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58" r:id="rId5"/>
    <p:sldId id="289" r:id="rId6"/>
    <p:sldId id="356" r:id="rId7"/>
    <p:sldId id="365" r:id="rId8"/>
    <p:sldId id="332" r:id="rId9"/>
    <p:sldId id="328" r:id="rId10"/>
    <p:sldId id="334" r:id="rId11"/>
    <p:sldId id="333" r:id="rId12"/>
    <p:sldId id="331" r:id="rId13"/>
    <p:sldId id="357" r:id="rId14"/>
    <p:sldId id="360" r:id="rId15"/>
    <p:sldId id="373" r:id="rId16"/>
    <p:sldId id="346" r:id="rId17"/>
    <p:sldId id="383" r:id="rId18"/>
    <p:sldId id="361" r:id="rId19"/>
    <p:sldId id="345" r:id="rId20"/>
    <p:sldId id="347" r:id="rId21"/>
    <p:sldId id="330" r:id="rId22"/>
    <p:sldId id="341" r:id="rId23"/>
    <p:sldId id="362" r:id="rId24"/>
    <p:sldId id="369" r:id="rId25"/>
    <p:sldId id="342" r:id="rId26"/>
    <p:sldId id="380" r:id="rId27"/>
    <p:sldId id="381" r:id="rId28"/>
    <p:sldId id="382" r:id="rId29"/>
    <p:sldId id="335" r:id="rId30"/>
    <p:sldId id="344" r:id="rId31"/>
    <p:sldId id="337" r:id="rId32"/>
    <p:sldId id="375" r:id="rId33"/>
    <p:sldId id="376" r:id="rId34"/>
    <p:sldId id="377" r:id="rId35"/>
    <p:sldId id="340" r:id="rId36"/>
    <p:sldId id="364" r:id="rId37"/>
    <p:sldId id="355" r:id="rId38"/>
    <p:sldId id="352" r:id="rId39"/>
    <p:sldId id="354" r:id="rId40"/>
    <p:sldId id="349" r:id="rId41"/>
    <p:sldId id="359" r:id="rId42"/>
    <p:sldId id="358" r:id="rId43"/>
    <p:sldId id="374" r:id="rId44"/>
    <p:sldId id="370" r:id="rId45"/>
    <p:sldId id="379" r:id="rId46"/>
    <p:sldId id="307" r:id="rId47"/>
    <p:sldId id="26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2" autoAdjust="0"/>
    <p:restoredTop sz="95944" autoAdjust="0"/>
  </p:normalViewPr>
  <p:slideViewPr>
    <p:cSldViewPr snapToGrid="0" snapToObjects="1">
      <p:cViewPr varScale="1">
        <p:scale>
          <a:sx n="108" d="100"/>
          <a:sy n="108" d="100"/>
        </p:scale>
        <p:origin x="1368" y="192"/>
      </p:cViewPr>
      <p:guideLst/>
    </p:cSldViewPr>
  </p:slideViewPr>
  <p:outlineViewPr>
    <p:cViewPr>
      <p:scale>
        <a:sx n="33" d="100"/>
        <a:sy n="33" d="100"/>
      </p:scale>
      <p:origin x="0" y="-3129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6/6/24</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6/6/24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dirty="0"/>
          </a:p>
        </p:txBody>
      </p:sp>
    </p:spTree>
    <p:extLst>
      <p:ext uri="{BB962C8B-B14F-4D97-AF65-F5344CB8AC3E}">
        <p14:creationId xmlns:p14="http://schemas.microsoft.com/office/powerpoint/2010/main" val="174915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43</a:t>
            </a:fld>
            <a:endParaRPr lang="en-US" dirty="0"/>
          </a:p>
        </p:txBody>
      </p:sp>
    </p:spTree>
    <p:extLst>
      <p:ext uri="{BB962C8B-B14F-4D97-AF65-F5344CB8AC3E}">
        <p14:creationId xmlns:p14="http://schemas.microsoft.com/office/powerpoint/2010/main" val="117182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44</a:t>
            </a:fld>
            <a:endParaRPr lang="en-US" dirty="0"/>
          </a:p>
        </p:txBody>
      </p:sp>
    </p:spTree>
    <p:extLst>
      <p:ext uri="{BB962C8B-B14F-4D97-AF65-F5344CB8AC3E}">
        <p14:creationId xmlns:p14="http://schemas.microsoft.com/office/powerpoint/2010/main" val="172567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dirty="0"/>
              <a:t>Click to edit row text</a:t>
            </a:r>
          </a:p>
          <a:p>
            <a:pPr lvl="0"/>
            <a:endParaRPr lang="en-US" dirty="0"/>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dirty="0"/>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dirty="0"/>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dirty="0"/>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dirty="0"/>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dirty="0"/>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dirty="0"/>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dirty="0"/>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dirty="0"/>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dirty="0"/>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dirty="0"/>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dirty="0"/>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dirty="0"/>
              <a:t>Contact Person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dirty="0"/>
              <a:t>Insert-&gt;Header and Footer-&gt;Type Customizable Name</a:t>
            </a:r>
            <a:endParaRPr lang="en-US" sz="1650" dirty="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dirty="0"/>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endParaRPr lang="en-US" dirty="0">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dirty="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dirty="0"/>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54" r:id="rId23"/>
    <p:sldLayoutId id="2147483655" r:id="rId24"/>
    <p:sldLayoutId id="2147483665" r:id="rId25"/>
    <p:sldLayoutId id="2147483664" r:id="rId26"/>
    <p:sldLayoutId id="2147483689" r:id="rId27"/>
    <p:sldLayoutId id="2147483693" r:id="rId28"/>
    <p:sldLayoutId id="2147483691" r:id="rId29"/>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5.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hyperlink" Target="mailto:christine-shea@uiowa.edu"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hyperlink" Target="mailto:claire-frances@uiowa.edu"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llofusdubuque.com/"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0B23-7308-1745-A1A9-A5522BA49EE8}"/>
              </a:ext>
            </a:extLst>
          </p:cNvPr>
          <p:cNvSpPr>
            <a:spLocks noGrp="1"/>
          </p:cNvSpPr>
          <p:nvPr>
            <p:ph type="ctrTitle"/>
          </p:nvPr>
        </p:nvSpPr>
        <p:spPr>
          <a:xfrm>
            <a:off x="731044" y="2677626"/>
            <a:ext cx="6931628" cy="1847088"/>
          </a:xfrm>
        </p:spPr>
        <p:txBody>
          <a:bodyPr>
            <a:normAutofit/>
          </a:bodyPr>
          <a:lstStyle/>
          <a:p>
            <a:pPr algn="ctr"/>
            <a:r>
              <a:rPr lang="en-US" dirty="0"/>
              <a:t>Language Justice</a:t>
            </a:r>
          </a:p>
        </p:txBody>
      </p:sp>
      <p:sp>
        <p:nvSpPr>
          <p:cNvPr id="12" name="Subtitle 11">
            <a:extLst>
              <a:ext uri="{FF2B5EF4-FFF2-40B4-BE49-F238E27FC236}">
                <a16:creationId xmlns:a16="http://schemas.microsoft.com/office/drawing/2014/main" id="{ADA0161C-D166-6E4C-8069-E1FBFE0BE5F2}"/>
              </a:ext>
            </a:extLst>
          </p:cNvPr>
          <p:cNvSpPr>
            <a:spLocks noGrp="1"/>
          </p:cNvSpPr>
          <p:nvPr>
            <p:ph type="subTitle" idx="1"/>
          </p:nvPr>
        </p:nvSpPr>
        <p:spPr>
          <a:xfrm>
            <a:off x="524435" y="4381995"/>
            <a:ext cx="8619565" cy="2174719"/>
          </a:xfrm>
        </p:spPr>
        <p:txBody>
          <a:bodyPr>
            <a:normAutofit fontScale="92500" lnSpcReduction="10000"/>
          </a:bodyPr>
          <a:lstStyle/>
          <a:p>
            <a:endParaRPr lang="en-US" dirty="0"/>
          </a:p>
          <a:p>
            <a:r>
              <a:rPr lang="en-US" dirty="0"/>
              <a:t>Claire Frances </a:t>
            </a:r>
          </a:p>
          <a:p>
            <a:r>
              <a:rPr lang="en-US" b="0" dirty="0"/>
              <a:t>Director of the Center for Language and Culture Learning</a:t>
            </a:r>
          </a:p>
          <a:p>
            <a:endParaRPr lang="en-US" dirty="0"/>
          </a:p>
          <a:p>
            <a:r>
              <a:rPr lang="en-US" dirty="0"/>
              <a:t>Christine Shea</a:t>
            </a:r>
          </a:p>
          <a:p>
            <a:r>
              <a:rPr lang="en-US" b="0" dirty="0"/>
              <a:t>Associate Professor, Depts. of Spanish and Portuguese and Linguistics</a:t>
            </a:r>
          </a:p>
        </p:txBody>
      </p:sp>
    </p:spTree>
    <p:extLst>
      <p:ext uri="{BB962C8B-B14F-4D97-AF65-F5344CB8AC3E}">
        <p14:creationId xmlns:p14="http://schemas.microsoft.com/office/powerpoint/2010/main" val="38925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F090-1218-6C6B-B819-CB132D92CC95}"/>
              </a:ext>
            </a:extLst>
          </p:cNvPr>
          <p:cNvSpPr>
            <a:spLocks noGrp="1"/>
          </p:cNvSpPr>
          <p:nvPr>
            <p:ph type="title"/>
          </p:nvPr>
        </p:nvSpPr>
        <p:spPr/>
        <p:txBody>
          <a:bodyPr>
            <a:normAutofit/>
          </a:bodyPr>
          <a:lstStyle/>
          <a:p>
            <a:r>
              <a:rPr lang="es-ES_tradnl" sz="2800" dirty="0" err="1"/>
              <a:t>What</a:t>
            </a:r>
            <a:r>
              <a:rPr lang="es-ES_tradnl" sz="2800" dirty="0"/>
              <a:t> </a:t>
            </a:r>
            <a:r>
              <a:rPr lang="es-ES_tradnl" sz="2800" dirty="0" err="1"/>
              <a:t>is</a:t>
            </a:r>
            <a:r>
              <a:rPr lang="es-ES_tradnl" sz="2800" dirty="0"/>
              <a:t> </a:t>
            </a:r>
            <a:r>
              <a:rPr lang="es-ES_tradnl" sz="2800" dirty="0" err="1"/>
              <a:t>language</a:t>
            </a:r>
            <a:r>
              <a:rPr lang="es-ES_tradnl" sz="2800" dirty="0"/>
              <a:t> </a:t>
            </a:r>
            <a:r>
              <a:rPr lang="es-ES_tradnl" sz="2800" dirty="0" err="1"/>
              <a:t>justice</a:t>
            </a:r>
            <a:r>
              <a:rPr lang="es-ES_tradnl" sz="2800" dirty="0"/>
              <a:t>?</a:t>
            </a:r>
          </a:p>
        </p:txBody>
      </p:sp>
      <p:sp>
        <p:nvSpPr>
          <p:cNvPr id="3" name="Content Placeholder 2">
            <a:extLst>
              <a:ext uri="{FF2B5EF4-FFF2-40B4-BE49-F238E27FC236}">
                <a16:creationId xmlns:a16="http://schemas.microsoft.com/office/drawing/2014/main" id="{3C48E8AF-08F7-C1F7-3E72-8431EC907EDB}"/>
              </a:ext>
            </a:extLst>
          </p:cNvPr>
          <p:cNvSpPr>
            <a:spLocks noGrp="1"/>
          </p:cNvSpPr>
          <p:nvPr>
            <p:ph idx="10"/>
          </p:nvPr>
        </p:nvSpPr>
        <p:spPr>
          <a:xfrm>
            <a:off x="308758" y="1686758"/>
            <a:ext cx="8692738" cy="4256843"/>
          </a:xfrm>
        </p:spPr>
        <p:txBody>
          <a:bodyPr>
            <a:normAutofit lnSpcReduction="10000"/>
          </a:bodyPr>
          <a:lstStyle/>
          <a:p>
            <a:r>
              <a:rPr lang="es-ES_tradnl" sz="2000" dirty="0"/>
              <a:t>A concept and </a:t>
            </a:r>
            <a:r>
              <a:rPr lang="es-ES_tradnl" sz="2000" dirty="0" err="1"/>
              <a:t>practice</a:t>
            </a:r>
            <a:r>
              <a:rPr lang="es-ES_tradnl" sz="2000" dirty="0"/>
              <a:t> </a:t>
            </a:r>
            <a:r>
              <a:rPr lang="es-ES_tradnl" sz="2000" dirty="0" err="1"/>
              <a:t>that</a:t>
            </a:r>
            <a:r>
              <a:rPr lang="es-ES_tradnl" sz="2000" dirty="0"/>
              <a:t> </a:t>
            </a:r>
            <a:r>
              <a:rPr lang="es-ES_tradnl" sz="2000" dirty="0" err="1"/>
              <a:t>seeks</a:t>
            </a:r>
            <a:r>
              <a:rPr lang="es-ES_tradnl" sz="2000" dirty="0"/>
              <a:t> </a:t>
            </a:r>
            <a:r>
              <a:rPr lang="es-ES_tradnl" sz="2000" dirty="0" err="1"/>
              <a:t>to</a:t>
            </a:r>
            <a:r>
              <a:rPr lang="es-ES_tradnl" sz="2000" dirty="0"/>
              <a:t> </a:t>
            </a:r>
            <a:r>
              <a:rPr lang="es-ES_tradnl" sz="2000" dirty="0" err="1"/>
              <a:t>ensure</a:t>
            </a:r>
            <a:r>
              <a:rPr lang="es-ES_tradnl" sz="2000" dirty="0"/>
              <a:t> </a:t>
            </a:r>
            <a:r>
              <a:rPr lang="es-ES_tradnl" sz="2000" dirty="0" err="1"/>
              <a:t>equal</a:t>
            </a:r>
            <a:r>
              <a:rPr lang="es-ES_tradnl" sz="2000" dirty="0"/>
              <a:t> </a:t>
            </a:r>
            <a:r>
              <a:rPr lang="es-ES_tradnl" sz="2000" dirty="0" err="1"/>
              <a:t>access</a:t>
            </a:r>
            <a:r>
              <a:rPr lang="es-ES_tradnl" sz="2000" dirty="0"/>
              <a:t>, </a:t>
            </a:r>
            <a:r>
              <a:rPr lang="es-ES_tradnl" sz="2000" dirty="0" err="1"/>
              <a:t>participation</a:t>
            </a:r>
            <a:r>
              <a:rPr lang="es-ES_tradnl" sz="2000" dirty="0"/>
              <a:t>, and </a:t>
            </a:r>
            <a:r>
              <a:rPr lang="es-ES_tradnl" sz="2000" dirty="0" err="1"/>
              <a:t>representation</a:t>
            </a:r>
            <a:r>
              <a:rPr lang="es-ES_tradnl" sz="2000" dirty="0"/>
              <a:t> </a:t>
            </a:r>
            <a:r>
              <a:rPr lang="es-ES_tradnl" sz="2000" dirty="0" err="1"/>
              <a:t>for</a:t>
            </a:r>
            <a:r>
              <a:rPr lang="es-ES_tradnl" sz="2000" dirty="0"/>
              <a:t> </a:t>
            </a:r>
            <a:r>
              <a:rPr lang="es-ES_tradnl" sz="2000" dirty="0" err="1"/>
              <a:t>speakers</a:t>
            </a:r>
            <a:r>
              <a:rPr lang="es-ES_tradnl" sz="2000" dirty="0"/>
              <a:t> </a:t>
            </a:r>
            <a:r>
              <a:rPr lang="es-ES_tradnl" sz="2000" dirty="0" err="1"/>
              <a:t>of</a:t>
            </a:r>
            <a:r>
              <a:rPr lang="es-ES_tradnl" sz="2000" dirty="0"/>
              <a:t> </a:t>
            </a:r>
            <a:r>
              <a:rPr lang="es-ES_tradnl" sz="2000" dirty="0" err="1"/>
              <a:t>all</a:t>
            </a:r>
            <a:r>
              <a:rPr lang="es-ES_tradnl" sz="2000" dirty="0"/>
              <a:t> </a:t>
            </a:r>
            <a:r>
              <a:rPr lang="es-ES_tradnl" sz="2000" dirty="0" err="1"/>
              <a:t>languages</a:t>
            </a:r>
            <a:endParaRPr lang="es-ES_tradnl" sz="2000" dirty="0"/>
          </a:p>
          <a:p>
            <a:pPr marL="0" indent="0">
              <a:buNone/>
            </a:pPr>
            <a:endParaRPr lang="es-ES_tradnl" sz="2000" dirty="0"/>
          </a:p>
          <a:p>
            <a:pPr marL="0" indent="0">
              <a:buNone/>
            </a:pPr>
            <a:endParaRPr lang="es-ES_tradnl" sz="2000" dirty="0"/>
          </a:p>
          <a:p>
            <a:r>
              <a:rPr lang="es-ES_tradnl" sz="2000" dirty="0" err="1"/>
              <a:t>Recognizes</a:t>
            </a:r>
            <a:r>
              <a:rPr lang="es-ES_tradnl" sz="2000" dirty="0"/>
              <a:t> </a:t>
            </a:r>
            <a:r>
              <a:rPr lang="es-ES_tradnl" sz="2000" dirty="0" err="1"/>
              <a:t>the</a:t>
            </a:r>
            <a:r>
              <a:rPr lang="es-ES_tradnl" sz="2000" dirty="0"/>
              <a:t> </a:t>
            </a:r>
            <a:r>
              <a:rPr lang="es-ES_tradnl" sz="2000" dirty="0" err="1"/>
              <a:t>power</a:t>
            </a:r>
            <a:r>
              <a:rPr lang="es-ES_tradnl" sz="2000" dirty="0"/>
              <a:t> </a:t>
            </a:r>
            <a:r>
              <a:rPr lang="es-ES_tradnl" sz="2000" dirty="0" err="1"/>
              <a:t>dynamics</a:t>
            </a:r>
            <a:r>
              <a:rPr lang="es-ES_tradnl" sz="2000" dirty="0"/>
              <a:t> and </a:t>
            </a:r>
            <a:r>
              <a:rPr lang="es-ES_tradnl" sz="2000" dirty="0" err="1"/>
              <a:t>inequities</a:t>
            </a:r>
            <a:r>
              <a:rPr lang="es-ES_tradnl" sz="2000" dirty="0"/>
              <a:t> </a:t>
            </a:r>
            <a:r>
              <a:rPr lang="es-ES_tradnl" sz="2000" dirty="0" err="1"/>
              <a:t>inherent</a:t>
            </a:r>
            <a:r>
              <a:rPr lang="es-ES_tradnl" sz="2000" dirty="0"/>
              <a:t> in </a:t>
            </a:r>
            <a:r>
              <a:rPr lang="es-ES_tradnl" sz="2000" dirty="0" err="1"/>
              <a:t>linguistic</a:t>
            </a:r>
            <a:r>
              <a:rPr lang="es-ES_tradnl" sz="2000" dirty="0"/>
              <a:t> </a:t>
            </a:r>
            <a:r>
              <a:rPr lang="es-ES_tradnl" sz="2000" dirty="0" err="1"/>
              <a:t>diversity</a:t>
            </a:r>
            <a:r>
              <a:rPr lang="es-ES_tradnl" sz="2000" dirty="0"/>
              <a:t> </a:t>
            </a:r>
            <a:r>
              <a:rPr lang="es-ES_tradnl" sz="2000" b="1" i="1" dirty="0"/>
              <a:t>and </a:t>
            </a:r>
            <a:r>
              <a:rPr lang="es-ES_tradnl" sz="2000" b="1" i="1" dirty="0" err="1"/>
              <a:t>aims</a:t>
            </a:r>
            <a:r>
              <a:rPr lang="es-ES_tradnl" sz="2000" b="1" i="1" dirty="0"/>
              <a:t> </a:t>
            </a:r>
            <a:r>
              <a:rPr lang="es-ES_tradnl" sz="2000" b="1" i="1" dirty="0" err="1"/>
              <a:t>to</a:t>
            </a:r>
            <a:r>
              <a:rPr lang="es-ES_tradnl" sz="2000" b="1" i="1" dirty="0"/>
              <a:t> </a:t>
            </a:r>
            <a:r>
              <a:rPr lang="es-ES_tradnl" sz="2000" b="1" i="1" dirty="0" err="1"/>
              <a:t>address</a:t>
            </a:r>
            <a:r>
              <a:rPr lang="es-ES_tradnl" sz="2000" b="1" i="1" dirty="0"/>
              <a:t> </a:t>
            </a:r>
            <a:r>
              <a:rPr lang="es-ES_tradnl" sz="2000" b="1" i="1" dirty="0" err="1"/>
              <a:t>them</a:t>
            </a:r>
            <a:r>
              <a:rPr lang="es-ES_tradnl" sz="2000" b="1" i="1" dirty="0"/>
              <a:t> </a:t>
            </a:r>
            <a:r>
              <a:rPr lang="es-ES_tradnl" sz="2000" b="1" i="1" dirty="0" err="1"/>
              <a:t>through</a:t>
            </a:r>
            <a:r>
              <a:rPr lang="es-ES_tradnl" sz="2000" b="1" i="1" dirty="0"/>
              <a:t> </a:t>
            </a:r>
            <a:r>
              <a:rPr lang="es-ES_tradnl" sz="2000" b="1" i="1" dirty="0" err="1"/>
              <a:t>intentional</a:t>
            </a:r>
            <a:r>
              <a:rPr lang="es-ES_tradnl" sz="2000" b="1" i="1" dirty="0"/>
              <a:t> </a:t>
            </a:r>
            <a:r>
              <a:rPr lang="es-ES_tradnl" sz="2000" b="1" i="1" dirty="0" err="1"/>
              <a:t>actions</a:t>
            </a:r>
            <a:r>
              <a:rPr lang="es-ES_tradnl" sz="2000" b="1" i="1" dirty="0"/>
              <a:t> and </a:t>
            </a:r>
            <a:r>
              <a:rPr lang="es-ES_tradnl" sz="2000" b="1" i="1" dirty="0" err="1"/>
              <a:t>policies</a:t>
            </a:r>
            <a:endParaRPr lang="es-ES_tradnl" sz="2000" b="1" i="1" dirty="0"/>
          </a:p>
          <a:p>
            <a:pPr marL="0" indent="0">
              <a:buNone/>
            </a:pPr>
            <a:endParaRPr lang="es-ES_tradnl" sz="2000" b="1" i="1" dirty="0"/>
          </a:p>
          <a:p>
            <a:pPr marL="915988" indent="-317500"/>
            <a:r>
              <a:rPr lang="es-ES_tradnl" sz="2000" b="1" dirty="0" err="1"/>
              <a:t>power</a:t>
            </a:r>
            <a:r>
              <a:rPr lang="es-ES_tradnl" sz="2000" b="1" dirty="0"/>
              <a:t> </a:t>
            </a:r>
            <a:r>
              <a:rPr lang="es-ES_tradnl" sz="2000" b="1" dirty="0" err="1"/>
              <a:t>dynamics</a:t>
            </a:r>
            <a:endParaRPr lang="es-ES_tradnl" sz="2000" b="1" dirty="0"/>
          </a:p>
          <a:p>
            <a:pPr marL="915988" indent="-317500"/>
            <a:r>
              <a:rPr lang="es-ES_tradnl" sz="2000" b="1" dirty="0" err="1"/>
              <a:t>linguistic</a:t>
            </a:r>
            <a:r>
              <a:rPr lang="es-ES_tradnl" sz="2000" b="1" dirty="0"/>
              <a:t> </a:t>
            </a:r>
            <a:r>
              <a:rPr lang="es-ES_tradnl" sz="2000" b="1" dirty="0" err="1"/>
              <a:t>diversity</a:t>
            </a:r>
            <a:endParaRPr lang="es-ES_tradnl" sz="2000" b="1" dirty="0"/>
          </a:p>
          <a:p>
            <a:pPr marL="915988" indent="-317500"/>
            <a:r>
              <a:rPr lang="es-ES_tradnl" sz="2000" b="1" dirty="0" err="1"/>
              <a:t>intentional</a:t>
            </a:r>
            <a:r>
              <a:rPr lang="es-ES_tradnl" sz="2000" b="1" dirty="0"/>
              <a:t> </a:t>
            </a:r>
            <a:r>
              <a:rPr lang="es-ES_tradnl" sz="2000" b="1" dirty="0" err="1"/>
              <a:t>actions</a:t>
            </a:r>
            <a:endParaRPr lang="es-ES_tradnl" sz="2000" b="1" dirty="0"/>
          </a:p>
          <a:p>
            <a:pPr marL="915988" indent="-317500"/>
            <a:r>
              <a:rPr lang="es-ES_tradnl" sz="2000" b="1" dirty="0" err="1"/>
              <a:t>policy</a:t>
            </a:r>
            <a:endParaRPr lang="es-ES_tradnl" sz="2000" b="1" dirty="0"/>
          </a:p>
          <a:p>
            <a:pPr marL="0" indent="0">
              <a:buNone/>
            </a:pPr>
            <a:r>
              <a:rPr lang="es-ES_tradnl" sz="2000" dirty="0"/>
              <a:t> </a:t>
            </a:r>
          </a:p>
        </p:txBody>
      </p:sp>
    </p:spTree>
    <p:extLst>
      <p:ext uri="{BB962C8B-B14F-4D97-AF65-F5344CB8AC3E}">
        <p14:creationId xmlns:p14="http://schemas.microsoft.com/office/powerpoint/2010/main" val="198196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2CF4-9C62-2D4A-39D9-B70B5F7A2CBB}"/>
              </a:ext>
            </a:extLst>
          </p:cNvPr>
          <p:cNvSpPr>
            <a:spLocks noGrp="1"/>
          </p:cNvSpPr>
          <p:nvPr>
            <p:ph type="title"/>
          </p:nvPr>
        </p:nvSpPr>
        <p:spPr/>
        <p:txBody>
          <a:bodyPr>
            <a:normAutofit/>
          </a:bodyPr>
          <a:lstStyle/>
          <a:p>
            <a:pPr algn="ctr"/>
            <a:r>
              <a:rPr lang="es-ES_tradnl" sz="2800" dirty="0" err="1"/>
              <a:t>What</a:t>
            </a:r>
            <a:r>
              <a:rPr lang="es-ES_tradnl" sz="2800" dirty="0"/>
              <a:t> </a:t>
            </a:r>
            <a:r>
              <a:rPr lang="es-ES_tradnl" sz="2800" dirty="0" err="1"/>
              <a:t>does</a:t>
            </a:r>
            <a:r>
              <a:rPr lang="es-ES_tradnl" sz="2800" dirty="0"/>
              <a:t> </a:t>
            </a:r>
            <a:r>
              <a:rPr lang="es-ES_tradnl" sz="2800" dirty="0" err="1"/>
              <a:t>that</a:t>
            </a:r>
            <a:r>
              <a:rPr lang="es-ES_tradnl" sz="2800" dirty="0"/>
              <a:t> mean?</a:t>
            </a:r>
            <a:br>
              <a:rPr lang="es-ES_tradnl" sz="2800" dirty="0"/>
            </a:br>
            <a:endParaRPr lang="es-ES_tradnl" sz="2800" dirty="0"/>
          </a:p>
        </p:txBody>
      </p:sp>
      <p:sp>
        <p:nvSpPr>
          <p:cNvPr id="3" name="Content Placeholder 2">
            <a:extLst>
              <a:ext uri="{FF2B5EF4-FFF2-40B4-BE49-F238E27FC236}">
                <a16:creationId xmlns:a16="http://schemas.microsoft.com/office/drawing/2014/main" id="{FB5C45E6-12BB-C018-0F89-0C421579CCA5}"/>
              </a:ext>
            </a:extLst>
          </p:cNvPr>
          <p:cNvSpPr>
            <a:spLocks noGrp="1"/>
          </p:cNvSpPr>
          <p:nvPr>
            <p:ph idx="10"/>
          </p:nvPr>
        </p:nvSpPr>
        <p:spPr>
          <a:xfrm>
            <a:off x="292100" y="1639835"/>
            <a:ext cx="5207000" cy="4256843"/>
          </a:xfrm>
        </p:spPr>
        <p:txBody>
          <a:bodyPr>
            <a:normAutofit/>
          </a:bodyPr>
          <a:lstStyle/>
          <a:p>
            <a:r>
              <a:rPr lang="en-US" sz="1800" dirty="0"/>
              <a:t>“Language” does not have power</a:t>
            </a:r>
          </a:p>
          <a:p>
            <a:pPr marL="0" indent="0">
              <a:buNone/>
            </a:pPr>
            <a:r>
              <a:rPr lang="en-US" sz="1800" dirty="0"/>
              <a:t> </a:t>
            </a:r>
          </a:p>
          <a:p>
            <a:r>
              <a:rPr lang="en-US" sz="1800" dirty="0"/>
              <a:t>Power lies with those who speak the dominant language or language variety</a:t>
            </a:r>
          </a:p>
          <a:p>
            <a:pPr marL="0" indent="0">
              <a:buNone/>
            </a:pPr>
            <a:endParaRPr lang="en-US" sz="1800" dirty="0"/>
          </a:p>
          <a:p>
            <a:r>
              <a:rPr lang="en-US" sz="1800" dirty="0"/>
              <a:t>Therefore, the existence of multiple languages or varieties means hierarchical relations among them</a:t>
            </a:r>
          </a:p>
          <a:p>
            <a:pPr marL="0" indent="0">
              <a:buNone/>
            </a:pPr>
            <a:r>
              <a:rPr lang="en-US" sz="1800" dirty="0"/>
              <a:t>Some are on top and therefore, others on the bottom in terms of access to power (i.e., employment, education, health care, services, housing, etc.) </a:t>
            </a:r>
          </a:p>
          <a:p>
            <a:pPr marL="0" indent="0">
              <a:buNone/>
            </a:pPr>
            <a:endParaRPr lang="en-US" sz="1800" dirty="0"/>
          </a:p>
          <a:p>
            <a:endParaRPr lang="en-US" sz="1800" dirty="0"/>
          </a:p>
        </p:txBody>
      </p:sp>
      <p:sp>
        <p:nvSpPr>
          <p:cNvPr id="5" name="TextBox 4">
            <a:extLst>
              <a:ext uri="{FF2B5EF4-FFF2-40B4-BE49-F238E27FC236}">
                <a16:creationId xmlns:a16="http://schemas.microsoft.com/office/drawing/2014/main" id="{6CD43E09-E919-E58C-DD31-FFEA1DB7D32A}"/>
              </a:ext>
            </a:extLst>
          </p:cNvPr>
          <p:cNvSpPr txBox="1"/>
          <p:nvPr/>
        </p:nvSpPr>
        <p:spPr>
          <a:xfrm>
            <a:off x="5499100" y="1164522"/>
            <a:ext cx="3540125" cy="3046988"/>
          </a:xfrm>
          <a:prstGeom prst="rect">
            <a:avLst/>
          </a:prstGeom>
          <a:noFill/>
          <a:ln w="38100">
            <a:solidFill>
              <a:schemeClr val="accent1"/>
            </a:solidFill>
          </a:ln>
        </p:spPr>
        <p:txBody>
          <a:bodyPr wrap="square">
            <a:spAutoFit/>
          </a:bodyPr>
          <a:lstStyle/>
          <a:p>
            <a:pPr marL="0" indent="0">
              <a:buNone/>
            </a:pPr>
            <a:r>
              <a:rPr lang="en-US" sz="1600" b="1" dirty="0"/>
              <a:t>Linguicism</a:t>
            </a:r>
          </a:p>
          <a:p>
            <a:pPr marL="285750" indent="-285750">
              <a:buFont typeface="Arial" panose="020B0604020202020204" pitchFamily="34" charset="0"/>
              <a:buChar char="•"/>
            </a:pPr>
            <a:r>
              <a:rPr lang="en-US" sz="1600" dirty="0"/>
              <a:t>A system of oppression based on language that results in structural advantages for dominant language speakers and disadvantages for non-dominant language users. </a:t>
            </a:r>
          </a:p>
          <a:p>
            <a:pPr marL="285750" indent="-285750">
              <a:buFont typeface="Arial" panose="020B0604020202020204" pitchFamily="34" charset="0"/>
              <a:buChar char="•"/>
            </a:pPr>
            <a:r>
              <a:rPr lang="en-US" sz="1600" dirty="0"/>
              <a:t>Although English is not an official language at the federal level, it is clearly the dominant language in the U.S., and all other languages are non-dominant. </a:t>
            </a:r>
          </a:p>
        </p:txBody>
      </p:sp>
    </p:spTree>
    <p:extLst>
      <p:ext uri="{BB962C8B-B14F-4D97-AF65-F5344CB8AC3E}">
        <p14:creationId xmlns:p14="http://schemas.microsoft.com/office/powerpoint/2010/main" val="6196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BFC3-F8A1-7FB2-6002-8ED45513A5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C6EDB2-D906-877B-8117-CC754D4A7350}"/>
              </a:ext>
            </a:extLst>
          </p:cNvPr>
          <p:cNvSpPr>
            <a:spLocks noGrp="1"/>
          </p:cNvSpPr>
          <p:nvPr>
            <p:ph idx="10"/>
          </p:nvPr>
        </p:nvSpPr>
        <p:spPr/>
        <p:txBody>
          <a:bodyPr>
            <a:normAutofit/>
          </a:bodyPr>
          <a:lstStyle/>
          <a:p>
            <a:r>
              <a:rPr lang="en-US" sz="2000" dirty="0"/>
              <a:t>A language justice approach promotes </a:t>
            </a:r>
            <a:r>
              <a:rPr lang="en-US" sz="2000" dirty="0" err="1"/>
              <a:t>crosslanguage</a:t>
            </a:r>
            <a:r>
              <a:rPr lang="en-US" sz="2000" dirty="0"/>
              <a:t> collaboration, equitable communication, and language rights</a:t>
            </a:r>
          </a:p>
          <a:p>
            <a:r>
              <a:rPr lang="en-US" sz="2000" dirty="0"/>
              <a:t>A language justice approach also recognizes that language rights are human rights</a:t>
            </a:r>
          </a:p>
          <a:p>
            <a:r>
              <a:rPr lang="en-US" sz="2000" dirty="0"/>
              <a:t>Individuals can choose to participate in their preferred language</a:t>
            </a:r>
          </a:p>
          <a:p>
            <a:r>
              <a:rPr lang="en-US" sz="2000" dirty="0"/>
              <a:t>No language dominates, which means no group of speakers dominates</a:t>
            </a:r>
          </a:p>
          <a:p>
            <a:r>
              <a:rPr lang="en-US" sz="2000" dirty="0"/>
              <a:t>Language justice proactively prevents linguistic discrimination.</a:t>
            </a:r>
          </a:p>
        </p:txBody>
      </p:sp>
    </p:spTree>
    <p:extLst>
      <p:ext uri="{BB962C8B-B14F-4D97-AF65-F5344CB8AC3E}">
        <p14:creationId xmlns:p14="http://schemas.microsoft.com/office/powerpoint/2010/main" val="333714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4C605-4D9D-9B9E-7793-DEB38486E1A0}"/>
              </a:ext>
            </a:extLst>
          </p:cNvPr>
          <p:cNvSpPr>
            <a:spLocks noGrp="1"/>
          </p:cNvSpPr>
          <p:nvPr>
            <p:ph idx="10"/>
          </p:nvPr>
        </p:nvSpPr>
        <p:spPr/>
        <p:txBody>
          <a:bodyPr>
            <a:normAutofit/>
          </a:bodyPr>
          <a:lstStyle/>
          <a:p>
            <a:pPr marL="0" indent="0">
              <a:buNone/>
            </a:pPr>
            <a:r>
              <a:rPr lang="en-US" sz="1800" b="0" i="0" dirty="0">
                <a:solidFill>
                  <a:srgbClr val="1F1F1F"/>
                </a:solidFill>
                <a:effectLst/>
                <a:highlight>
                  <a:srgbClr val="FFFFFF"/>
                </a:highlight>
                <a:latin typeface="+mn-lt"/>
              </a:rPr>
              <a:t>Lippi-Green (1997): </a:t>
            </a:r>
          </a:p>
          <a:p>
            <a:pPr marL="0" indent="0">
              <a:buNone/>
            </a:pPr>
            <a:r>
              <a:rPr lang="en-US" sz="1800" dirty="0">
                <a:solidFill>
                  <a:srgbClr val="1F1F1F"/>
                </a:solidFill>
                <a:highlight>
                  <a:srgbClr val="FFFFFF"/>
                </a:highlight>
                <a:latin typeface="+mn-lt"/>
              </a:rPr>
              <a:t>…</a:t>
            </a:r>
            <a:r>
              <a:rPr lang="en-US" sz="1800" b="0" i="0" dirty="0">
                <a:solidFill>
                  <a:srgbClr val="1F1F1F"/>
                </a:solidFill>
                <a:effectLst/>
                <a:highlight>
                  <a:srgbClr val="FFFFFF"/>
                </a:highlight>
                <a:latin typeface="+mn-lt"/>
              </a:rPr>
              <a:t>standard language ideology is "a bias toward an </a:t>
            </a:r>
            <a:r>
              <a:rPr lang="en-US" sz="1800" b="1" i="0" u="sng" dirty="0">
                <a:solidFill>
                  <a:srgbClr val="1F1F1F"/>
                </a:solidFill>
                <a:effectLst/>
                <a:highlight>
                  <a:srgbClr val="FFFFFF"/>
                </a:highlight>
                <a:latin typeface="+mn-lt"/>
              </a:rPr>
              <a:t>abstract</a:t>
            </a:r>
            <a:r>
              <a:rPr lang="en-US" sz="1800" b="0" i="0" dirty="0">
                <a:solidFill>
                  <a:srgbClr val="1F1F1F"/>
                </a:solidFill>
                <a:effectLst/>
                <a:highlight>
                  <a:srgbClr val="FFFFFF"/>
                </a:highlight>
                <a:latin typeface="+mn-lt"/>
              </a:rPr>
              <a:t>, </a:t>
            </a:r>
            <a:r>
              <a:rPr lang="en-US" sz="1800" b="1" i="0" u="sng" dirty="0">
                <a:solidFill>
                  <a:srgbClr val="1F1F1F"/>
                </a:solidFill>
                <a:effectLst/>
                <a:highlight>
                  <a:srgbClr val="FFFFFF"/>
                </a:highlight>
                <a:latin typeface="+mn-lt"/>
              </a:rPr>
              <a:t>idealized language …. </a:t>
            </a:r>
            <a:r>
              <a:rPr lang="en-US" sz="1800" b="1" i="0" dirty="0">
                <a:solidFill>
                  <a:srgbClr val="1F1F1F"/>
                </a:solidFill>
                <a:effectLst/>
                <a:highlight>
                  <a:srgbClr val="FFFFFF"/>
                </a:highlight>
                <a:latin typeface="+mn-lt"/>
              </a:rPr>
              <a:t>imposed and maintained by dominant institutions</a:t>
            </a:r>
            <a:r>
              <a:rPr lang="en-US" sz="1800" b="0" i="0" dirty="0">
                <a:solidFill>
                  <a:srgbClr val="1F1F1F"/>
                </a:solidFill>
                <a:effectLst/>
                <a:highlight>
                  <a:srgbClr val="FFFFFF"/>
                </a:highlight>
                <a:latin typeface="+mn-lt"/>
              </a:rPr>
              <a:t> …. drawn primarily from the </a:t>
            </a:r>
            <a:r>
              <a:rPr lang="en-US" sz="1800" b="1" i="0" dirty="0">
                <a:solidFill>
                  <a:srgbClr val="1F1F1F"/>
                </a:solidFill>
                <a:effectLst/>
                <a:highlight>
                  <a:srgbClr val="FFFFFF"/>
                </a:highlight>
                <a:latin typeface="+mn-lt"/>
              </a:rPr>
              <a:t>spoken language of the (White) upper middle class</a:t>
            </a:r>
            <a:r>
              <a:rPr lang="en-US" sz="1800" b="0" i="0" dirty="0">
                <a:solidFill>
                  <a:srgbClr val="1F1F1F"/>
                </a:solidFill>
                <a:effectLst/>
                <a:highlight>
                  <a:srgbClr val="FFFFFF"/>
                </a:highlight>
                <a:latin typeface="+mn-lt"/>
              </a:rPr>
              <a:t>."</a:t>
            </a:r>
            <a:endParaRPr lang="es-ES_tradnl" sz="1800" dirty="0">
              <a:latin typeface="+mn-lt"/>
            </a:endParaRPr>
          </a:p>
          <a:p>
            <a:pPr marL="0" indent="0">
              <a:buNone/>
            </a:pPr>
            <a:endParaRPr lang="es-ES_tradnl" sz="1800" dirty="0">
              <a:latin typeface="+mn-lt"/>
            </a:endParaRPr>
          </a:p>
          <a:p>
            <a:r>
              <a:rPr lang="es-ES_tradnl" sz="1800" dirty="0">
                <a:latin typeface="+mn-lt"/>
              </a:rPr>
              <a:t>In </a:t>
            </a:r>
            <a:r>
              <a:rPr lang="es-ES_tradnl" sz="1800" dirty="0" err="1">
                <a:latin typeface="+mn-lt"/>
              </a:rPr>
              <a:t>other</a:t>
            </a:r>
            <a:r>
              <a:rPr lang="es-ES_tradnl" sz="1800" dirty="0">
                <a:latin typeface="+mn-lt"/>
              </a:rPr>
              <a:t> </a:t>
            </a:r>
            <a:r>
              <a:rPr lang="es-ES_tradnl" sz="1800" dirty="0" err="1">
                <a:latin typeface="+mn-lt"/>
              </a:rPr>
              <a:t>words</a:t>
            </a:r>
            <a:r>
              <a:rPr lang="es-ES_tradnl" sz="1800" dirty="0">
                <a:latin typeface="+mn-lt"/>
              </a:rPr>
              <a:t>, </a:t>
            </a:r>
            <a:r>
              <a:rPr lang="es-ES_tradnl" sz="1800" dirty="0" err="1">
                <a:latin typeface="+mn-lt"/>
              </a:rPr>
              <a:t>the</a:t>
            </a:r>
            <a:r>
              <a:rPr lang="es-ES_tradnl" sz="1800" dirty="0">
                <a:latin typeface="+mn-lt"/>
              </a:rPr>
              <a:t> so-</a:t>
            </a:r>
            <a:r>
              <a:rPr lang="es-ES_tradnl" sz="1800" dirty="0" err="1">
                <a:latin typeface="+mn-lt"/>
              </a:rPr>
              <a:t>called</a:t>
            </a:r>
            <a:r>
              <a:rPr lang="es-ES_tradnl" sz="1800" dirty="0">
                <a:latin typeface="+mn-lt"/>
              </a:rPr>
              <a:t> “standard” </a:t>
            </a:r>
            <a:r>
              <a:rPr lang="es-ES_tradnl" sz="1800" dirty="0" err="1">
                <a:latin typeface="+mn-lt"/>
              </a:rPr>
              <a:t>we</a:t>
            </a:r>
            <a:r>
              <a:rPr lang="es-ES_tradnl" sz="1800" dirty="0">
                <a:latin typeface="+mn-lt"/>
              </a:rPr>
              <a:t> </a:t>
            </a:r>
            <a:r>
              <a:rPr lang="es-ES_tradnl" sz="1800" dirty="0" err="1">
                <a:latin typeface="+mn-lt"/>
              </a:rPr>
              <a:t>hold</a:t>
            </a:r>
            <a:r>
              <a:rPr lang="es-ES_tradnl" sz="1800" dirty="0">
                <a:latin typeface="+mn-lt"/>
              </a:rPr>
              <a:t> non-</a:t>
            </a:r>
            <a:r>
              <a:rPr lang="es-ES_tradnl" sz="1800" dirty="0" err="1">
                <a:latin typeface="+mn-lt"/>
              </a:rPr>
              <a:t>standards</a:t>
            </a:r>
            <a:r>
              <a:rPr lang="es-ES_tradnl" sz="1800" dirty="0">
                <a:latin typeface="+mn-lt"/>
              </a:rPr>
              <a:t> </a:t>
            </a:r>
            <a:r>
              <a:rPr lang="es-ES_tradnl" sz="1800" dirty="0" err="1">
                <a:latin typeface="+mn-lt"/>
              </a:rPr>
              <a:t>speakers</a:t>
            </a:r>
            <a:r>
              <a:rPr lang="es-ES_tradnl" sz="1800" dirty="0">
                <a:latin typeface="+mn-lt"/>
              </a:rPr>
              <a:t> </a:t>
            </a:r>
            <a:r>
              <a:rPr lang="es-ES_tradnl" sz="1800" dirty="0" err="1">
                <a:latin typeface="+mn-lt"/>
              </a:rPr>
              <a:t>to</a:t>
            </a:r>
            <a:r>
              <a:rPr lang="es-ES_tradnl" sz="1800" dirty="0">
                <a:latin typeface="+mn-lt"/>
              </a:rPr>
              <a:t> </a:t>
            </a:r>
            <a:r>
              <a:rPr lang="es-ES_tradnl" sz="1800" dirty="0" err="1">
                <a:latin typeface="+mn-lt"/>
              </a:rPr>
              <a:t>is</a:t>
            </a:r>
            <a:r>
              <a:rPr lang="es-ES_tradnl" sz="1800" dirty="0">
                <a:latin typeface="+mn-lt"/>
              </a:rPr>
              <a:t> </a:t>
            </a:r>
            <a:r>
              <a:rPr lang="es-ES_tradnl" sz="1800" dirty="0" err="1">
                <a:latin typeface="+mn-lt"/>
              </a:rPr>
              <a:t>based</a:t>
            </a:r>
            <a:r>
              <a:rPr lang="es-ES_tradnl" sz="1800" dirty="0">
                <a:latin typeface="+mn-lt"/>
              </a:rPr>
              <a:t> in social </a:t>
            </a:r>
            <a:r>
              <a:rPr lang="es-ES_tradnl" sz="1800" dirty="0" err="1">
                <a:latin typeface="+mn-lt"/>
              </a:rPr>
              <a:t>judgments</a:t>
            </a:r>
            <a:r>
              <a:rPr lang="es-ES_tradnl" sz="1800" dirty="0">
                <a:latin typeface="+mn-lt"/>
              </a:rPr>
              <a:t>, </a:t>
            </a:r>
            <a:r>
              <a:rPr lang="es-ES_tradnl" sz="1800" dirty="0" err="1">
                <a:latin typeface="+mn-lt"/>
              </a:rPr>
              <a:t>held</a:t>
            </a:r>
            <a:r>
              <a:rPr lang="es-ES_tradnl" sz="1800" dirty="0">
                <a:latin typeface="+mn-lt"/>
              </a:rPr>
              <a:t> up </a:t>
            </a:r>
            <a:r>
              <a:rPr lang="es-ES_tradnl" sz="1800" dirty="0" err="1">
                <a:latin typeface="+mn-lt"/>
              </a:rPr>
              <a:t>by</a:t>
            </a:r>
            <a:r>
              <a:rPr lang="es-ES_tradnl" sz="1800" dirty="0">
                <a:latin typeface="+mn-lt"/>
              </a:rPr>
              <a:t> </a:t>
            </a:r>
            <a:r>
              <a:rPr lang="es-ES_tradnl" sz="1800" dirty="0" err="1">
                <a:latin typeface="+mn-lt"/>
              </a:rPr>
              <a:t>those</a:t>
            </a:r>
            <a:r>
              <a:rPr lang="es-ES_tradnl" sz="1800" dirty="0">
                <a:latin typeface="+mn-lt"/>
              </a:rPr>
              <a:t> </a:t>
            </a:r>
            <a:r>
              <a:rPr lang="es-ES_tradnl" sz="1800" dirty="0" err="1">
                <a:latin typeface="+mn-lt"/>
              </a:rPr>
              <a:t>who</a:t>
            </a:r>
            <a:r>
              <a:rPr lang="es-ES_tradnl" sz="1800" dirty="0">
                <a:latin typeface="+mn-lt"/>
              </a:rPr>
              <a:t> </a:t>
            </a:r>
            <a:r>
              <a:rPr lang="es-ES_tradnl" sz="1800" dirty="0" err="1">
                <a:latin typeface="+mn-lt"/>
              </a:rPr>
              <a:t>have</a:t>
            </a:r>
            <a:r>
              <a:rPr lang="es-ES_tradnl" sz="1800" dirty="0">
                <a:latin typeface="+mn-lt"/>
              </a:rPr>
              <a:t> </a:t>
            </a:r>
            <a:r>
              <a:rPr lang="es-ES_tradnl" sz="1800" dirty="0" err="1">
                <a:latin typeface="+mn-lt"/>
              </a:rPr>
              <a:t>historically</a:t>
            </a:r>
            <a:r>
              <a:rPr lang="es-ES_tradnl" sz="1800" dirty="0">
                <a:latin typeface="+mn-lt"/>
              </a:rPr>
              <a:t> </a:t>
            </a:r>
            <a:r>
              <a:rPr lang="es-ES_tradnl" sz="1800" dirty="0" err="1">
                <a:latin typeface="+mn-lt"/>
              </a:rPr>
              <a:t>had</a:t>
            </a:r>
            <a:r>
              <a:rPr lang="es-ES_tradnl" sz="1800" dirty="0">
                <a:latin typeface="+mn-lt"/>
              </a:rPr>
              <a:t> </a:t>
            </a:r>
            <a:r>
              <a:rPr lang="es-ES_tradnl" sz="1800" dirty="0" err="1">
                <a:latin typeface="+mn-lt"/>
              </a:rPr>
              <a:t>access</a:t>
            </a:r>
            <a:r>
              <a:rPr lang="es-ES_tradnl" sz="1800" dirty="0">
                <a:latin typeface="+mn-lt"/>
              </a:rPr>
              <a:t> </a:t>
            </a:r>
            <a:r>
              <a:rPr lang="es-ES_tradnl" sz="1800" dirty="0" err="1">
                <a:latin typeface="+mn-lt"/>
              </a:rPr>
              <a:t>to</a:t>
            </a:r>
            <a:r>
              <a:rPr lang="es-ES_tradnl" sz="1800" dirty="0">
                <a:latin typeface="+mn-lt"/>
              </a:rPr>
              <a:t> </a:t>
            </a:r>
            <a:r>
              <a:rPr lang="es-ES_tradnl" sz="1800" dirty="0" err="1">
                <a:latin typeface="+mn-lt"/>
              </a:rPr>
              <a:t>power</a:t>
            </a:r>
            <a:endParaRPr lang="es-ES_tradnl" sz="1800" dirty="0">
              <a:latin typeface="+mn-lt"/>
            </a:endParaRPr>
          </a:p>
          <a:p>
            <a:pPr marL="0" indent="0">
              <a:buNone/>
            </a:pPr>
            <a:endParaRPr lang="es-ES_tradnl" sz="1800" dirty="0">
              <a:latin typeface="+mn-lt"/>
            </a:endParaRPr>
          </a:p>
        </p:txBody>
      </p:sp>
      <p:sp>
        <p:nvSpPr>
          <p:cNvPr id="5" name="Title 1">
            <a:extLst>
              <a:ext uri="{FF2B5EF4-FFF2-40B4-BE49-F238E27FC236}">
                <a16:creationId xmlns:a16="http://schemas.microsoft.com/office/drawing/2014/main" id="{D07734DE-C8CA-5B07-CD64-BE0402D3483E}"/>
              </a:ext>
            </a:extLst>
          </p:cNvPr>
          <p:cNvSpPr txBox="1">
            <a:spLocks/>
          </p:cNvSpPr>
          <p:nvPr/>
        </p:nvSpPr>
        <p:spPr>
          <a:xfrm>
            <a:off x="866775" y="679178"/>
            <a:ext cx="7715251" cy="869089"/>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s-ES_tradnl" sz="2800" dirty="0"/>
              <a:t>Standard </a:t>
            </a:r>
            <a:r>
              <a:rPr lang="es-ES_tradnl" sz="2800" dirty="0" err="1"/>
              <a:t>Language</a:t>
            </a:r>
            <a:r>
              <a:rPr lang="es-ES_tradnl" sz="2800" dirty="0"/>
              <a:t> </a:t>
            </a:r>
            <a:r>
              <a:rPr lang="es-ES_tradnl" sz="2800" dirty="0" err="1"/>
              <a:t>Ideology</a:t>
            </a:r>
            <a:endParaRPr lang="es-ES_tradnl" sz="2800" dirty="0"/>
          </a:p>
        </p:txBody>
      </p:sp>
    </p:spTree>
    <p:extLst>
      <p:ext uri="{BB962C8B-B14F-4D97-AF65-F5344CB8AC3E}">
        <p14:creationId xmlns:p14="http://schemas.microsoft.com/office/powerpoint/2010/main" val="414122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AC10-95BA-BB7D-0A61-D71C48F0EB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0656DD-1466-E995-164E-B5393AD6B6AF}"/>
              </a:ext>
            </a:extLst>
          </p:cNvPr>
          <p:cNvSpPr>
            <a:spLocks noGrp="1"/>
          </p:cNvSpPr>
          <p:nvPr>
            <p:ph idx="10"/>
          </p:nvPr>
        </p:nvSpPr>
        <p:spPr/>
        <p:txBody>
          <a:bodyPr/>
          <a:lstStyle/>
          <a:p>
            <a:pPr marL="285750" indent="-285750">
              <a:buFont typeface="Arial" panose="020B0604020202020204" pitchFamily="34" charset="0"/>
              <a:buChar char="•"/>
            </a:pPr>
            <a:r>
              <a:rPr lang="es-ES_tradnl" dirty="0" err="1"/>
              <a:t>Language</a:t>
            </a:r>
            <a:r>
              <a:rPr lang="es-ES_tradnl" dirty="0"/>
              <a:t> </a:t>
            </a:r>
            <a:r>
              <a:rPr lang="es-ES_tradnl" dirty="0" err="1"/>
              <a:t>is</a:t>
            </a:r>
            <a:r>
              <a:rPr lang="es-ES_tradnl" dirty="0"/>
              <a:t> </a:t>
            </a:r>
            <a:r>
              <a:rPr lang="es-ES_tradnl" dirty="0" err="1"/>
              <a:t>also</a:t>
            </a:r>
            <a:r>
              <a:rPr lang="es-ES_tradnl" dirty="0"/>
              <a:t> </a:t>
            </a:r>
            <a:r>
              <a:rPr lang="es-ES_tradnl" dirty="0" err="1"/>
              <a:t>power</a:t>
            </a:r>
            <a:r>
              <a:rPr lang="es-ES_tradnl" dirty="0"/>
              <a:t> </a:t>
            </a:r>
          </a:p>
          <a:p>
            <a:pPr marL="742950" lvl="1" indent="-285750">
              <a:buFont typeface="Arial" panose="020B0604020202020204" pitchFamily="34" charset="0"/>
              <a:buChar char="•"/>
            </a:pPr>
            <a:r>
              <a:rPr lang="es-ES_tradnl" dirty="0" err="1"/>
              <a:t>Certain</a:t>
            </a:r>
            <a:r>
              <a:rPr lang="es-ES_tradnl" dirty="0"/>
              <a:t> </a:t>
            </a:r>
            <a:r>
              <a:rPr lang="es-ES_tradnl" dirty="0" err="1"/>
              <a:t>languages</a:t>
            </a:r>
            <a:r>
              <a:rPr lang="es-ES_tradnl" dirty="0"/>
              <a:t> </a:t>
            </a:r>
            <a:r>
              <a:rPr lang="es-ES_tradnl" dirty="0" err="1"/>
              <a:t>have</a:t>
            </a:r>
            <a:r>
              <a:rPr lang="es-ES_tradnl" dirty="0"/>
              <a:t> more </a:t>
            </a:r>
            <a:r>
              <a:rPr lang="es-ES_tradnl" dirty="0" err="1"/>
              <a:t>power</a:t>
            </a:r>
            <a:r>
              <a:rPr lang="es-ES_tradnl" dirty="0"/>
              <a:t> </a:t>
            </a:r>
            <a:r>
              <a:rPr lang="es-ES_tradnl" dirty="0" err="1"/>
              <a:t>than</a:t>
            </a:r>
            <a:r>
              <a:rPr lang="es-ES_tradnl" dirty="0"/>
              <a:t> </a:t>
            </a:r>
            <a:r>
              <a:rPr lang="es-ES_tradnl" dirty="0" err="1"/>
              <a:t>others</a:t>
            </a:r>
            <a:endParaRPr lang="es-ES_tradnl" dirty="0"/>
          </a:p>
          <a:p>
            <a:pPr marL="742950" lvl="1" indent="-285750">
              <a:buFont typeface="Arial" panose="020B0604020202020204" pitchFamily="34" charset="0"/>
              <a:buChar char="•"/>
            </a:pPr>
            <a:r>
              <a:rPr lang="es-ES_tradnl" dirty="0" err="1"/>
              <a:t>What</a:t>
            </a:r>
            <a:r>
              <a:rPr lang="es-ES_tradnl" dirty="0"/>
              <a:t> </a:t>
            </a:r>
            <a:r>
              <a:rPr lang="es-ES_tradnl" dirty="0" err="1"/>
              <a:t>does</a:t>
            </a:r>
            <a:r>
              <a:rPr lang="es-ES_tradnl" dirty="0"/>
              <a:t> </a:t>
            </a:r>
            <a:r>
              <a:rPr lang="es-ES_tradnl" dirty="0" err="1"/>
              <a:t>that</a:t>
            </a:r>
            <a:r>
              <a:rPr lang="es-ES_tradnl" dirty="0"/>
              <a:t> mean?</a:t>
            </a:r>
          </a:p>
          <a:p>
            <a:pPr marL="1200150" lvl="2" indent="-285750">
              <a:buFont typeface="Arial" panose="020B0604020202020204" pitchFamily="34" charset="0"/>
              <a:buChar char="•"/>
            </a:pPr>
            <a:r>
              <a:rPr lang="es-ES_tradnl" dirty="0" err="1"/>
              <a:t>It</a:t>
            </a:r>
            <a:r>
              <a:rPr lang="es-ES_tradnl" dirty="0"/>
              <a:t> </a:t>
            </a:r>
            <a:r>
              <a:rPr lang="es-ES_tradnl" dirty="0" err="1"/>
              <a:t>is</a:t>
            </a:r>
            <a:r>
              <a:rPr lang="es-ES_tradnl" dirty="0"/>
              <a:t> </a:t>
            </a:r>
            <a:r>
              <a:rPr lang="es-ES_tradnl" dirty="0" err="1"/>
              <a:t>not</a:t>
            </a:r>
            <a:r>
              <a:rPr lang="es-ES_tradnl" dirty="0"/>
              <a:t> </a:t>
            </a:r>
            <a:r>
              <a:rPr lang="es-ES_tradnl" dirty="0" err="1"/>
              <a:t>the</a:t>
            </a:r>
            <a:r>
              <a:rPr lang="es-ES_tradnl" dirty="0"/>
              <a:t> </a:t>
            </a:r>
            <a:r>
              <a:rPr lang="es-ES_tradnl" dirty="0" err="1"/>
              <a:t>language</a:t>
            </a:r>
            <a:r>
              <a:rPr lang="es-ES_tradnl" dirty="0"/>
              <a:t> (i.e., </a:t>
            </a:r>
            <a:r>
              <a:rPr lang="es-ES_tradnl" dirty="0" err="1"/>
              <a:t>words</a:t>
            </a:r>
            <a:r>
              <a:rPr lang="es-ES_tradnl" dirty="0"/>
              <a:t>, </a:t>
            </a:r>
            <a:r>
              <a:rPr lang="es-ES_tradnl" dirty="0" err="1"/>
              <a:t>grammar</a:t>
            </a:r>
            <a:r>
              <a:rPr lang="es-ES_tradnl" dirty="0"/>
              <a:t>, </a:t>
            </a:r>
            <a:r>
              <a:rPr lang="es-ES_tradnl" dirty="0" err="1"/>
              <a:t>sounds</a:t>
            </a:r>
            <a:r>
              <a:rPr lang="es-ES_tradnl" dirty="0"/>
              <a:t>) </a:t>
            </a:r>
            <a:r>
              <a:rPr lang="es-ES_tradnl" dirty="0" err="1"/>
              <a:t>that</a:t>
            </a:r>
            <a:r>
              <a:rPr lang="es-ES_tradnl" dirty="0"/>
              <a:t> has </a:t>
            </a:r>
            <a:r>
              <a:rPr lang="es-ES_tradnl" dirty="0" err="1"/>
              <a:t>power</a:t>
            </a:r>
            <a:r>
              <a:rPr lang="es-ES_tradnl" dirty="0"/>
              <a:t> </a:t>
            </a:r>
            <a:r>
              <a:rPr lang="es-ES_tradnl" dirty="0" err="1"/>
              <a:t>but</a:t>
            </a:r>
            <a:endParaRPr lang="es-ES_tradnl" dirty="0"/>
          </a:p>
          <a:p>
            <a:pPr lvl="2"/>
            <a:r>
              <a:rPr lang="es-ES_tradnl" dirty="0"/>
              <a:t>     </a:t>
            </a:r>
            <a:r>
              <a:rPr lang="es-ES_tradnl" dirty="0" err="1"/>
              <a:t>rather</a:t>
            </a:r>
            <a:r>
              <a:rPr lang="es-ES_tradnl" dirty="0"/>
              <a:t> </a:t>
            </a:r>
            <a:r>
              <a:rPr lang="es-ES_tradnl" dirty="0" err="1"/>
              <a:t>the</a:t>
            </a:r>
            <a:r>
              <a:rPr lang="es-ES_tradnl" dirty="0"/>
              <a:t> </a:t>
            </a:r>
            <a:r>
              <a:rPr lang="es-ES_tradnl" b="1" u="sng" dirty="0" err="1"/>
              <a:t>people</a:t>
            </a:r>
            <a:r>
              <a:rPr lang="es-ES_tradnl" b="1" u="sng" dirty="0"/>
              <a:t> </a:t>
            </a:r>
            <a:r>
              <a:rPr lang="es-ES_tradnl" b="1" u="sng" dirty="0" err="1"/>
              <a:t>who</a:t>
            </a:r>
            <a:r>
              <a:rPr lang="es-ES_tradnl" b="1" u="sng" dirty="0"/>
              <a:t> </a:t>
            </a:r>
            <a:r>
              <a:rPr lang="es-ES_tradnl" b="1" u="sng" dirty="0" err="1"/>
              <a:t>speak</a:t>
            </a:r>
            <a:r>
              <a:rPr lang="es-ES_tradnl" b="1" u="sng" dirty="0"/>
              <a:t> </a:t>
            </a:r>
            <a:r>
              <a:rPr lang="es-ES_tradnl" b="1" u="sng" dirty="0" err="1"/>
              <a:t>it</a:t>
            </a:r>
            <a:endParaRPr lang="es-ES_tradnl" b="1" u="sng" dirty="0"/>
          </a:p>
          <a:p>
            <a:pPr marL="0" indent="0">
              <a:buNone/>
            </a:pPr>
            <a:endParaRPr lang="en-US" dirty="0"/>
          </a:p>
        </p:txBody>
      </p:sp>
    </p:spTree>
    <p:extLst>
      <p:ext uri="{BB962C8B-B14F-4D97-AF65-F5344CB8AC3E}">
        <p14:creationId xmlns:p14="http://schemas.microsoft.com/office/powerpoint/2010/main" val="82812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6617B8B0-CE75-8380-FCDE-E4431C95F943}"/>
              </a:ext>
            </a:extLst>
          </p:cNvPr>
          <p:cNvSpPr/>
          <p:nvPr/>
        </p:nvSpPr>
        <p:spPr>
          <a:xfrm>
            <a:off x="978764" y="3024248"/>
            <a:ext cx="7186472" cy="307769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19312AE1-A7A3-4A15-D147-A152BACD8E5B}"/>
              </a:ext>
            </a:extLst>
          </p:cNvPr>
          <p:cNvSpPr/>
          <p:nvPr/>
        </p:nvSpPr>
        <p:spPr>
          <a:xfrm>
            <a:off x="1733322" y="1994065"/>
            <a:ext cx="5677356" cy="30776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riangle 5">
            <a:extLst>
              <a:ext uri="{FF2B5EF4-FFF2-40B4-BE49-F238E27FC236}">
                <a16:creationId xmlns:a16="http://schemas.microsoft.com/office/drawing/2014/main" id="{B59B87D2-350F-045D-B4F2-68638A9C0969}"/>
              </a:ext>
            </a:extLst>
          </p:cNvPr>
          <p:cNvSpPr/>
          <p:nvPr/>
        </p:nvSpPr>
        <p:spPr>
          <a:xfrm>
            <a:off x="2837252" y="1264722"/>
            <a:ext cx="3469495" cy="22681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Standard American English speakers</a:t>
            </a:r>
          </a:p>
        </p:txBody>
      </p:sp>
      <p:sp>
        <p:nvSpPr>
          <p:cNvPr id="10" name="TextBox 9">
            <a:extLst>
              <a:ext uri="{FF2B5EF4-FFF2-40B4-BE49-F238E27FC236}">
                <a16:creationId xmlns:a16="http://schemas.microsoft.com/office/drawing/2014/main" id="{276E4288-006B-5FAF-A5C6-4412015CE1E5}"/>
              </a:ext>
            </a:extLst>
          </p:cNvPr>
          <p:cNvSpPr txBox="1"/>
          <p:nvPr/>
        </p:nvSpPr>
        <p:spPr>
          <a:xfrm>
            <a:off x="665018" y="296883"/>
            <a:ext cx="3914854" cy="461665"/>
          </a:xfrm>
          <a:prstGeom prst="rect">
            <a:avLst/>
          </a:prstGeom>
          <a:noFill/>
        </p:spPr>
        <p:txBody>
          <a:bodyPr wrap="none" rtlCol="0">
            <a:spAutoFit/>
          </a:bodyPr>
          <a:lstStyle/>
          <a:p>
            <a:r>
              <a:rPr lang="en-US" sz="2400" b="1" dirty="0"/>
              <a:t>Linguistic Power Hierarchy</a:t>
            </a:r>
          </a:p>
        </p:txBody>
      </p:sp>
    </p:spTree>
    <p:extLst>
      <p:ext uri="{BB962C8B-B14F-4D97-AF65-F5344CB8AC3E}">
        <p14:creationId xmlns:p14="http://schemas.microsoft.com/office/powerpoint/2010/main" val="17547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782C-5373-6E5C-061E-50386233ADC2}"/>
              </a:ext>
            </a:extLst>
          </p:cNvPr>
          <p:cNvSpPr>
            <a:spLocks noGrp="1"/>
          </p:cNvSpPr>
          <p:nvPr>
            <p:ph type="title"/>
          </p:nvPr>
        </p:nvSpPr>
        <p:spPr/>
        <p:txBody>
          <a:bodyPr>
            <a:normAutofit/>
          </a:bodyPr>
          <a:lstStyle/>
          <a:p>
            <a:r>
              <a:rPr lang="es-ES_tradnl" sz="2800" dirty="0"/>
              <a:t>Standard </a:t>
            </a:r>
            <a:r>
              <a:rPr lang="es-ES_tradnl" sz="2800" dirty="0" err="1"/>
              <a:t>Language</a:t>
            </a:r>
            <a:r>
              <a:rPr lang="es-ES_tradnl" sz="2800" dirty="0"/>
              <a:t> </a:t>
            </a:r>
            <a:r>
              <a:rPr lang="es-ES_tradnl" sz="2800" dirty="0" err="1"/>
              <a:t>Ideology</a:t>
            </a:r>
            <a:endParaRPr lang="es-ES_tradnl" sz="2800" dirty="0"/>
          </a:p>
        </p:txBody>
      </p:sp>
      <p:sp>
        <p:nvSpPr>
          <p:cNvPr id="3" name="Content Placeholder 2">
            <a:extLst>
              <a:ext uri="{FF2B5EF4-FFF2-40B4-BE49-F238E27FC236}">
                <a16:creationId xmlns:a16="http://schemas.microsoft.com/office/drawing/2014/main" id="{175F2F68-D6CB-1ADD-25E1-FB290B0F93ED}"/>
              </a:ext>
            </a:extLst>
          </p:cNvPr>
          <p:cNvSpPr>
            <a:spLocks noGrp="1"/>
          </p:cNvSpPr>
          <p:nvPr>
            <p:ph idx="10"/>
          </p:nvPr>
        </p:nvSpPr>
        <p:spPr>
          <a:xfrm>
            <a:off x="714374" y="1686759"/>
            <a:ext cx="7688645" cy="2220224"/>
          </a:xfrm>
        </p:spPr>
        <p:txBody>
          <a:bodyPr>
            <a:normAutofit/>
          </a:bodyPr>
          <a:lstStyle/>
          <a:p>
            <a:r>
              <a:rPr lang="en-US" sz="2000" dirty="0">
                <a:solidFill>
                  <a:srgbClr val="1F1F1F"/>
                </a:solidFill>
                <a:highlight>
                  <a:srgbClr val="FFFFFF"/>
                </a:highlight>
                <a:latin typeface="+mn-lt"/>
              </a:rPr>
              <a:t>refers to the bias we all have (yes, ALL OF US) towards what we consider “correct” language</a:t>
            </a:r>
          </a:p>
          <a:p>
            <a:r>
              <a:rPr lang="en-US" sz="2000" dirty="0">
                <a:solidFill>
                  <a:srgbClr val="1F1F1F"/>
                </a:solidFill>
                <a:highlight>
                  <a:srgbClr val="FFFFFF"/>
                </a:highlight>
                <a:latin typeface="+mn-lt"/>
              </a:rPr>
              <a:t>We are often not even aware that our actions and words reflect particular ideologies</a:t>
            </a:r>
          </a:p>
          <a:p>
            <a:pPr marL="0" indent="0">
              <a:buNone/>
            </a:pPr>
            <a:r>
              <a:rPr lang="en-US" sz="2000" b="0" i="0" dirty="0">
                <a:solidFill>
                  <a:srgbClr val="1F1F1F"/>
                </a:solidFill>
                <a:effectLst/>
                <a:highlight>
                  <a:srgbClr val="FFFFFF"/>
                </a:highlight>
                <a:latin typeface="+mn-lt"/>
              </a:rPr>
              <a:t>David Foster Wallace's fish parable:</a:t>
            </a:r>
          </a:p>
        </p:txBody>
      </p:sp>
      <p:sp>
        <p:nvSpPr>
          <p:cNvPr id="5" name="TextBox 4">
            <a:extLst>
              <a:ext uri="{FF2B5EF4-FFF2-40B4-BE49-F238E27FC236}">
                <a16:creationId xmlns:a16="http://schemas.microsoft.com/office/drawing/2014/main" id="{69C250C2-5719-A78A-878B-3A3FE6705485}"/>
              </a:ext>
            </a:extLst>
          </p:cNvPr>
          <p:cNvSpPr txBox="1"/>
          <p:nvPr/>
        </p:nvSpPr>
        <p:spPr>
          <a:xfrm>
            <a:off x="7279574" y="5403273"/>
            <a:ext cx="184731" cy="369332"/>
          </a:xfrm>
          <a:prstGeom prst="rect">
            <a:avLst/>
          </a:prstGeom>
          <a:noFill/>
        </p:spPr>
        <p:txBody>
          <a:bodyPr wrap="none" rtlCol="0">
            <a:spAutoFit/>
          </a:bodyPr>
          <a:lstStyle/>
          <a:p>
            <a:endParaRPr lang="es-ES_tradnl" dirty="0"/>
          </a:p>
        </p:txBody>
      </p:sp>
      <p:pic>
        <p:nvPicPr>
          <p:cNvPr id="12290" name="Picture 2" descr="Free Fish Cartoon Image｜Charatoon">
            <a:extLst>
              <a:ext uri="{FF2B5EF4-FFF2-40B4-BE49-F238E27FC236}">
                <a16:creationId xmlns:a16="http://schemas.microsoft.com/office/drawing/2014/main" id="{3FD0962E-B8D6-0493-1434-41095F90CB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242"/>
          <a:stretch/>
        </p:blipFill>
        <p:spPr bwMode="auto">
          <a:xfrm>
            <a:off x="5812219" y="3729841"/>
            <a:ext cx="2590800" cy="21642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5CD67D-3EFF-573C-EC3D-469A8A5E0AFB}"/>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l="25474" t="13462" b="11185"/>
          <a:stretch/>
        </p:blipFill>
        <p:spPr>
          <a:xfrm>
            <a:off x="902524" y="4159188"/>
            <a:ext cx="1722581" cy="1244086"/>
          </a:xfrm>
          <a:prstGeom prst="rect">
            <a:avLst/>
          </a:prstGeom>
        </p:spPr>
      </p:pic>
      <p:pic>
        <p:nvPicPr>
          <p:cNvPr id="12294" name="Picture 6" descr="Cartoon Fish PNG Transparent Images ...">
            <a:extLst>
              <a:ext uri="{FF2B5EF4-FFF2-40B4-BE49-F238E27FC236}">
                <a16:creationId xmlns:a16="http://schemas.microsoft.com/office/drawing/2014/main" id="{EA2ACBC7-69B7-7235-F3C7-E8F9A73BA5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862" b="18357"/>
          <a:stretch/>
        </p:blipFill>
        <p:spPr bwMode="auto">
          <a:xfrm>
            <a:off x="1679695" y="5274105"/>
            <a:ext cx="1428750" cy="997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a:extLst>
              <a:ext uri="{FF2B5EF4-FFF2-40B4-BE49-F238E27FC236}">
                <a16:creationId xmlns:a16="http://schemas.microsoft.com/office/drawing/2014/main" id="{0A278E8C-9C40-0253-71AD-B6665E5C96FF}"/>
              </a:ext>
            </a:extLst>
          </p:cNvPr>
          <p:cNvSpPr/>
          <p:nvPr/>
        </p:nvSpPr>
        <p:spPr>
          <a:xfrm>
            <a:off x="4821652" y="3673888"/>
            <a:ext cx="2776971" cy="612648"/>
          </a:xfrm>
          <a:prstGeom prst="wedgeEllipseCallout">
            <a:avLst>
              <a:gd name="adj1" fmla="val -5866"/>
              <a:gd name="adj2" fmla="val 1632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dirty="0" err="1"/>
              <a:t>Morning</a:t>
            </a:r>
            <a:r>
              <a:rPr lang="es-ES_tradnl" dirty="0"/>
              <a:t>, </a:t>
            </a:r>
            <a:r>
              <a:rPr lang="es-ES_tradnl" dirty="0" err="1"/>
              <a:t>boys</a:t>
            </a:r>
            <a:r>
              <a:rPr lang="es-ES_tradnl" dirty="0"/>
              <a:t>! </a:t>
            </a:r>
            <a:r>
              <a:rPr lang="es-ES_tradnl" dirty="0" err="1"/>
              <a:t>How’s</a:t>
            </a:r>
            <a:r>
              <a:rPr lang="es-ES_tradnl" dirty="0"/>
              <a:t> </a:t>
            </a:r>
            <a:r>
              <a:rPr lang="es-ES_tradnl" dirty="0" err="1"/>
              <a:t>the</a:t>
            </a:r>
            <a:r>
              <a:rPr lang="es-ES_tradnl" dirty="0"/>
              <a:t> </a:t>
            </a:r>
            <a:r>
              <a:rPr lang="es-ES_tradnl" dirty="0" err="1"/>
              <a:t>water</a:t>
            </a:r>
            <a:r>
              <a:rPr lang="es-ES_tradnl" dirty="0"/>
              <a:t>?</a:t>
            </a:r>
          </a:p>
        </p:txBody>
      </p:sp>
    </p:spTree>
    <p:extLst>
      <p:ext uri="{BB962C8B-B14F-4D97-AF65-F5344CB8AC3E}">
        <p14:creationId xmlns:p14="http://schemas.microsoft.com/office/powerpoint/2010/main" val="264858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782C-5373-6E5C-061E-50386233ADC2}"/>
              </a:ext>
            </a:extLst>
          </p:cNvPr>
          <p:cNvSpPr>
            <a:spLocks noGrp="1"/>
          </p:cNvSpPr>
          <p:nvPr>
            <p:ph type="title"/>
          </p:nvPr>
        </p:nvSpPr>
        <p:spPr/>
        <p:txBody>
          <a:bodyPr>
            <a:normAutofit/>
          </a:bodyPr>
          <a:lstStyle/>
          <a:p>
            <a:r>
              <a:rPr lang="es-ES_tradnl" sz="2800" dirty="0"/>
              <a:t>Standard </a:t>
            </a:r>
            <a:r>
              <a:rPr lang="es-ES_tradnl" sz="2800" dirty="0" err="1"/>
              <a:t>Language</a:t>
            </a:r>
            <a:r>
              <a:rPr lang="es-ES_tradnl" sz="2800" dirty="0"/>
              <a:t> </a:t>
            </a:r>
            <a:r>
              <a:rPr lang="es-ES_tradnl" sz="2800" dirty="0" err="1"/>
              <a:t>Ideology</a:t>
            </a:r>
            <a:endParaRPr lang="es-ES_tradnl" sz="2800" dirty="0"/>
          </a:p>
        </p:txBody>
      </p:sp>
      <p:sp>
        <p:nvSpPr>
          <p:cNvPr id="3" name="Content Placeholder 2">
            <a:extLst>
              <a:ext uri="{FF2B5EF4-FFF2-40B4-BE49-F238E27FC236}">
                <a16:creationId xmlns:a16="http://schemas.microsoft.com/office/drawing/2014/main" id="{175F2F68-D6CB-1ADD-25E1-FB290B0F93ED}"/>
              </a:ext>
            </a:extLst>
          </p:cNvPr>
          <p:cNvSpPr>
            <a:spLocks noGrp="1"/>
          </p:cNvSpPr>
          <p:nvPr>
            <p:ph idx="10"/>
          </p:nvPr>
        </p:nvSpPr>
        <p:spPr>
          <a:xfrm>
            <a:off x="714374" y="1686759"/>
            <a:ext cx="7688645" cy="2220224"/>
          </a:xfrm>
        </p:spPr>
        <p:txBody>
          <a:bodyPr>
            <a:normAutofit/>
          </a:bodyPr>
          <a:lstStyle/>
          <a:p>
            <a:r>
              <a:rPr lang="en-US" sz="1800" b="0" i="0" dirty="0">
                <a:solidFill>
                  <a:srgbClr val="000000"/>
                </a:solidFill>
                <a:effectLst/>
                <a:highlight>
                  <a:srgbClr val="FFFFFF"/>
                </a:highlight>
                <a:latin typeface="+mn-lt"/>
              </a:rPr>
              <a:t>The most obvious realities are often the ones that are the most difficult to see</a:t>
            </a:r>
          </a:p>
        </p:txBody>
      </p:sp>
      <p:sp>
        <p:nvSpPr>
          <p:cNvPr id="5" name="TextBox 4">
            <a:extLst>
              <a:ext uri="{FF2B5EF4-FFF2-40B4-BE49-F238E27FC236}">
                <a16:creationId xmlns:a16="http://schemas.microsoft.com/office/drawing/2014/main" id="{69C250C2-5719-A78A-878B-3A3FE6705485}"/>
              </a:ext>
            </a:extLst>
          </p:cNvPr>
          <p:cNvSpPr txBox="1"/>
          <p:nvPr/>
        </p:nvSpPr>
        <p:spPr>
          <a:xfrm>
            <a:off x="7279574" y="5403273"/>
            <a:ext cx="184731" cy="369332"/>
          </a:xfrm>
          <a:prstGeom prst="rect">
            <a:avLst/>
          </a:prstGeom>
          <a:noFill/>
        </p:spPr>
        <p:txBody>
          <a:bodyPr wrap="none" rtlCol="0">
            <a:spAutoFit/>
          </a:bodyPr>
          <a:lstStyle/>
          <a:p>
            <a:endParaRPr lang="es-ES_tradnl" dirty="0"/>
          </a:p>
        </p:txBody>
      </p:sp>
      <p:pic>
        <p:nvPicPr>
          <p:cNvPr id="7" name="Picture 6">
            <a:extLst>
              <a:ext uri="{FF2B5EF4-FFF2-40B4-BE49-F238E27FC236}">
                <a16:creationId xmlns:a16="http://schemas.microsoft.com/office/drawing/2014/main" id="{AB5CD67D-3EFF-573C-EC3D-469A8A5E0AF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25474" t="13462" b="11185"/>
          <a:stretch/>
        </p:blipFill>
        <p:spPr>
          <a:xfrm>
            <a:off x="671489" y="2953789"/>
            <a:ext cx="1722581" cy="1244086"/>
          </a:xfrm>
          <a:prstGeom prst="rect">
            <a:avLst/>
          </a:prstGeom>
        </p:spPr>
      </p:pic>
      <p:pic>
        <p:nvPicPr>
          <p:cNvPr id="12294" name="Picture 6" descr="Cartoon Fish PNG Transparent Images ...">
            <a:extLst>
              <a:ext uri="{FF2B5EF4-FFF2-40B4-BE49-F238E27FC236}">
                <a16:creationId xmlns:a16="http://schemas.microsoft.com/office/drawing/2014/main" id="{EA2ACBC7-69B7-7235-F3C7-E8F9A73BA5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862" b="18357"/>
          <a:stretch/>
        </p:blipFill>
        <p:spPr bwMode="auto">
          <a:xfrm>
            <a:off x="965320" y="4406273"/>
            <a:ext cx="1428750" cy="9970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Callout 8">
            <a:extLst>
              <a:ext uri="{FF2B5EF4-FFF2-40B4-BE49-F238E27FC236}">
                <a16:creationId xmlns:a16="http://schemas.microsoft.com/office/drawing/2014/main" id="{BDC3A53E-011A-7E0C-0BA5-C0613DD0942D}"/>
              </a:ext>
            </a:extLst>
          </p:cNvPr>
          <p:cNvSpPr/>
          <p:nvPr/>
        </p:nvSpPr>
        <p:spPr>
          <a:xfrm>
            <a:off x="3069929" y="3716536"/>
            <a:ext cx="1632700" cy="974898"/>
          </a:xfrm>
          <a:prstGeom prst="wedgeEllipseCallout">
            <a:avLst>
              <a:gd name="adj1" fmla="val -86958"/>
              <a:gd name="adj2" fmla="val 2323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S_tradnl" dirty="0" err="1"/>
              <a:t>What</a:t>
            </a:r>
            <a:r>
              <a:rPr lang="es-ES_tradnl" dirty="0"/>
              <a:t> </a:t>
            </a:r>
            <a:r>
              <a:rPr lang="es-ES_tradnl" dirty="0" err="1"/>
              <a:t>the</a:t>
            </a:r>
            <a:r>
              <a:rPr lang="es-ES_tradnl" dirty="0"/>
              <a:t> he** </a:t>
            </a:r>
            <a:r>
              <a:rPr lang="es-ES_tradnl" dirty="0" err="1"/>
              <a:t>is</a:t>
            </a:r>
            <a:r>
              <a:rPr lang="es-ES_tradnl" dirty="0"/>
              <a:t> </a:t>
            </a:r>
            <a:r>
              <a:rPr lang="es-ES_tradnl" dirty="0" err="1"/>
              <a:t>water</a:t>
            </a:r>
            <a:r>
              <a:rPr lang="es-ES_tradnl" dirty="0"/>
              <a:t>?</a:t>
            </a:r>
          </a:p>
        </p:txBody>
      </p:sp>
    </p:spTree>
    <p:extLst>
      <p:ext uri="{BB962C8B-B14F-4D97-AF65-F5344CB8AC3E}">
        <p14:creationId xmlns:p14="http://schemas.microsoft.com/office/powerpoint/2010/main" val="233932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714375" y="526778"/>
            <a:ext cx="7715251" cy="869089"/>
          </a:xfrm>
        </p:spPr>
        <p:txBody>
          <a:bodyPr>
            <a:normAutofit/>
          </a:bodyPr>
          <a:lstStyle/>
          <a:p>
            <a:r>
              <a:rPr lang="en-US" sz="2800" dirty="0"/>
              <a:t>Language Justice: why does it matter?</a:t>
            </a:r>
          </a:p>
        </p:txBody>
      </p:sp>
      <p:sp>
        <p:nvSpPr>
          <p:cNvPr id="5" name="Oval 4">
            <a:extLst>
              <a:ext uri="{FF2B5EF4-FFF2-40B4-BE49-F238E27FC236}">
                <a16:creationId xmlns:a16="http://schemas.microsoft.com/office/drawing/2014/main" id="{0A812720-C6D1-AE1F-3FDB-E9DA7613AB9E}"/>
              </a:ext>
            </a:extLst>
          </p:cNvPr>
          <p:cNvSpPr/>
          <p:nvPr/>
        </p:nvSpPr>
        <p:spPr>
          <a:xfrm>
            <a:off x="535973" y="2357133"/>
            <a:ext cx="1920240" cy="14904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ln w="0"/>
                <a:solidFill>
                  <a:schemeClr val="tx1"/>
                </a:solidFill>
                <a:effectLst>
                  <a:outerShdw blurRad="38100" dist="19050" dir="2700000" algn="tl" rotWithShape="0">
                    <a:schemeClr val="dk1">
                      <a:alpha val="40000"/>
                    </a:schemeClr>
                  </a:outerShdw>
                </a:effectLst>
              </a:rPr>
              <a:t>IDENTITY</a:t>
            </a:r>
          </a:p>
        </p:txBody>
      </p:sp>
      <p:sp>
        <p:nvSpPr>
          <p:cNvPr id="6" name="Oval 5">
            <a:extLst>
              <a:ext uri="{FF2B5EF4-FFF2-40B4-BE49-F238E27FC236}">
                <a16:creationId xmlns:a16="http://schemas.microsoft.com/office/drawing/2014/main" id="{160BC952-11DA-0A9A-CEFC-98148E3E6239}"/>
              </a:ext>
            </a:extLst>
          </p:cNvPr>
          <p:cNvSpPr>
            <a:spLocks/>
          </p:cNvSpPr>
          <p:nvPr/>
        </p:nvSpPr>
        <p:spPr>
          <a:xfrm>
            <a:off x="3611880" y="2357133"/>
            <a:ext cx="1920240" cy="149047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ln w="0"/>
                <a:solidFill>
                  <a:schemeClr val="tx1"/>
                </a:solidFill>
                <a:effectLst>
                  <a:outerShdw blurRad="38100" dist="19050" dir="2700000" algn="tl" rotWithShape="0">
                    <a:schemeClr val="dk1">
                      <a:alpha val="40000"/>
                    </a:schemeClr>
                  </a:outerShdw>
                </a:effectLst>
              </a:rPr>
              <a:t>LANGUAGE</a:t>
            </a:r>
          </a:p>
        </p:txBody>
      </p:sp>
      <p:sp>
        <p:nvSpPr>
          <p:cNvPr id="7" name="Oval 6">
            <a:extLst>
              <a:ext uri="{FF2B5EF4-FFF2-40B4-BE49-F238E27FC236}">
                <a16:creationId xmlns:a16="http://schemas.microsoft.com/office/drawing/2014/main" id="{22C060CE-C2CF-2314-9B07-F19B35B943B9}"/>
              </a:ext>
            </a:extLst>
          </p:cNvPr>
          <p:cNvSpPr>
            <a:spLocks/>
          </p:cNvSpPr>
          <p:nvPr/>
        </p:nvSpPr>
        <p:spPr>
          <a:xfrm>
            <a:off x="7051965" y="2359231"/>
            <a:ext cx="1920240" cy="14883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dirty="0">
                <a:ln w="0"/>
                <a:solidFill>
                  <a:schemeClr val="tx1"/>
                </a:solidFill>
                <a:effectLst>
                  <a:outerShdw blurRad="38100" dist="19050" dir="2700000" algn="tl" rotWithShape="0">
                    <a:schemeClr val="dk1">
                      <a:alpha val="40000"/>
                    </a:schemeClr>
                  </a:outerShdw>
                </a:effectLst>
              </a:rPr>
              <a:t>CULTURE</a:t>
            </a:r>
          </a:p>
        </p:txBody>
      </p:sp>
      <p:sp>
        <p:nvSpPr>
          <p:cNvPr id="8" name="TextBox 7">
            <a:extLst>
              <a:ext uri="{FF2B5EF4-FFF2-40B4-BE49-F238E27FC236}">
                <a16:creationId xmlns:a16="http://schemas.microsoft.com/office/drawing/2014/main" id="{64CC91E9-4857-A428-F6FB-AD53240C4F93}"/>
              </a:ext>
            </a:extLst>
          </p:cNvPr>
          <p:cNvSpPr txBox="1"/>
          <p:nvPr/>
        </p:nvSpPr>
        <p:spPr>
          <a:xfrm>
            <a:off x="-11146" y="4331958"/>
            <a:ext cx="6109365" cy="369332"/>
          </a:xfrm>
          <a:prstGeom prst="rect">
            <a:avLst/>
          </a:prstGeom>
          <a:noFill/>
        </p:spPr>
        <p:txBody>
          <a:bodyPr wrap="none" rtlCol="0">
            <a:spAutoFit/>
          </a:bodyPr>
          <a:lstStyle/>
          <a:p>
            <a:pPr marL="285750" indent="-285750">
              <a:buFont typeface="Arial" panose="020B0604020202020204" pitchFamily="34" charset="0"/>
              <a:buChar char="•"/>
            </a:pPr>
            <a:r>
              <a:rPr lang="es-ES_tradnl" dirty="0" err="1"/>
              <a:t>Language</a:t>
            </a:r>
            <a:r>
              <a:rPr lang="es-ES_tradnl" dirty="0"/>
              <a:t>, </a:t>
            </a:r>
            <a:r>
              <a:rPr lang="es-ES_tradnl" dirty="0" err="1"/>
              <a:t>identity</a:t>
            </a:r>
            <a:r>
              <a:rPr lang="es-ES_tradnl" dirty="0"/>
              <a:t> and culture are </a:t>
            </a:r>
            <a:r>
              <a:rPr lang="es-ES_tradnl" dirty="0" err="1"/>
              <a:t>intricately</a:t>
            </a:r>
            <a:r>
              <a:rPr lang="es-ES_tradnl" dirty="0"/>
              <a:t> </a:t>
            </a:r>
            <a:r>
              <a:rPr lang="es-ES_tradnl" dirty="0" err="1"/>
              <a:t>connected</a:t>
            </a:r>
            <a:endParaRPr lang="es-ES_tradnl" dirty="0"/>
          </a:p>
        </p:txBody>
      </p:sp>
    </p:spTree>
    <p:extLst>
      <p:ext uri="{BB962C8B-B14F-4D97-AF65-F5344CB8AC3E}">
        <p14:creationId xmlns:p14="http://schemas.microsoft.com/office/powerpoint/2010/main" val="19127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0.06493 -4.81481E-6 L 0.28195 -4.81481E-6 " pathEditMode="relative" rAng="0" ptsTypes="AA">
                                      <p:cBhvr>
                                        <p:cTn id="18" dur="2000" fill="hold"/>
                                        <p:tgtEl>
                                          <p:spTgt spid="5"/>
                                        </p:tgtEl>
                                        <p:attrNameLst>
                                          <p:attrName>ppt_x</p:attrName>
                                          <p:attrName>ppt_y</p:attrName>
                                        </p:attrNameLst>
                                      </p:cBhvr>
                                      <p:rCtr x="10851" y="0"/>
                                    </p:animMotion>
                                  </p:childTnLst>
                                </p:cTn>
                              </p:par>
                              <p:par>
                                <p:cTn id="19" presetID="0" presetClass="path" presetSubtype="0" accel="50000" decel="50000" fill="hold" grpId="1" nodeType="withEffect">
                                  <p:stCondLst>
                                    <p:cond delay="0"/>
                                  </p:stCondLst>
                                  <p:childTnLst>
                                    <p:animMotion origin="layout" path="M -0.08577 0.0037 L -0.37622 0.00833 " pathEditMode="relative" rAng="0" ptsTypes="AA">
                                      <p:cBhvr>
                                        <p:cTn id="20" dur="2000" fill="hold"/>
                                        <p:tgtEl>
                                          <p:spTgt spid="7"/>
                                        </p:tgtEl>
                                        <p:attrNameLst>
                                          <p:attrName>ppt_x</p:attrName>
                                          <p:attrName>ppt_y</p:attrName>
                                        </p:attrNameLst>
                                      </p:cBhvr>
                                      <p:rCtr x="-14531"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p:txBody>
          <a:bodyPr>
            <a:normAutofit/>
          </a:bodyPr>
          <a:lstStyle/>
          <a:p>
            <a:r>
              <a:rPr lang="en-US" sz="2800" dirty="0"/>
              <a:t>Language Justice: why does it matter?</a:t>
            </a:r>
          </a:p>
        </p:txBody>
      </p:sp>
      <p:sp>
        <p:nvSpPr>
          <p:cNvPr id="3" name="Content Placeholder 2">
            <a:extLst>
              <a:ext uri="{FF2B5EF4-FFF2-40B4-BE49-F238E27FC236}">
                <a16:creationId xmlns:a16="http://schemas.microsoft.com/office/drawing/2014/main" id="{636F1802-35EA-EBAB-8CF2-557E3AB39B82}"/>
              </a:ext>
            </a:extLst>
          </p:cNvPr>
          <p:cNvSpPr>
            <a:spLocks noGrp="1"/>
          </p:cNvSpPr>
          <p:nvPr>
            <p:ph idx="10"/>
          </p:nvPr>
        </p:nvSpPr>
        <p:spPr/>
        <p:txBody>
          <a:bodyPr>
            <a:normAutofit/>
          </a:bodyPr>
          <a:lstStyle/>
          <a:p>
            <a:r>
              <a:rPr lang="en-US" sz="2000" dirty="0">
                <a:effectLst/>
                <a:latin typeface="+mn-lt"/>
                <a:ea typeface="Times New Roman" panose="02020603050405020304" pitchFamily="18" charset="0"/>
              </a:rPr>
              <a:t>The </a:t>
            </a:r>
            <a:r>
              <a:rPr lang="en-US" sz="2000" b="1" dirty="0">
                <a:effectLst/>
                <a:latin typeface="+mn-lt"/>
                <a:ea typeface="Times New Roman" panose="02020603050405020304" pitchFamily="18" charset="0"/>
              </a:rPr>
              <a:t>language practices </a:t>
            </a:r>
            <a:r>
              <a:rPr lang="en-US" sz="2000" dirty="0">
                <a:effectLst/>
                <a:latin typeface="+mn-lt"/>
                <a:ea typeface="Times New Roman" panose="02020603050405020304" pitchFamily="18" charset="0"/>
              </a:rPr>
              <a:t>of groups that are disadvantaged are also typically the least valued by society</a:t>
            </a:r>
          </a:p>
          <a:p>
            <a:pPr marL="0" indent="0">
              <a:buNone/>
            </a:pPr>
            <a:endParaRPr lang="en-US" sz="2000" dirty="0">
              <a:effectLst/>
              <a:latin typeface="+mn-lt"/>
              <a:ea typeface="Times New Roman" panose="02020603050405020304" pitchFamily="18" charset="0"/>
            </a:endParaRPr>
          </a:p>
          <a:p>
            <a:pPr marL="0" indent="0">
              <a:buNone/>
            </a:pPr>
            <a:r>
              <a:rPr lang="en-US" sz="2000" dirty="0">
                <a:effectLst/>
                <a:latin typeface="+mn-lt"/>
                <a:ea typeface="Times New Roman" panose="02020603050405020304" pitchFamily="18" charset="0"/>
              </a:rPr>
              <a:t>Language practice: ways of using language</a:t>
            </a:r>
          </a:p>
          <a:p>
            <a:pPr lvl="1">
              <a:buFont typeface="Arial" panose="020B0604020202020204" pitchFamily="34" charset="0"/>
              <a:buChar char="•"/>
            </a:pPr>
            <a:r>
              <a:rPr lang="en-US" sz="1800" dirty="0">
                <a:latin typeface="+mn-lt"/>
                <a:ea typeface="Times New Roman" panose="02020603050405020304" pitchFamily="18" charset="0"/>
              </a:rPr>
              <a:t>The ways disadvantaged groups use language are disparaged or valued as “less”</a:t>
            </a:r>
          </a:p>
          <a:p>
            <a:pPr marL="342900" lvl="1" indent="0">
              <a:buNone/>
            </a:pPr>
            <a:endParaRPr lang="en-US" sz="1800" dirty="0">
              <a:latin typeface="+mn-lt"/>
              <a:ea typeface="Times New Roman" panose="02020603050405020304" pitchFamily="18" charset="0"/>
            </a:endParaRPr>
          </a:p>
          <a:p>
            <a:r>
              <a:rPr lang="en-US" sz="2000" dirty="0">
                <a:effectLst/>
                <a:latin typeface="+mn-lt"/>
                <a:ea typeface="Times New Roman" panose="02020603050405020304" pitchFamily="18" charset="0"/>
              </a:rPr>
              <a:t>Questioning and resisting these systemic biases is the basis of the language justice framework (</a:t>
            </a:r>
            <a:r>
              <a:rPr lang="en-US" sz="2000" dirty="0" err="1">
                <a:effectLst/>
                <a:latin typeface="+mn-lt"/>
                <a:ea typeface="Times New Roman" panose="02020603050405020304" pitchFamily="18" charset="0"/>
              </a:rPr>
              <a:t>Piller</a:t>
            </a:r>
            <a:r>
              <a:rPr lang="en-US" sz="2000" dirty="0">
                <a:effectLst/>
                <a:latin typeface="+mn-lt"/>
                <a:ea typeface="Times New Roman" panose="02020603050405020304" pitchFamily="18" charset="0"/>
              </a:rPr>
              <a:t>, 2016)</a:t>
            </a:r>
            <a:endParaRPr lang="es-ES_tradnl" sz="2000" dirty="0"/>
          </a:p>
        </p:txBody>
      </p:sp>
    </p:spTree>
    <p:extLst>
      <p:ext uri="{BB962C8B-B14F-4D97-AF65-F5344CB8AC3E}">
        <p14:creationId xmlns:p14="http://schemas.microsoft.com/office/powerpoint/2010/main" val="1137643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714375" y="526778"/>
            <a:ext cx="7715251" cy="869089"/>
          </a:xfrm>
        </p:spPr>
        <p:txBody>
          <a:bodyPr/>
          <a:lstStyle/>
          <a:p>
            <a:r>
              <a:rPr lang="en-US" dirty="0"/>
              <a:t>What brings us together</a:t>
            </a:r>
          </a:p>
        </p:txBody>
      </p:sp>
      <p:pic>
        <p:nvPicPr>
          <p:cNvPr id="1028" name="Picture 4" descr="Claire Frances">
            <a:extLst>
              <a:ext uri="{FF2B5EF4-FFF2-40B4-BE49-F238E27FC236}">
                <a16:creationId xmlns:a16="http://schemas.microsoft.com/office/drawing/2014/main" id="{B081AEC2-CB79-094D-673F-B1A6ED3ED8B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601" y="1568789"/>
            <a:ext cx="1399032"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Christine Shea">
            <a:extLst>
              <a:ext uri="{FF2B5EF4-FFF2-40B4-BE49-F238E27FC236}">
                <a16:creationId xmlns:a16="http://schemas.microsoft.com/office/drawing/2014/main" id="{B0545D52-EA8F-B5A6-000C-E24773C0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71" y="2366581"/>
            <a:ext cx="1399032" cy="1399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Straight Connector 6">
            <a:extLst>
              <a:ext uri="{FF2B5EF4-FFF2-40B4-BE49-F238E27FC236}">
                <a16:creationId xmlns:a16="http://schemas.microsoft.com/office/drawing/2014/main" id="{B58BEE91-B088-EC53-B706-15E3AE8425BA}"/>
              </a:ext>
            </a:extLst>
          </p:cNvPr>
          <p:cNvCxnSpPr>
            <a:cxnSpLocks/>
          </p:cNvCxnSpPr>
          <p:nvPr/>
        </p:nvCxnSpPr>
        <p:spPr>
          <a:xfrm flipV="1">
            <a:off x="2565400" y="2529289"/>
            <a:ext cx="1066800" cy="100131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6AC87BAF-50A6-07B3-0248-C4C491196427}"/>
              </a:ext>
            </a:extLst>
          </p:cNvPr>
          <p:cNvCxnSpPr>
            <a:cxnSpLocks/>
          </p:cNvCxnSpPr>
          <p:nvPr/>
        </p:nvCxnSpPr>
        <p:spPr>
          <a:xfrm>
            <a:off x="5257800" y="2184400"/>
            <a:ext cx="1219200" cy="182181"/>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8779BC73-2D44-D762-6B88-62B868F94546}"/>
              </a:ext>
            </a:extLst>
          </p:cNvPr>
          <p:cNvSpPr txBox="1"/>
          <p:nvPr/>
        </p:nvSpPr>
        <p:spPr>
          <a:xfrm>
            <a:off x="3534695" y="1784290"/>
            <a:ext cx="1513556" cy="400110"/>
          </a:xfrm>
          <a:prstGeom prst="rect">
            <a:avLst/>
          </a:prstGeom>
          <a:noFill/>
        </p:spPr>
        <p:txBody>
          <a:bodyPr wrap="none" rtlCol="0">
            <a:spAutoFit/>
          </a:bodyPr>
          <a:lstStyle/>
          <a:p>
            <a:r>
              <a:rPr lang="es-ES_tradnl" sz="2000" b="1" dirty="0">
                <a:solidFill>
                  <a:schemeClr val="accent1">
                    <a:lumMod val="75000"/>
                  </a:schemeClr>
                </a:solidFill>
              </a:rPr>
              <a:t>LANGUAGE</a:t>
            </a:r>
          </a:p>
        </p:txBody>
      </p:sp>
    </p:spTree>
    <p:extLst>
      <p:ext uri="{BB962C8B-B14F-4D97-AF65-F5344CB8AC3E}">
        <p14:creationId xmlns:p14="http://schemas.microsoft.com/office/powerpoint/2010/main" val="21478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iangle 7">
            <a:extLst>
              <a:ext uri="{FF2B5EF4-FFF2-40B4-BE49-F238E27FC236}">
                <a16:creationId xmlns:a16="http://schemas.microsoft.com/office/drawing/2014/main" id="{6617B8B0-CE75-8380-FCDE-E4431C95F943}"/>
              </a:ext>
            </a:extLst>
          </p:cNvPr>
          <p:cNvSpPr/>
          <p:nvPr/>
        </p:nvSpPr>
        <p:spPr>
          <a:xfrm>
            <a:off x="978764" y="3024248"/>
            <a:ext cx="7186472" cy="3077690"/>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Racialized Non-English Speakers (Latinos, Asians, Africans)</a:t>
            </a:r>
          </a:p>
        </p:txBody>
      </p:sp>
      <p:sp>
        <p:nvSpPr>
          <p:cNvPr id="7" name="Triangle 6">
            <a:extLst>
              <a:ext uri="{FF2B5EF4-FFF2-40B4-BE49-F238E27FC236}">
                <a16:creationId xmlns:a16="http://schemas.microsoft.com/office/drawing/2014/main" id="{19312AE1-A7A3-4A15-D147-A152BACD8E5B}"/>
              </a:ext>
            </a:extLst>
          </p:cNvPr>
          <p:cNvSpPr/>
          <p:nvPr/>
        </p:nvSpPr>
        <p:spPr>
          <a:xfrm>
            <a:off x="1733322" y="1994065"/>
            <a:ext cx="5677356" cy="307769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Racialized English Speakers (African American English)</a:t>
            </a:r>
          </a:p>
        </p:txBody>
      </p:sp>
      <p:sp>
        <p:nvSpPr>
          <p:cNvPr id="6" name="Triangle 5">
            <a:extLst>
              <a:ext uri="{FF2B5EF4-FFF2-40B4-BE49-F238E27FC236}">
                <a16:creationId xmlns:a16="http://schemas.microsoft.com/office/drawing/2014/main" id="{B59B87D2-350F-045D-B4F2-68638A9C0969}"/>
              </a:ext>
            </a:extLst>
          </p:cNvPr>
          <p:cNvSpPr/>
          <p:nvPr/>
        </p:nvSpPr>
        <p:spPr>
          <a:xfrm>
            <a:off x="2837252" y="1264722"/>
            <a:ext cx="3469495" cy="2268188"/>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sz="2000" b="1" dirty="0">
                <a:solidFill>
                  <a:schemeClr val="tx1"/>
                </a:solidFill>
              </a:rPr>
              <a:t>Standard American English speakers</a:t>
            </a:r>
          </a:p>
        </p:txBody>
      </p:sp>
      <p:sp>
        <p:nvSpPr>
          <p:cNvPr id="9" name="Left Brace 8">
            <a:extLst>
              <a:ext uri="{FF2B5EF4-FFF2-40B4-BE49-F238E27FC236}">
                <a16:creationId xmlns:a16="http://schemas.microsoft.com/office/drawing/2014/main" id="{D533BC37-7FE5-09F2-B7A5-A00B7A3424B8}"/>
              </a:ext>
            </a:extLst>
          </p:cNvPr>
          <p:cNvSpPr/>
          <p:nvPr/>
        </p:nvSpPr>
        <p:spPr>
          <a:xfrm>
            <a:off x="415635" y="3532910"/>
            <a:ext cx="427511" cy="2569027"/>
          </a:xfrm>
          <a:prstGeom prst="leftBrace">
            <a:avLst>
              <a:gd name="adj1" fmla="val 80555"/>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0" name="TextBox 9">
            <a:extLst>
              <a:ext uri="{FF2B5EF4-FFF2-40B4-BE49-F238E27FC236}">
                <a16:creationId xmlns:a16="http://schemas.microsoft.com/office/drawing/2014/main" id="{276E4288-006B-5FAF-A5C6-4412015CE1E5}"/>
              </a:ext>
            </a:extLst>
          </p:cNvPr>
          <p:cNvSpPr txBox="1"/>
          <p:nvPr/>
        </p:nvSpPr>
        <p:spPr>
          <a:xfrm>
            <a:off x="665018" y="296883"/>
            <a:ext cx="4418197" cy="461665"/>
          </a:xfrm>
          <a:prstGeom prst="rect">
            <a:avLst/>
          </a:prstGeom>
          <a:noFill/>
        </p:spPr>
        <p:txBody>
          <a:bodyPr wrap="none" rtlCol="0">
            <a:spAutoFit/>
          </a:bodyPr>
          <a:lstStyle/>
          <a:p>
            <a:r>
              <a:rPr lang="en-US" sz="2400" b="1" i="1" dirty="0"/>
              <a:t>Raciolinguistic</a:t>
            </a:r>
            <a:r>
              <a:rPr lang="en-US" sz="2400" b="1" dirty="0"/>
              <a:t> Power Pyramid</a:t>
            </a:r>
          </a:p>
        </p:txBody>
      </p:sp>
      <p:sp>
        <p:nvSpPr>
          <p:cNvPr id="2" name="TextBox 1">
            <a:extLst>
              <a:ext uri="{FF2B5EF4-FFF2-40B4-BE49-F238E27FC236}">
                <a16:creationId xmlns:a16="http://schemas.microsoft.com/office/drawing/2014/main" id="{97E42BFA-A854-9FEF-6070-486210E08A80}"/>
              </a:ext>
            </a:extLst>
          </p:cNvPr>
          <p:cNvSpPr txBox="1"/>
          <p:nvPr/>
        </p:nvSpPr>
        <p:spPr>
          <a:xfrm>
            <a:off x="6235970" y="756062"/>
            <a:ext cx="2880917" cy="2308324"/>
          </a:xfrm>
          <a:prstGeom prst="rect">
            <a:avLst/>
          </a:prstGeom>
          <a:noFill/>
        </p:spPr>
        <p:txBody>
          <a:bodyPr wrap="none" rtlCol="0">
            <a:spAutoFit/>
          </a:bodyPr>
          <a:lstStyle/>
          <a:p>
            <a:pPr marL="285750" indent="-285750">
              <a:buFont typeface="Arial" panose="020B0604020202020204" pitchFamily="34" charset="0"/>
              <a:buChar char="•"/>
            </a:pPr>
            <a:r>
              <a:rPr lang="en-US" dirty="0"/>
              <a:t>The language we speak</a:t>
            </a:r>
          </a:p>
          <a:p>
            <a:r>
              <a:rPr lang="en-US" dirty="0"/>
              <a:t>is “heard” through the</a:t>
            </a:r>
          </a:p>
          <a:p>
            <a:r>
              <a:rPr lang="en-US" dirty="0"/>
              <a:t>way we look.</a:t>
            </a:r>
          </a:p>
          <a:p>
            <a:pPr marL="285750" indent="-285750">
              <a:buFont typeface="Arial" panose="020B0604020202020204" pitchFamily="34" charset="0"/>
              <a:buChar char="•"/>
            </a:pPr>
            <a:r>
              <a:rPr lang="en-US" dirty="0"/>
              <a:t>Racialized individuals</a:t>
            </a:r>
          </a:p>
          <a:p>
            <a:r>
              <a:rPr lang="en-US" dirty="0"/>
              <a:t>are heard differently</a:t>
            </a:r>
          </a:p>
          <a:p>
            <a:pPr marL="285750" indent="-285750">
              <a:buFont typeface="Arial" panose="020B0604020202020204" pitchFamily="34" charset="0"/>
              <a:buChar char="•"/>
            </a:pPr>
            <a:r>
              <a:rPr lang="en-US" dirty="0"/>
              <a:t>Even if their language </a:t>
            </a:r>
          </a:p>
          <a:p>
            <a:r>
              <a:rPr lang="en-US" dirty="0"/>
              <a:t>skills are objectively</a:t>
            </a:r>
          </a:p>
          <a:p>
            <a:r>
              <a:rPr lang="en-US" dirty="0"/>
              <a:t>advanced.</a:t>
            </a:r>
          </a:p>
        </p:txBody>
      </p:sp>
    </p:spTree>
    <p:extLst>
      <p:ext uri="{BB962C8B-B14F-4D97-AF65-F5344CB8AC3E}">
        <p14:creationId xmlns:p14="http://schemas.microsoft.com/office/powerpoint/2010/main" val="299479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9"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97D8-EAA6-E022-729E-78430F4E6781}"/>
              </a:ext>
            </a:extLst>
          </p:cNvPr>
          <p:cNvSpPr>
            <a:spLocks noGrp="1"/>
          </p:cNvSpPr>
          <p:nvPr>
            <p:ph type="title"/>
          </p:nvPr>
        </p:nvSpPr>
        <p:spPr>
          <a:xfrm>
            <a:off x="533696" y="250519"/>
            <a:ext cx="8343605" cy="808101"/>
          </a:xfrm>
        </p:spPr>
        <p:txBody>
          <a:bodyPr vert="horz" lIns="91440" tIns="45720" rIns="91440" bIns="45720" rtlCol="0" anchor="b">
            <a:normAutofit/>
          </a:bodyPr>
          <a:lstStyle/>
          <a:p>
            <a:pPr algn="ctr" defTabSz="914400"/>
            <a:r>
              <a:rPr lang="en-US" sz="2600" kern="1200" dirty="0">
                <a:solidFill>
                  <a:schemeClr val="tx1"/>
                </a:solidFill>
                <a:latin typeface="+mj-lt"/>
                <a:ea typeface="+mj-ea"/>
                <a:cs typeface="+mj-cs"/>
              </a:rPr>
              <a:t>Fight the Deficit perspective: Community multilingualism is an asset NOT A DEFICIT</a:t>
            </a:r>
          </a:p>
        </p:txBody>
      </p:sp>
      <p:pic>
        <p:nvPicPr>
          <p:cNvPr id="1026" name="Picture 2" descr="boxing glove pow Vector Image">
            <a:extLst>
              <a:ext uri="{FF2B5EF4-FFF2-40B4-BE49-F238E27FC236}">
                <a16:creationId xmlns:a16="http://schemas.microsoft.com/office/drawing/2014/main" id="{26E217CA-5C2A-C5DF-10C3-800ADA10CA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31"/>
          <a:stretch/>
        </p:blipFill>
        <p:spPr bwMode="auto">
          <a:xfrm>
            <a:off x="533696" y="1832860"/>
            <a:ext cx="2953707" cy="28410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9F8AA53-1594-4DD0-450E-A24F8211CE0F}"/>
              </a:ext>
            </a:extLst>
          </p:cNvPr>
          <p:cNvSpPr>
            <a:spLocks noGrp="1"/>
          </p:cNvSpPr>
          <p:nvPr>
            <p:ph idx="10"/>
          </p:nvPr>
        </p:nvSpPr>
        <p:spPr>
          <a:xfrm>
            <a:off x="3818412" y="1368109"/>
            <a:ext cx="5218709" cy="4581428"/>
          </a:xfrm>
        </p:spPr>
        <p:txBody>
          <a:bodyPr vert="horz" lIns="91440" tIns="45720" rIns="91440" bIns="45720" rtlCol="0" anchor="t">
            <a:normAutofit/>
          </a:bodyPr>
          <a:lstStyle/>
          <a:p>
            <a:pPr indent="-228600" defTabSz="914400">
              <a:lnSpc>
                <a:spcPct val="90000"/>
              </a:lnSpc>
            </a:pPr>
            <a:r>
              <a:rPr lang="en-US" sz="1800" dirty="0">
                <a:latin typeface="+mn-lt"/>
                <a:ea typeface="+mn-ea"/>
                <a:cs typeface="+mn-cs"/>
              </a:rPr>
              <a:t>Communicating in languages other than English is an asset</a:t>
            </a:r>
          </a:p>
          <a:p>
            <a:pPr indent="-228600" defTabSz="914400">
              <a:lnSpc>
                <a:spcPct val="90000"/>
              </a:lnSpc>
            </a:pPr>
            <a:r>
              <a:rPr lang="en-US" sz="1800" dirty="0">
                <a:latin typeface="+mn-lt"/>
                <a:ea typeface="+mn-ea"/>
                <a:cs typeface="+mn-cs"/>
              </a:rPr>
              <a:t>NOT a deficit</a:t>
            </a:r>
          </a:p>
          <a:p>
            <a:pPr indent="-228600" defTabSz="914400">
              <a:lnSpc>
                <a:spcPct val="90000"/>
              </a:lnSpc>
            </a:pPr>
            <a:r>
              <a:rPr lang="en-US" sz="1800" dirty="0">
                <a:latin typeface="+mn-lt"/>
                <a:ea typeface="+mn-ea"/>
                <a:cs typeface="+mn-cs"/>
              </a:rPr>
              <a:t>Just because a group is marginalized due to a certain characteristic (e.g., language), does not make the characteristic inherently deficient</a:t>
            </a:r>
          </a:p>
          <a:p>
            <a:pPr indent="-228600" defTabSz="914400">
              <a:lnSpc>
                <a:spcPct val="90000"/>
              </a:lnSpc>
            </a:pPr>
            <a:r>
              <a:rPr lang="en-US" sz="1800" dirty="0">
                <a:latin typeface="+mn-lt"/>
                <a:ea typeface="+mn-ea"/>
                <a:cs typeface="+mn-cs"/>
              </a:rPr>
              <a:t>Oppression against certain non-dominant language users is the problem</a:t>
            </a:r>
          </a:p>
          <a:p>
            <a:pPr marL="0" indent="0" defTabSz="914400">
              <a:lnSpc>
                <a:spcPct val="90000"/>
              </a:lnSpc>
              <a:buNone/>
            </a:pPr>
            <a:endParaRPr lang="en-US" sz="1400" dirty="0">
              <a:latin typeface="+mn-lt"/>
              <a:ea typeface="+mn-ea"/>
              <a:cs typeface="+mn-cs"/>
            </a:endParaRPr>
          </a:p>
          <a:p>
            <a:pPr marL="0" indent="0" defTabSz="914400">
              <a:lnSpc>
                <a:spcPct val="90000"/>
              </a:lnSpc>
              <a:buNone/>
            </a:pPr>
            <a:endParaRPr lang="en-US" sz="1400" dirty="0">
              <a:latin typeface="+mn-lt"/>
              <a:ea typeface="+mn-ea"/>
              <a:cs typeface="+mn-cs"/>
            </a:endParaRPr>
          </a:p>
          <a:p>
            <a:pPr marL="0" indent="0" algn="ctr" defTabSz="914400">
              <a:lnSpc>
                <a:spcPct val="90000"/>
              </a:lnSpc>
              <a:buNone/>
            </a:pPr>
            <a:r>
              <a:rPr lang="en-US" sz="2000" b="1" u="sng" dirty="0">
                <a:latin typeface="+mn-lt"/>
                <a:ea typeface="+mn-ea"/>
                <a:cs typeface="+mn-cs"/>
              </a:rPr>
              <a:t>FIGHT LANGUAGE DEFICIT PERSPECTIVES!</a:t>
            </a:r>
          </a:p>
          <a:p>
            <a:pPr marL="0" indent="0" algn="ctr" defTabSz="914400">
              <a:lnSpc>
                <a:spcPct val="90000"/>
              </a:lnSpc>
              <a:buNone/>
            </a:pPr>
            <a:r>
              <a:rPr lang="en-US" sz="2000" b="1" u="sng" dirty="0">
                <a:latin typeface="+mn-lt"/>
                <a:ea typeface="+mn-ea"/>
                <a:cs typeface="+mn-cs"/>
              </a:rPr>
              <a:t>Be an ally and an advocate!</a:t>
            </a:r>
          </a:p>
          <a:p>
            <a:pPr marL="0" indent="0" defTabSz="914400">
              <a:lnSpc>
                <a:spcPct val="90000"/>
              </a:lnSpc>
              <a:buNone/>
            </a:pPr>
            <a:endParaRPr lang="en-US" sz="1400" dirty="0">
              <a:latin typeface="+mn-lt"/>
              <a:ea typeface="+mn-ea"/>
              <a:cs typeface="+mn-cs"/>
            </a:endParaRPr>
          </a:p>
        </p:txBody>
      </p:sp>
      <p:grpSp>
        <p:nvGrpSpPr>
          <p:cNvPr id="1031" name="Group 1030">
            <a:extLst>
              <a:ext uri="{FF2B5EF4-FFF2-40B4-BE49-F238E27FC236}">
                <a16:creationId xmlns:a16="http://schemas.microsoft.com/office/drawing/2014/main" id="{16C73AF9-0D33-5C66-5D79-0D0129904B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32" name="Rectangle 1031">
              <a:extLst>
                <a:ext uri="{FF2B5EF4-FFF2-40B4-BE49-F238E27FC236}">
                  <a16:creationId xmlns:a16="http://schemas.microsoft.com/office/drawing/2014/main" id="{ED96FD6F-5EE9-36C7-C200-3111EF6D0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2A39BB2-02C1-8A8B-8021-68446E047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4477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p:txBody>
          <a:bodyPr>
            <a:normAutofit/>
          </a:bodyPr>
          <a:lstStyle/>
          <a:p>
            <a:r>
              <a:rPr lang="en-US" sz="2800" dirty="0"/>
              <a:t>Language Justice: why does it matter?</a:t>
            </a:r>
          </a:p>
        </p:txBody>
      </p:sp>
      <p:sp>
        <p:nvSpPr>
          <p:cNvPr id="3" name="Content Placeholder 2">
            <a:extLst>
              <a:ext uri="{FF2B5EF4-FFF2-40B4-BE49-F238E27FC236}">
                <a16:creationId xmlns:a16="http://schemas.microsoft.com/office/drawing/2014/main" id="{636F1802-35EA-EBAB-8CF2-557E3AB39B82}"/>
              </a:ext>
            </a:extLst>
          </p:cNvPr>
          <p:cNvSpPr>
            <a:spLocks noGrp="1"/>
          </p:cNvSpPr>
          <p:nvPr>
            <p:ph idx="10"/>
          </p:nvPr>
        </p:nvSpPr>
        <p:spPr/>
        <p:txBody>
          <a:bodyPr>
            <a:normAutofit/>
          </a:bodyPr>
          <a:lstStyle/>
          <a:p>
            <a:r>
              <a:rPr lang="es-ES_tradnl" sz="2000" dirty="0" err="1">
                <a:latin typeface="+mn-lt"/>
              </a:rPr>
              <a:t>On</a:t>
            </a:r>
            <a:r>
              <a:rPr lang="es-ES_tradnl" sz="2000" dirty="0">
                <a:latin typeface="+mn-lt"/>
              </a:rPr>
              <a:t> a </a:t>
            </a:r>
            <a:r>
              <a:rPr lang="es-ES_tradnl" sz="2000" dirty="0" err="1">
                <a:latin typeface="+mn-lt"/>
              </a:rPr>
              <a:t>purely</a:t>
            </a:r>
            <a:r>
              <a:rPr lang="es-ES_tradnl" sz="2000" dirty="0">
                <a:latin typeface="+mn-lt"/>
              </a:rPr>
              <a:t> </a:t>
            </a:r>
            <a:r>
              <a:rPr lang="es-ES_tradnl" sz="2000" dirty="0" err="1">
                <a:latin typeface="+mn-lt"/>
              </a:rPr>
              <a:t>functional</a:t>
            </a:r>
            <a:r>
              <a:rPr lang="es-ES_tradnl" sz="2000" dirty="0">
                <a:latin typeface="+mn-lt"/>
              </a:rPr>
              <a:t> </a:t>
            </a:r>
            <a:r>
              <a:rPr lang="es-ES_tradnl" sz="2000" dirty="0" err="1">
                <a:latin typeface="+mn-lt"/>
              </a:rPr>
              <a:t>level</a:t>
            </a:r>
            <a:r>
              <a:rPr lang="es-ES_tradnl" sz="2000" dirty="0">
                <a:latin typeface="+mn-lt"/>
              </a:rPr>
              <a:t>, </a:t>
            </a:r>
            <a:r>
              <a:rPr lang="es-ES_tradnl" sz="2000" dirty="0" err="1">
                <a:latin typeface="+mn-lt"/>
              </a:rPr>
              <a:t>if</a:t>
            </a:r>
            <a:r>
              <a:rPr lang="es-ES_tradnl" sz="2000" dirty="0">
                <a:latin typeface="+mn-lt"/>
              </a:rPr>
              <a:t> </a:t>
            </a:r>
            <a:r>
              <a:rPr lang="es-ES_tradnl" sz="2000" dirty="0" err="1">
                <a:latin typeface="+mn-lt"/>
              </a:rPr>
              <a:t>individuals</a:t>
            </a:r>
            <a:r>
              <a:rPr lang="es-ES_tradnl" sz="2000" dirty="0">
                <a:latin typeface="+mn-lt"/>
              </a:rPr>
              <a:t> </a:t>
            </a:r>
            <a:r>
              <a:rPr lang="es-ES_tradnl" sz="2000" dirty="0" err="1">
                <a:latin typeface="+mn-lt"/>
              </a:rPr>
              <a:t>cannot</a:t>
            </a:r>
            <a:r>
              <a:rPr lang="es-ES_tradnl" sz="2000" dirty="0">
                <a:latin typeface="+mn-lt"/>
              </a:rPr>
              <a:t> </a:t>
            </a:r>
            <a:r>
              <a:rPr lang="es-ES_tradnl" sz="2000" dirty="0" err="1">
                <a:latin typeface="+mn-lt"/>
              </a:rPr>
              <a:t>communicate</a:t>
            </a:r>
            <a:r>
              <a:rPr lang="es-ES_tradnl" sz="2000" dirty="0">
                <a:latin typeface="+mn-lt"/>
              </a:rPr>
              <a:t> </a:t>
            </a:r>
            <a:r>
              <a:rPr lang="es-ES_tradnl" sz="2000" dirty="0" err="1">
                <a:latin typeface="+mn-lt"/>
              </a:rPr>
              <a:t>with</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people</a:t>
            </a:r>
            <a:r>
              <a:rPr lang="es-ES_tradnl" sz="2000" dirty="0">
                <a:latin typeface="+mn-lt"/>
              </a:rPr>
              <a:t> </a:t>
            </a:r>
            <a:r>
              <a:rPr lang="es-ES_tradnl" sz="2000" dirty="0" err="1">
                <a:latin typeface="+mn-lt"/>
              </a:rPr>
              <a:t>who</a:t>
            </a:r>
            <a:r>
              <a:rPr lang="es-ES_tradnl" sz="2000" dirty="0">
                <a:latin typeface="+mn-lt"/>
              </a:rPr>
              <a:t> </a:t>
            </a:r>
            <a:r>
              <a:rPr lang="es-ES_tradnl" sz="2000" dirty="0" err="1">
                <a:latin typeface="+mn-lt"/>
              </a:rPr>
              <a:t>make</a:t>
            </a:r>
            <a:r>
              <a:rPr lang="es-ES_tradnl" sz="2000" dirty="0">
                <a:latin typeface="+mn-lt"/>
              </a:rPr>
              <a:t> </a:t>
            </a:r>
            <a:r>
              <a:rPr lang="es-ES_tradnl" sz="2000" dirty="0" err="1">
                <a:latin typeface="+mn-lt"/>
              </a:rPr>
              <a:t>decisions</a:t>
            </a:r>
            <a:r>
              <a:rPr lang="es-ES_tradnl" sz="2000" dirty="0">
                <a:latin typeface="+mn-lt"/>
              </a:rPr>
              <a:t>, </a:t>
            </a:r>
            <a:r>
              <a:rPr lang="es-ES_tradnl" sz="2000" dirty="0" err="1">
                <a:latin typeface="+mn-lt"/>
              </a:rPr>
              <a:t>they</a:t>
            </a:r>
            <a:r>
              <a:rPr lang="es-ES_tradnl" sz="2000" dirty="0">
                <a:latin typeface="+mn-lt"/>
              </a:rPr>
              <a:t> </a:t>
            </a:r>
            <a:r>
              <a:rPr lang="es-ES_tradnl" sz="2000" dirty="0" err="1">
                <a:latin typeface="+mn-lt"/>
              </a:rPr>
              <a:t>have</a:t>
            </a:r>
            <a:r>
              <a:rPr lang="es-ES_tradnl" sz="2000" dirty="0">
                <a:latin typeface="+mn-lt"/>
              </a:rPr>
              <a:t> no place at </a:t>
            </a:r>
            <a:r>
              <a:rPr lang="es-ES_tradnl" sz="2000" dirty="0" err="1">
                <a:latin typeface="+mn-lt"/>
              </a:rPr>
              <a:t>the</a:t>
            </a:r>
            <a:r>
              <a:rPr lang="es-ES_tradnl" sz="2000" dirty="0">
                <a:latin typeface="+mn-lt"/>
              </a:rPr>
              <a:t> table </a:t>
            </a:r>
            <a:r>
              <a:rPr lang="es-ES_tradnl" sz="2000" dirty="0" err="1">
                <a:latin typeface="+mn-lt"/>
              </a:rPr>
              <a:t>when</a:t>
            </a:r>
            <a:r>
              <a:rPr lang="es-ES_tradnl" sz="2000" dirty="0">
                <a:latin typeface="+mn-lt"/>
              </a:rPr>
              <a:t> </a:t>
            </a:r>
            <a:r>
              <a:rPr lang="es-ES_tradnl" sz="2000" dirty="0" err="1">
                <a:latin typeface="+mn-lt"/>
              </a:rPr>
              <a:t>those</a:t>
            </a:r>
            <a:r>
              <a:rPr lang="es-ES_tradnl" sz="2000" dirty="0">
                <a:latin typeface="+mn-lt"/>
              </a:rPr>
              <a:t> </a:t>
            </a:r>
            <a:r>
              <a:rPr lang="es-ES_tradnl" sz="2000" dirty="0" err="1">
                <a:latin typeface="+mn-lt"/>
              </a:rPr>
              <a:t>decisions</a:t>
            </a:r>
            <a:r>
              <a:rPr lang="es-ES_tradnl" sz="2000" dirty="0">
                <a:latin typeface="+mn-lt"/>
              </a:rPr>
              <a:t> are </a:t>
            </a:r>
            <a:r>
              <a:rPr lang="es-ES_tradnl" sz="2000" dirty="0" err="1">
                <a:latin typeface="+mn-lt"/>
              </a:rPr>
              <a:t>made</a:t>
            </a:r>
            <a:endParaRPr lang="es-ES_tradnl" sz="2000" dirty="0">
              <a:latin typeface="+mn-lt"/>
            </a:endParaRPr>
          </a:p>
          <a:p>
            <a:pPr marL="0" indent="0">
              <a:buNone/>
            </a:pPr>
            <a:endParaRPr lang="es-ES_tradnl" sz="2000" dirty="0">
              <a:latin typeface="+mn-lt"/>
            </a:endParaRPr>
          </a:p>
          <a:p>
            <a:r>
              <a:rPr lang="es-ES_tradnl" sz="2000" dirty="0" err="1">
                <a:latin typeface="+mn-lt"/>
              </a:rPr>
              <a:t>Being</a:t>
            </a:r>
            <a:r>
              <a:rPr lang="es-ES_tradnl" sz="2000" dirty="0">
                <a:latin typeface="+mn-lt"/>
              </a:rPr>
              <a:t> </a:t>
            </a:r>
            <a:r>
              <a:rPr lang="es-ES_tradnl" sz="2000" dirty="0" err="1">
                <a:latin typeface="+mn-lt"/>
              </a:rPr>
              <a:t>heard</a:t>
            </a:r>
            <a:r>
              <a:rPr lang="es-ES_tradnl" sz="2000" dirty="0">
                <a:latin typeface="+mn-lt"/>
              </a:rPr>
              <a:t> </a:t>
            </a:r>
            <a:r>
              <a:rPr lang="es-ES_tradnl" sz="2000" dirty="0" err="1">
                <a:latin typeface="+mn-lt"/>
              </a:rPr>
              <a:t>means</a:t>
            </a:r>
            <a:r>
              <a:rPr lang="es-ES_tradnl" sz="2000" dirty="0">
                <a:latin typeface="+mn-lt"/>
              </a:rPr>
              <a:t> </a:t>
            </a:r>
            <a:r>
              <a:rPr lang="es-ES_tradnl" sz="2000" dirty="0" err="1">
                <a:latin typeface="+mn-lt"/>
              </a:rPr>
              <a:t>having</a:t>
            </a:r>
            <a:r>
              <a:rPr lang="es-ES_tradnl" sz="2000" dirty="0">
                <a:latin typeface="+mn-lt"/>
              </a:rPr>
              <a:t> </a:t>
            </a:r>
            <a:r>
              <a:rPr lang="es-ES_tradnl" sz="2000" dirty="0" err="1">
                <a:latin typeface="+mn-lt"/>
              </a:rPr>
              <a:t>access</a:t>
            </a:r>
            <a:r>
              <a:rPr lang="es-ES_tradnl" sz="2000" dirty="0">
                <a:latin typeface="+mn-lt"/>
              </a:rPr>
              <a:t> </a:t>
            </a:r>
            <a:r>
              <a:rPr lang="es-ES_tradnl" sz="2000" dirty="0" err="1">
                <a:latin typeface="+mn-lt"/>
              </a:rPr>
              <a:t>to</a:t>
            </a:r>
            <a:r>
              <a:rPr lang="es-ES_tradnl" sz="2000" dirty="0">
                <a:latin typeface="+mn-lt"/>
              </a:rPr>
              <a:t> </a:t>
            </a:r>
            <a:r>
              <a:rPr lang="es-ES_tradnl" sz="2000" dirty="0" err="1">
                <a:latin typeface="+mn-lt"/>
              </a:rPr>
              <a:t>the</a:t>
            </a:r>
            <a:r>
              <a:rPr lang="es-ES_tradnl" sz="2000" dirty="0">
                <a:latin typeface="+mn-lt"/>
              </a:rPr>
              <a:t> </a:t>
            </a:r>
            <a:r>
              <a:rPr lang="es-ES_tradnl" sz="2000" dirty="0" err="1">
                <a:latin typeface="+mn-lt"/>
              </a:rPr>
              <a:t>process</a:t>
            </a:r>
            <a:endParaRPr lang="es-ES_tradnl" sz="2000" dirty="0">
              <a:latin typeface="+mn-lt"/>
            </a:endParaRPr>
          </a:p>
          <a:p>
            <a:pPr marL="0" indent="0">
              <a:buNone/>
            </a:pPr>
            <a:endParaRPr lang="es-ES_tradnl" sz="2000" dirty="0">
              <a:latin typeface="+mn-lt"/>
            </a:endParaRPr>
          </a:p>
          <a:p>
            <a:r>
              <a:rPr lang="en-US" sz="2000" dirty="0">
                <a:effectLst/>
                <a:latin typeface="+mn-lt"/>
              </a:rPr>
              <a:t>We must ask ourselves, what do we stand to lose if we cannot directly hear the voices of all community members? </a:t>
            </a:r>
          </a:p>
          <a:p>
            <a:endParaRPr lang="es-ES_tradnl" sz="2000" dirty="0">
              <a:latin typeface="+mn-lt"/>
            </a:endParaRPr>
          </a:p>
          <a:p>
            <a:pPr marL="0" indent="0">
              <a:buNone/>
            </a:pPr>
            <a:endParaRPr lang="es-ES_tradnl" sz="2000" dirty="0">
              <a:latin typeface="+mn-lt"/>
            </a:endParaRPr>
          </a:p>
          <a:p>
            <a:pPr marL="0" indent="0">
              <a:buNone/>
            </a:pPr>
            <a:endParaRPr lang="es-ES_tradnl" sz="2000" dirty="0">
              <a:latin typeface="+mn-lt"/>
            </a:endParaRPr>
          </a:p>
        </p:txBody>
      </p:sp>
    </p:spTree>
    <p:extLst>
      <p:ext uri="{BB962C8B-B14F-4D97-AF65-F5344CB8AC3E}">
        <p14:creationId xmlns:p14="http://schemas.microsoft.com/office/powerpoint/2010/main" val="2955780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50C8-E6B7-5AEA-67DA-AA03D367FCB2}"/>
              </a:ext>
            </a:extLst>
          </p:cNvPr>
          <p:cNvSpPr>
            <a:spLocks noGrp="1"/>
          </p:cNvSpPr>
          <p:nvPr>
            <p:ph type="title"/>
          </p:nvPr>
        </p:nvSpPr>
        <p:spPr>
          <a:xfrm>
            <a:off x="714375" y="526778"/>
            <a:ext cx="8049615" cy="869089"/>
          </a:xfrm>
        </p:spPr>
        <p:txBody>
          <a:bodyPr>
            <a:normAutofit/>
          </a:bodyPr>
          <a:lstStyle/>
          <a:p>
            <a:pPr algn="ctr"/>
            <a:r>
              <a:rPr lang="en-US" sz="2800" dirty="0"/>
              <a:t>Aside… why might someone not speak English, even if they live in the United States?</a:t>
            </a:r>
          </a:p>
        </p:txBody>
      </p:sp>
      <p:sp>
        <p:nvSpPr>
          <p:cNvPr id="3" name="Content Placeholder 2">
            <a:extLst>
              <a:ext uri="{FF2B5EF4-FFF2-40B4-BE49-F238E27FC236}">
                <a16:creationId xmlns:a16="http://schemas.microsoft.com/office/drawing/2014/main" id="{F0A9FD75-B5CB-B2FA-4729-5FA84D14DE8F}"/>
              </a:ext>
            </a:extLst>
          </p:cNvPr>
          <p:cNvSpPr>
            <a:spLocks noGrp="1"/>
          </p:cNvSpPr>
          <p:nvPr>
            <p:ph idx="10"/>
          </p:nvPr>
        </p:nvSpPr>
        <p:spPr>
          <a:xfrm>
            <a:off x="178130" y="1544254"/>
            <a:ext cx="8787739" cy="4654665"/>
          </a:xfrm>
        </p:spPr>
        <p:txBody>
          <a:bodyPr>
            <a:normAutofit/>
          </a:bodyPr>
          <a:lstStyle/>
          <a:p>
            <a:pPr marL="0" indent="0">
              <a:lnSpc>
                <a:spcPct val="110000"/>
              </a:lnSpc>
              <a:buNone/>
            </a:pPr>
            <a:r>
              <a:rPr lang="en-US" sz="1600" dirty="0"/>
              <a:t>“You have been here for how long? and you STILL do not speak English?” </a:t>
            </a:r>
          </a:p>
          <a:p>
            <a:pPr marL="0" indent="0">
              <a:lnSpc>
                <a:spcPct val="110000"/>
              </a:lnSpc>
              <a:buNone/>
            </a:pPr>
            <a:r>
              <a:rPr lang="en-US" sz="1600" dirty="0"/>
              <a:t>Why is it problematic? How do we respond when we hear other people saying this?</a:t>
            </a:r>
          </a:p>
          <a:p>
            <a:pPr marL="693738" indent="-212725">
              <a:lnSpc>
                <a:spcPct val="110000"/>
              </a:lnSpc>
            </a:pPr>
            <a:r>
              <a:rPr lang="en-US" sz="1600" dirty="0"/>
              <a:t>do you know how hard it is to learn a language?</a:t>
            </a:r>
          </a:p>
          <a:p>
            <a:pPr marL="693738" indent="-212725">
              <a:lnSpc>
                <a:spcPct val="110000"/>
              </a:lnSpc>
            </a:pPr>
            <a:r>
              <a:rPr lang="en-US" sz="1600" dirty="0"/>
              <a:t>do you know how hard it is to learn a language when you are working 10 hours a day for minimum wage and have a family to look after?</a:t>
            </a:r>
          </a:p>
          <a:p>
            <a:pPr marL="693738" indent="-212725">
              <a:lnSpc>
                <a:spcPct val="110000"/>
              </a:lnSpc>
            </a:pPr>
            <a:r>
              <a:rPr lang="en-US" sz="1600" dirty="0"/>
              <a:t>how do I make it to classes? which classes? when? who will look after my family? who will make up for the work hours I have to miss?</a:t>
            </a:r>
          </a:p>
          <a:p>
            <a:pPr marL="693738" indent="-212725">
              <a:lnSpc>
                <a:spcPct val="110000"/>
              </a:lnSpc>
            </a:pPr>
            <a:r>
              <a:rPr lang="en-US" sz="1600" dirty="0"/>
              <a:t>My community speaks my language and I can get information from others</a:t>
            </a:r>
          </a:p>
          <a:p>
            <a:pPr marL="693738" indent="-212725">
              <a:lnSpc>
                <a:spcPct val="110000"/>
              </a:lnSpc>
            </a:pPr>
            <a:r>
              <a:rPr lang="en-US" sz="1600" dirty="0"/>
              <a:t>It is very, very hard to make English-speaking friends</a:t>
            </a:r>
          </a:p>
          <a:p>
            <a:pPr marL="693738" indent="-212725">
              <a:lnSpc>
                <a:spcPct val="110000"/>
              </a:lnSpc>
            </a:pPr>
            <a:r>
              <a:rPr lang="en-US" sz="1600" dirty="0"/>
              <a:t>My children speak  English, they can help me</a:t>
            </a:r>
          </a:p>
          <a:p>
            <a:pPr marL="693738" indent="-212725">
              <a:lnSpc>
                <a:spcPct val="110000"/>
              </a:lnSpc>
            </a:pPr>
            <a:r>
              <a:rPr lang="en-US" sz="1600" dirty="0"/>
              <a:t>I am not fully literate in my native language, English classes require literacy</a:t>
            </a:r>
          </a:p>
          <a:p>
            <a:pPr marL="0" indent="0">
              <a:lnSpc>
                <a:spcPct val="110000"/>
              </a:lnSpc>
              <a:buNone/>
            </a:pPr>
            <a:endParaRPr lang="en-US" sz="1600" dirty="0"/>
          </a:p>
          <a:p>
            <a:pPr marL="0" indent="0" algn="ctr">
              <a:lnSpc>
                <a:spcPct val="110000"/>
              </a:lnSpc>
              <a:buNone/>
            </a:pPr>
            <a:r>
              <a:rPr lang="en-US" sz="2000" b="1" dirty="0"/>
              <a:t>Anything else that I missed?</a:t>
            </a:r>
          </a:p>
          <a:p>
            <a:pPr marL="0" indent="0">
              <a:lnSpc>
                <a:spcPct val="110000"/>
              </a:lnSpc>
              <a:buNone/>
            </a:pPr>
            <a:endParaRPr lang="en-US" sz="1200" dirty="0"/>
          </a:p>
        </p:txBody>
      </p:sp>
    </p:spTree>
    <p:extLst>
      <p:ext uri="{BB962C8B-B14F-4D97-AF65-F5344CB8AC3E}">
        <p14:creationId xmlns:p14="http://schemas.microsoft.com/office/powerpoint/2010/main" val="273172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2E408-174A-E672-B9C5-0B14F96D9952}"/>
              </a:ext>
            </a:extLst>
          </p:cNvPr>
          <p:cNvSpPr>
            <a:spLocks noGrp="1"/>
          </p:cNvSpPr>
          <p:nvPr>
            <p:ph idx="10"/>
          </p:nvPr>
        </p:nvSpPr>
        <p:spPr/>
        <p:txBody>
          <a:bodyPr>
            <a:normAutofit/>
          </a:bodyPr>
          <a:lstStyle/>
          <a:p>
            <a:pPr>
              <a:lnSpc>
                <a:spcPct val="110000"/>
              </a:lnSpc>
            </a:pPr>
            <a:r>
              <a:rPr lang="en-US" sz="2000" dirty="0"/>
              <a:t>ENGLISH IS NOT A REQUIREMENT TO LIVE IN THE UNITED STATES.</a:t>
            </a:r>
          </a:p>
          <a:p>
            <a:pPr>
              <a:lnSpc>
                <a:spcPct val="110000"/>
              </a:lnSpc>
            </a:pPr>
            <a:r>
              <a:rPr lang="en-US" sz="2000" dirty="0"/>
              <a:t>second generation immigrants (</a:t>
            </a:r>
            <a:r>
              <a:rPr lang="en-US" sz="2000" dirty="0" err="1"/>
              <a:t>i.e</a:t>
            </a:r>
            <a:r>
              <a:rPr lang="en-US" sz="2000" dirty="0"/>
              <a:t>, children of new arrivals) all speak English</a:t>
            </a:r>
          </a:p>
          <a:p>
            <a:pPr marL="0" indent="0">
              <a:lnSpc>
                <a:spcPct val="110000"/>
              </a:lnSpc>
              <a:buNone/>
            </a:pPr>
            <a:r>
              <a:rPr lang="en-US" sz="2000" b="1" dirty="0"/>
              <a:t>Moreover: our collective memory is short. 120 years ago,  Germans were chastised for not learning English right here in Iowa</a:t>
            </a:r>
          </a:p>
          <a:p>
            <a:pPr marL="0" indent="0">
              <a:lnSpc>
                <a:spcPct val="110000"/>
              </a:lnSpc>
              <a:buNone/>
            </a:pPr>
            <a:endParaRPr lang="en-US" sz="2000" dirty="0"/>
          </a:p>
          <a:p>
            <a:pPr marL="0" indent="0">
              <a:lnSpc>
                <a:spcPct val="110000"/>
              </a:lnSpc>
              <a:buNone/>
            </a:pPr>
            <a:r>
              <a:rPr lang="en-US" sz="2000" dirty="0"/>
              <a:t>By the third generation, the family language (or heritage language) is often completely lost</a:t>
            </a:r>
          </a:p>
          <a:p>
            <a:endParaRPr lang="en-US" sz="2000" dirty="0"/>
          </a:p>
        </p:txBody>
      </p:sp>
    </p:spTree>
    <p:extLst>
      <p:ext uri="{BB962C8B-B14F-4D97-AF65-F5344CB8AC3E}">
        <p14:creationId xmlns:p14="http://schemas.microsoft.com/office/powerpoint/2010/main" val="1542546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5408-2C49-F40D-F753-DA10D04DE53C}"/>
              </a:ext>
            </a:extLst>
          </p:cNvPr>
          <p:cNvSpPr>
            <a:spLocks noGrp="1"/>
          </p:cNvSpPr>
          <p:nvPr>
            <p:ph type="title"/>
          </p:nvPr>
        </p:nvSpPr>
        <p:spPr/>
        <p:txBody>
          <a:bodyPr>
            <a:normAutofit/>
          </a:bodyPr>
          <a:lstStyle/>
          <a:p>
            <a:r>
              <a:rPr lang="en-US" sz="2800" dirty="0"/>
              <a:t>Other communities</a:t>
            </a:r>
          </a:p>
        </p:txBody>
      </p:sp>
      <p:sp>
        <p:nvSpPr>
          <p:cNvPr id="3" name="Content Placeholder 2">
            <a:extLst>
              <a:ext uri="{FF2B5EF4-FFF2-40B4-BE49-F238E27FC236}">
                <a16:creationId xmlns:a16="http://schemas.microsoft.com/office/drawing/2014/main" id="{51205FA9-EBAC-3D5A-4F11-B87E4338D286}"/>
              </a:ext>
            </a:extLst>
          </p:cNvPr>
          <p:cNvSpPr>
            <a:spLocks noGrp="1"/>
          </p:cNvSpPr>
          <p:nvPr>
            <p:ph idx="10"/>
          </p:nvPr>
        </p:nvSpPr>
        <p:spPr/>
        <p:txBody>
          <a:bodyPr>
            <a:normAutofit/>
          </a:bodyPr>
          <a:lstStyle/>
          <a:p>
            <a:r>
              <a:rPr lang="en-US" sz="1800" dirty="0"/>
              <a:t>Language justice is also important for Deaf people</a:t>
            </a:r>
          </a:p>
          <a:p>
            <a:r>
              <a:rPr lang="en-US" sz="1800" dirty="0"/>
              <a:t>For neurodivergent people</a:t>
            </a:r>
          </a:p>
          <a:p>
            <a:r>
              <a:rPr lang="en-US" sz="1800" dirty="0"/>
              <a:t>For people who speak different dialects of English (Black English, African English, Indian English)</a:t>
            </a:r>
          </a:p>
          <a:p>
            <a:r>
              <a:rPr lang="en-US" sz="1800" dirty="0"/>
              <a:t>Their needs are different than those who speak non-dominant languages, but the principles are the same</a:t>
            </a:r>
          </a:p>
          <a:p>
            <a:r>
              <a:rPr lang="en-US" sz="1800" dirty="0"/>
              <a:t>Language Justice means all are heard</a:t>
            </a:r>
          </a:p>
        </p:txBody>
      </p:sp>
    </p:spTree>
    <p:extLst>
      <p:ext uri="{BB962C8B-B14F-4D97-AF65-F5344CB8AC3E}">
        <p14:creationId xmlns:p14="http://schemas.microsoft.com/office/powerpoint/2010/main" val="4209373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2442-BBA6-55E1-7AC5-D0DC3368B8D8}"/>
              </a:ext>
            </a:extLst>
          </p:cNvPr>
          <p:cNvSpPr>
            <a:spLocks noGrp="1"/>
          </p:cNvSpPr>
          <p:nvPr>
            <p:ph type="title"/>
          </p:nvPr>
        </p:nvSpPr>
        <p:spPr/>
        <p:txBody>
          <a:bodyPr>
            <a:noAutofit/>
          </a:bodyPr>
          <a:lstStyle/>
          <a:p>
            <a:pPr algn="ctr"/>
            <a:r>
              <a:rPr lang="es-ES_tradnl" sz="2800" dirty="0" err="1"/>
              <a:t>Language</a:t>
            </a:r>
            <a:r>
              <a:rPr lang="es-ES_tradnl" sz="2800" dirty="0"/>
              <a:t> </a:t>
            </a:r>
            <a:r>
              <a:rPr lang="es-ES_tradnl" sz="2800" dirty="0" err="1"/>
              <a:t>Rights</a:t>
            </a:r>
            <a:r>
              <a:rPr lang="es-ES_tradnl" sz="2800" dirty="0"/>
              <a:t> </a:t>
            </a:r>
            <a:r>
              <a:rPr lang="es-ES_tradnl" sz="2800" dirty="0" err="1"/>
              <a:t>within</a:t>
            </a:r>
            <a:r>
              <a:rPr lang="es-ES_tradnl" sz="2800" dirty="0"/>
              <a:t> a </a:t>
            </a:r>
            <a:r>
              <a:rPr lang="es-ES_tradnl" sz="2800" dirty="0" err="1"/>
              <a:t>Language</a:t>
            </a:r>
            <a:r>
              <a:rPr lang="es-ES_tradnl" sz="2800" dirty="0"/>
              <a:t> </a:t>
            </a:r>
            <a:r>
              <a:rPr lang="es-ES_tradnl" sz="2800" dirty="0" err="1"/>
              <a:t>Justice</a:t>
            </a:r>
            <a:r>
              <a:rPr lang="es-ES_tradnl" sz="2800" dirty="0"/>
              <a:t> Framework</a:t>
            </a:r>
          </a:p>
        </p:txBody>
      </p:sp>
      <p:sp>
        <p:nvSpPr>
          <p:cNvPr id="3" name="Content Placeholder 2">
            <a:extLst>
              <a:ext uri="{FF2B5EF4-FFF2-40B4-BE49-F238E27FC236}">
                <a16:creationId xmlns:a16="http://schemas.microsoft.com/office/drawing/2014/main" id="{355CBAB0-7A65-742B-A36B-BBB732749CA9}"/>
              </a:ext>
            </a:extLst>
          </p:cNvPr>
          <p:cNvSpPr>
            <a:spLocks noGrp="1"/>
          </p:cNvSpPr>
          <p:nvPr>
            <p:ph idx="10"/>
          </p:nvPr>
        </p:nvSpPr>
        <p:spPr/>
        <p:txBody>
          <a:bodyPr>
            <a:normAutofit/>
          </a:bodyPr>
          <a:lstStyle/>
          <a:p>
            <a:r>
              <a:rPr lang="en-US" sz="2000" dirty="0">
                <a:effectLst/>
                <a:latin typeface="Helvetica" pitchFamily="2" charset="0"/>
              </a:rPr>
              <a:t>We all have the right to </a:t>
            </a:r>
          </a:p>
          <a:p>
            <a:pPr marL="635000" indent="-223838"/>
            <a:r>
              <a:rPr lang="en-US" sz="1800" dirty="0">
                <a:effectLst/>
                <a:latin typeface="Helvetica" pitchFamily="2" charset="0"/>
              </a:rPr>
              <a:t>communicate in the language(s) in which we feel most powerful and articulate</a:t>
            </a:r>
          </a:p>
          <a:p>
            <a:pPr marL="635000" indent="-223838"/>
            <a:r>
              <a:rPr lang="en-US" sz="1800" dirty="0">
                <a:latin typeface="Helvetica" pitchFamily="2" charset="0"/>
              </a:rPr>
              <a:t>communicate in our own way, even when we are using the “same” language – Black English, Indian English, Appalachian English, etc.</a:t>
            </a:r>
          </a:p>
          <a:p>
            <a:pPr marL="635000" indent="-223838"/>
            <a:r>
              <a:rPr lang="en-US" sz="1800" dirty="0">
                <a:effectLst/>
                <a:latin typeface="Helvetica" pitchFamily="2" charset="0"/>
              </a:rPr>
              <a:t>be understood and allowed to fully participate as people with disabilities and neurodiversity</a:t>
            </a:r>
          </a:p>
        </p:txBody>
      </p:sp>
    </p:spTree>
    <p:extLst>
      <p:ext uri="{BB962C8B-B14F-4D97-AF65-F5344CB8AC3E}">
        <p14:creationId xmlns:p14="http://schemas.microsoft.com/office/powerpoint/2010/main" val="185552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6693B6-C39E-24EF-F418-BEBADBA9410A}"/>
              </a:ext>
            </a:extLst>
          </p:cNvPr>
          <p:cNvSpPr>
            <a:spLocks noGrp="1"/>
          </p:cNvSpPr>
          <p:nvPr>
            <p:ph idx="10"/>
          </p:nvPr>
        </p:nvSpPr>
        <p:spPr/>
        <p:txBody>
          <a:bodyPr>
            <a:normAutofit/>
          </a:bodyPr>
          <a:lstStyle/>
          <a:p>
            <a:r>
              <a:rPr lang="es-ES_tradnl" sz="2000" dirty="0" err="1"/>
              <a:t>Language</a:t>
            </a:r>
            <a:r>
              <a:rPr lang="es-ES_tradnl" sz="2000" dirty="0"/>
              <a:t> </a:t>
            </a:r>
            <a:r>
              <a:rPr lang="es-ES_tradnl" sz="2000" dirty="0" err="1"/>
              <a:t>Justice</a:t>
            </a:r>
            <a:r>
              <a:rPr lang="es-ES_tradnl" sz="2000" dirty="0"/>
              <a:t> </a:t>
            </a:r>
            <a:r>
              <a:rPr lang="es-ES_tradnl" sz="2000" dirty="0" err="1"/>
              <a:t>goes</a:t>
            </a:r>
            <a:r>
              <a:rPr lang="es-ES_tradnl" sz="2000" dirty="0"/>
              <a:t> </a:t>
            </a:r>
            <a:r>
              <a:rPr lang="es-ES_tradnl" sz="2000" dirty="0" err="1"/>
              <a:t>beyond</a:t>
            </a:r>
            <a:r>
              <a:rPr lang="es-ES_tradnl" sz="2000" dirty="0"/>
              <a:t> </a:t>
            </a:r>
            <a:r>
              <a:rPr lang="es-ES_tradnl" sz="2000" dirty="0" err="1"/>
              <a:t>just</a:t>
            </a:r>
            <a:r>
              <a:rPr lang="es-ES_tradnl" sz="2000" dirty="0"/>
              <a:t> </a:t>
            </a:r>
            <a:r>
              <a:rPr lang="es-ES_tradnl" sz="2000" dirty="0" err="1"/>
              <a:t>being</a:t>
            </a:r>
            <a:r>
              <a:rPr lang="es-ES_tradnl" sz="2000" dirty="0"/>
              <a:t> </a:t>
            </a:r>
            <a:r>
              <a:rPr lang="es-ES_tradnl" sz="2000" dirty="0" err="1"/>
              <a:t>able</a:t>
            </a:r>
            <a:r>
              <a:rPr lang="es-ES_tradnl" sz="2000" dirty="0"/>
              <a:t> </a:t>
            </a:r>
            <a:r>
              <a:rPr lang="es-ES_tradnl" sz="2000" dirty="0" err="1"/>
              <a:t>to</a:t>
            </a:r>
            <a:r>
              <a:rPr lang="es-ES_tradnl" sz="2000" dirty="0"/>
              <a:t> be </a:t>
            </a:r>
            <a:r>
              <a:rPr lang="es-ES_tradnl" sz="2000" dirty="0" err="1"/>
              <a:t>understood</a:t>
            </a:r>
            <a:r>
              <a:rPr lang="es-ES_tradnl" sz="2000" dirty="0"/>
              <a:t>.</a:t>
            </a:r>
          </a:p>
          <a:p>
            <a:endParaRPr lang="es-ES_tradnl" sz="2000" dirty="0"/>
          </a:p>
          <a:p>
            <a:r>
              <a:rPr lang="es-ES_tradnl" sz="2000" dirty="0" err="1"/>
              <a:t>Implies</a:t>
            </a:r>
            <a:r>
              <a:rPr lang="es-ES_tradnl" sz="2000" dirty="0"/>
              <a:t> a shift in </a:t>
            </a:r>
            <a:r>
              <a:rPr lang="es-ES_tradnl" sz="2000" dirty="0" err="1"/>
              <a:t>how</a:t>
            </a:r>
            <a:r>
              <a:rPr lang="es-ES_tradnl" sz="2000" dirty="0"/>
              <a:t> </a:t>
            </a:r>
            <a:r>
              <a:rPr lang="es-ES_tradnl" sz="2000" dirty="0" err="1"/>
              <a:t>we</a:t>
            </a:r>
            <a:r>
              <a:rPr lang="es-ES_tradnl" sz="2000" dirty="0"/>
              <a:t> </a:t>
            </a:r>
            <a:r>
              <a:rPr lang="es-ES_tradnl" sz="2000" dirty="0" err="1"/>
              <a:t>think</a:t>
            </a:r>
            <a:r>
              <a:rPr lang="es-ES_tradnl" sz="2000" dirty="0"/>
              <a:t> </a:t>
            </a:r>
            <a:r>
              <a:rPr lang="es-ES_tradnl" sz="2000" dirty="0" err="1"/>
              <a:t>about</a:t>
            </a:r>
            <a:r>
              <a:rPr lang="es-ES_tradnl" sz="2000" dirty="0"/>
              <a:t> </a:t>
            </a:r>
            <a:r>
              <a:rPr lang="es-ES_tradnl" sz="2000" dirty="0" err="1"/>
              <a:t>our</a:t>
            </a:r>
            <a:r>
              <a:rPr lang="es-ES_tradnl" sz="2000" dirty="0"/>
              <a:t> </a:t>
            </a:r>
            <a:r>
              <a:rPr lang="es-ES_tradnl" sz="2000" dirty="0" err="1"/>
              <a:t>own</a:t>
            </a:r>
            <a:r>
              <a:rPr lang="es-ES_tradnl" sz="2000" dirty="0"/>
              <a:t> </a:t>
            </a:r>
            <a:r>
              <a:rPr lang="es-ES_tradnl" sz="2000" dirty="0" err="1"/>
              <a:t>language</a:t>
            </a:r>
            <a:r>
              <a:rPr lang="es-ES_tradnl" sz="2000" dirty="0"/>
              <a:t> </a:t>
            </a:r>
            <a:r>
              <a:rPr lang="es-ES_tradnl" sz="2000" dirty="0" err="1"/>
              <a:t>practices</a:t>
            </a:r>
            <a:r>
              <a:rPr lang="es-ES_tradnl" sz="2000" dirty="0"/>
              <a:t> and </a:t>
            </a:r>
            <a:r>
              <a:rPr lang="es-ES_tradnl" sz="2000" dirty="0" err="1"/>
              <a:t>those</a:t>
            </a:r>
            <a:r>
              <a:rPr lang="es-ES_tradnl" sz="2000" dirty="0"/>
              <a:t> </a:t>
            </a:r>
            <a:r>
              <a:rPr lang="es-ES_tradnl" sz="2000" dirty="0" err="1"/>
              <a:t>of</a:t>
            </a:r>
            <a:r>
              <a:rPr lang="es-ES_tradnl" sz="2000" dirty="0"/>
              <a:t> </a:t>
            </a:r>
            <a:r>
              <a:rPr lang="es-ES_tradnl" sz="2000" dirty="0" err="1"/>
              <a:t>others</a:t>
            </a:r>
            <a:endParaRPr lang="es-ES_tradnl" sz="2000" dirty="0"/>
          </a:p>
          <a:p>
            <a:pPr marL="0" indent="0">
              <a:buNone/>
            </a:pPr>
            <a:endParaRPr lang="es-ES_tradnl" sz="2000" dirty="0"/>
          </a:p>
        </p:txBody>
      </p:sp>
      <p:sp>
        <p:nvSpPr>
          <p:cNvPr id="5" name="Title 1">
            <a:extLst>
              <a:ext uri="{FF2B5EF4-FFF2-40B4-BE49-F238E27FC236}">
                <a16:creationId xmlns:a16="http://schemas.microsoft.com/office/drawing/2014/main" id="{866B04A4-D1C4-5E40-3D17-7ADF1C597162}"/>
              </a:ext>
            </a:extLst>
          </p:cNvPr>
          <p:cNvSpPr>
            <a:spLocks noGrp="1"/>
          </p:cNvSpPr>
          <p:nvPr>
            <p:ph type="title"/>
          </p:nvPr>
        </p:nvSpPr>
        <p:spPr>
          <a:xfrm>
            <a:off x="714375" y="526778"/>
            <a:ext cx="7715251" cy="869089"/>
          </a:xfrm>
        </p:spPr>
        <p:txBody>
          <a:bodyPr>
            <a:normAutofit/>
          </a:bodyPr>
          <a:lstStyle/>
          <a:p>
            <a:r>
              <a:rPr lang="en-US" sz="2800" dirty="0"/>
              <a:t>Language Justice: why does it matter?</a:t>
            </a:r>
          </a:p>
        </p:txBody>
      </p:sp>
    </p:spTree>
    <p:extLst>
      <p:ext uri="{BB962C8B-B14F-4D97-AF65-F5344CB8AC3E}">
        <p14:creationId xmlns:p14="http://schemas.microsoft.com/office/powerpoint/2010/main" val="357816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564375-ED6B-2DE8-A3B5-444986B80F9D}"/>
              </a:ext>
            </a:extLst>
          </p:cNvPr>
          <p:cNvSpPr>
            <a:spLocks noGrp="1"/>
          </p:cNvSpPr>
          <p:nvPr>
            <p:ph type="title"/>
          </p:nvPr>
        </p:nvSpPr>
        <p:spPr>
          <a:xfrm>
            <a:off x="0" y="1135320"/>
            <a:ext cx="7715251" cy="869089"/>
          </a:xfrm>
        </p:spPr>
        <p:txBody>
          <a:bodyPr>
            <a:normAutofit/>
          </a:bodyPr>
          <a:lstStyle/>
          <a:p>
            <a:r>
              <a:rPr lang="es-ES_tradnl" sz="2800" dirty="0" err="1"/>
              <a:t>Language</a:t>
            </a:r>
            <a:r>
              <a:rPr lang="es-ES_tradnl" sz="2800" dirty="0"/>
              <a:t> </a:t>
            </a:r>
            <a:r>
              <a:rPr lang="es-ES_tradnl" sz="2800" dirty="0" err="1"/>
              <a:t>Rights</a:t>
            </a:r>
            <a:r>
              <a:rPr lang="es-ES_tradnl" sz="2800" dirty="0"/>
              <a:t> Continuum</a:t>
            </a:r>
          </a:p>
        </p:txBody>
      </p:sp>
      <p:pic>
        <p:nvPicPr>
          <p:cNvPr id="5" name="Content Placeholder 4">
            <a:extLst>
              <a:ext uri="{FF2B5EF4-FFF2-40B4-BE49-F238E27FC236}">
                <a16:creationId xmlns:a16="http://schemas.microsoft.com/office/drawing/2014/main" id="{99C777A7-6966-192C-85E9-D63FFD9A5399}"/>
              </a:ext>
            </a:extLst>
          </p:cNvPr>
          <p:cNvPicPr>
            <a:picLocks noGrp="1" noChangeAspect="1"/>
          </p:cNvPicPr>
          <p:nvPr>
            <p:ph idx="10"/>
          </p:nvPr>
        </p:nvPicPr>
        <p:blipFill>
          <a:blip r:embed="rId2"/>
          <a:stretch>
            <a:fillRect/>
          </a:stretch>
        </p:blipFill>
        <p:spPr>
          <a:xfrm>
            <a:off x="552656" y="1765299"/>
            <a:ext cx="6832600" cy="1651000"/>
          </a:xfrm>
          <a:prstGeom prst="rect">
            <a:avLst/>
          </a:prstGeom>
        </p:spPr>
      </p:pic>
      <p:sp>
        <p:nvSpPr>
          <p:cNvPr id="7" name="Rectangle 6">
            <a:extLst>
              <a:ext uri="{FF2B5EF4-FFF2-40B4-BE49-F238E27FC236}">
                <a16:creationId xmlns:a16="http://schemas.microsoft.com/office/drawing/2014/main" id="{495FDB17-AB82-4AEE-B9D3-1627CB8CF907}"/>
              </a:ext>
            </a:extLst>
          </p:cNvPr>
          <p:cNvSpPr/>
          <p:nvPr/>
        </p:nvSpPr>
        <p:spPr>
          <a:xfrm>
            <a:off x="2869266" y="2369517"/>
            <a:ext cx="4102925" cy="809395"/>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9" name="TextBox 8">
            <a:extLst>
              <a:ext uri="{FF2B5EF4-FFF2-40B4-BE49-F238E27FC236}">
                <a16:creationId xmlns:a16="http://schemas.microsoft.com/office/drawing/2014/main" id="{22CB0677-DC3B-297D-9B82-61A25F49245D}"/>
              </a:ext>
            </a:extLst>
          </p:cNvPr>
          <p:cNvSpPr txBox="1"/>
          <p:nvPr/>
        </p:nvSpPr>
        <p:spPr>
          <a:xfrm>
            <a:off x="203200" y="3416300"/>
            <a:ext cx="1420582" cy="646331"/>
          </a:xfrm>
          <a:prstGeom prst="rect">
            <a:avLst/>
          </a:prstGeom>
          <a:noFill/>
        </p:spPr>
        <p:txBody>
          <a:bodyPr wrap="none" rtlCol="0">
            <a:spAutoFit/>
          </a:bodyPr>
          <a:lstStyle/>
          <a:p>
            <a:r>
              <a:rPr lang="es-ES_tradnl" b="1" dirty="0"/>
              <a:t>LANGUAGE</a:t>
            </a:r>
          </a:p>
          <a:p>
            <a:r>
              <a:rPr lang="es-ES_tradnl" b="1" dirty="0"/>
              <a:t>EXCLUSION</a:t>
            </a:r>
          </a:p>
        </p:txBody>
      </p:sp>
      <p:sp>
        <p:nvSpPr>
          <p:cNvPr id="10" name="TextBox 9">
            <a:extLst>
              <a:ext uri="{FF2B5EF4-FFF2-40B4-BE49-F238E27FC236}">
                <a16:creationId xmlns:a16="http://schemas.microsoft.com/office/drawing/2014/main" id="{C02F9BD7-8DF9-4406-EF2A-8FC7625B95B7}"/>
              </a:ext>
            </a:extLst>
          </p:cNvPr>
          <p:cNvSpPr txBox="1"/>
          <p:nvPr/>
        </p:nvSpPr>
        <p:spPr>
          <a:xfrm>
            <a:off x="7099737" y="3416299"/>
            <a:ext cx="1406154" cy="646331"/>
          </a:xfrm>
          <a:prstGeom prst="rect">
            <a:avLst/>
          </a:prstGeom>
          <a:noFill/>
        </p:spPr>
        <p:txBody>
          <a:bodyPr wrap="none" rtlCol="0">
            <a:spAutoFit/>
          </a:bodyPr>
          <a:lstStyle/>
          <a:p>
            <a:pPr algn="ctr"/>
            <a:r>
              <a:rPr lang="es-ES_tradnl" b="1" dirty="0"/>
              <a:t>LANGUAGE</a:t>
            </a:r>
          </a:p>
          <a:p>
            <a:pPr algn="ctr"/>
            <a:r>
              <a:rPr lang="es-ES_tradnl" b="1" dirty="0"/>
              <a:t>JUSTICE</a:t>
            </a:r>
          </a:p>
        </p:txBody>
      </p:sp>
      <p:sp>
        <p:nvSpPr>
          <p:cNvPr id="11" name="Rectangle 10">
            <a:extLst>
              <a:ext uri="{FF2B5EF4-FFF2-40B4-BE49-F238E27FC236}">
                <a16:creationId xmlns:a16="http://schemas.microsoft.com/office/drawing/2014/main" id="{DA415EE3-045D-7DEF-C700-EE060685D511}"/>
              </a:ext>
            </a:extLst>
          </p:cNvPr>
          <p:cNvSpPr/>
          <p:nvPr/>
        </p:nvSpPr>
        <p:spPr>
          <a:xfrm>
            <a:off x="4471750" y="4062628"/>
            <a:ext cx="1828800" cy="2011680"/>
          </a:xfrm>
          <a:prstGeom prst="rect">
            <a:avLst/>
          </a:prstGeom>
          <a:solidFill>
            <a:schemeClr val="accent5">
              <a:lumMod val="60000"/>
              <a:lumOff val="40000"/>
              <a:alpha val="321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Giving</a:t>
            </a:r>
            <a:r>
              <a:rPr lang="es-ES_tradnl" sz="1600" dirty="0">
                <a:solidFill>
                  <a:schemeClr val="tx1"/>
                </a:solidFill>
              </a:rPr>
              <a:t> </a:t>
            </a:r>
            <a:r>
              <a:rPr lang="es-ES_tradnl" sz="1600" dirty="0" err="1">
                <a:solidFill>
                  <a:schemeClr val="tx1"/>
                </a:solidFill>
              </a:rPr>
              <a:t>access</a:t>
            </a:r>
            <a:r>
              <a:rPr lang="es-ES_tradnl" sz="1600" dirty="0">
                <a:solidFill>
                  <a:schemeClr val="tx1"/>
                </a:solidFill>
              </a:rPr>
              <a:t> </a:t>
            </a:r>
            <a:r>
              <a:rPr lang="es-ES_tradnl" sz="1600" dirty="0" err="1">
                <a:solidFill>
                  <a:schemeClr val="tx1"/>
                </a:solidFill>
              </a:rPr>
              <a:t>to</a:t>
            </a:r>
            <a:r>
              <a:rPr lang="es-ES_tradnl" sz="1600" dirty="0">
                <a:solidFill>
                  <a:schemeClr val="tx1"/>
                </a:solidFill>
              </a:rPr>
              <a:t> </a:t>
            </a:r>
            <a:r>
              <a:rPr lang="es-ES_tradnl" sz="1600" dirty="0" err="1">
                <a:solidFill>
                  <a:schemeClr val="tx1"/>
                </a:solidFill>
              </a:rPr>
              <a:t>information</a:t>
            </a:r>
            <a:r>
              <a:rPr lang="es-ES_tradnl" sz="1600" dirty="0">
                <a:solidFill>
                  <a:schemeClr val="tx1"/>
                </a:solidFill>
              </a:rPr>
              <a:t>, </a:t>
            </a:r>
            <a:r>
              <a:rPr lang="es-ES_tradnl" sz="1600" dirty="0" err="1">
                <a:solidFill>
                  <a:schemeClr val="tx1"/>
                </a:solidFill>
              </a:rPr>
              <a:t>services</a:t>
            </a:r>
            <a:r>
              <a:rPr lang="es-ES_tradnl" sz="1600" dirty="0">
                <a:solidFill>
                  <a:schemeClr val="tx1"/>
                </a:solidFill>
              </a:rPr>
              <a:t> </a:t>
            </a:r>
            <a:r>
              <a:rPr lang="es-ES_tradnl" sz="1600" dirty="0" err="1">
                <a:solidFill>
                  <a:schemeClr val="tx1"/>
                </a:solidFill>
              </a:rPr>
              <a:t>to</a:t>
            </a:r>
            <a:r>
              <a:rPr lang="es-ES_tradnl" sz="1600" dirty="0">
                <a:solidFill>
                  <a:schemeClr val="tx1"/>
                </a:solidFill>
              </a:rPr>
              <a:t> </a:t>
            </a:r>
            <a:r>
              <a:rPr lang="es-ES_tradnl" sz="1600" dirty="0" err="1">
                <a:solidFill>
                  <a:schemeClr val="tx1"/>
                </a:solidFill>
              </a:rPr>
              <a:t>those</a:t>
            </a:r>
            <a:r>
              <a:rPr lang="es-ES_tradnl" sz="1600" dirty="0">
                <a:solidFill>
                  <a:schemeClr val="tx1"/>
                </a:solidFill>
              </a:rPr>
              <a:t> </a:t>
            </a:r>
            <a:r>
              <a:rPr lang="es-ES_tradnl" sz="1600" dirty="0" err="1">
                <a:solidFill>
                  <a:schemeClr val="tx1"/>
                </a:solidFill>
              </a:rPr>
              <a:t>who</a:t>
            </a:r>
            <a:r>
              <a:rPr lang="es-ES_tradnl" sz="1600" dirty="0">
                <a:solidFill>
                  <a:schemeClr val="tx1"/>
                </a:solidFill>
              </a:rPr>
              <a:t> </a:t>
            </a:r>
            <a:r>
              <a:rPr lang="es-ES_tradnl" sz="1600" dirty="0" err="1">
                <a:solidFill>
                  <a:schemeClr val="tx1"/>
                </a:solidFill>
              </a:rPr>
              <a:t>speak</a:t>
            </a:r>
            <a:r>
              <a:rPr lang="es-ES_tradnl" sz="1600" dirty="0">
                <a:solidFill>
                  <a:schemeClr val="tx1"/>
                </a:solidFill>
              </a:rPr>
              <a:t> </a:t>
            </a:r>
            <a:r>
              <a:rPr lang="es-ES_tradnl" sz="1600" dirty="0" err="1">
                <a:solidFill>
                  <a:schemeClr val="tx1"/>
                </a:solidFill>
              </a:rPr>
              <a:t>another</a:t>
            </a:r>
            <a:r>
              <a:rPr lang="es-ES_tradnl" sz="1600" dirty="0">
                <a:solidFill>
                  <a:schemeClr val="tx1"/>
                </a:solidFill>
              </a:rPr>
              <a:t> </a:t>
            </a:r>
            <a:r>
              <a:rPr lang="es-ES_tradnl" sz="1600" dirty="0" err="1">
                <a:solidFill>
                  <a:schemeClr val="tx1"/>
                </a:solidFill>
              </a:rPr>
              <a:t>language</a:t>
            </a:r>
            <a:r>
              <a:rPr lang="es-ES_tradnl" sz="1600" dirty="0">
                <a:solidFill>
                  <a:schemeClr val="tx1"/>
                </a:solidFill>
              </a:rPr>
              <a:t>; </a:t>
            </a:r>
            <a:r>
              <a:rPr lang="es-ES_tradnl" sz="1600" dirty="0" err="1">
                <a:solidFill>
                  <a:schemeClr val="tx1"/>
                </a:solidFill>
              </a:rPr>
              <a:t>usually</a:t>
            </a:r>
            <a:r>
              <a:rPr lang="es-ES_tradnl" sz="1600" dirty="0">
                <a:solidFill>
                  <a:schemeClr val="tx1"/>
                </a:solidFill>
              </a:rPr>
              <a:t> English </a:t>
            </a:r>
            <a:r>
              <a:rPr lang="es-ES_tradnl" sz="1600" dirty="0" err="1">
                <a:solidFill>
                  <a:schemeClr val="tx1"/>
                </a:solidFill>
              </a:rPr>
              <a:t>still</a:t>
            </a:r>
            <a:r>
              <a:rPr lang="es-ES_tradnl" sz="1600" dirty="0">
                <a:solidFill>
                  <a:schemeClr val="tx1"/>
                </a:solidFill>
              </a:rPr>
              <a:t> </a:t>
            </a:r>
            <a:r>
              <a:rPr lang="es-ES_tradnl" sz="1600" dirty="0" err="1">
                <a:solidFill>
                  <a:schemeClr val="tx1"/>
                </a:solidFill>
              </a:rPr>
              <a:t>dominates</a:t>
            </a:r>
            <a:endParaRPr lang="es-ES_tradnl" sz="1600" dirty="0">
              <a:solidFill>
                <a:schemeClr val="tx1"/>
              </a:solidFill>
            </a:endParaRPr>
          </a:p>
        </p:txBody>
      </p:sp>
      <p:sp>
        <p:nvSpPr>
          <p:cNvPr id="12" name="Rectangle 11">
            <a:extLst>
              <a:ext uri="{FF2B5EF4-FFF2-40B4-BE49-F238E27FC236}">
                <a16:creationId xmlns:a16="http://schemas.microsoft.com/office/drawing/2014/main" id="{874FE92B-CEF7-26DE-E5E8-20693AD59B9C}"/>
              </a:ext>
            </a:extLst>
          </p:cNvPr>
          <p:cNvSpPr/>
          <p:nvPr/>
        </p:nvSpPr>
        <p:spPr>
          <a:xfrm>
            <a:off x="83716" y="4062277"/>
            <a:ext cx="1697584" cy="2006013"/>
          </a:xfrm>
          <a:prstGeom prst="rect">
            <a:avLst/>
          </a:prstGeom>
          <a:solidFill>
            <a:srgbClr val="FFC000">
              <a:alpha val="3215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Excluding</a:t>
            </a:r>
            <a:r>
              <a:rPr lang="es-ES_tradnl" sz="1600" dirty="0">
                <a:solidFill>
                  <a:schemeClr val="tx1"/>
                </a:solidFill>
              </a:rPr>
              <a:t> </a:t>
            </a:r>
            <a:r>
              <a:rPr lang="es-ES_tradnl" sz="1600" dirty="0" err="1">
                <a:solidFill>
                  <a:schemeClr val="tx1"/>
                </a:solidFill>
              </a:rPr>
              <a:t>people</a:t>
            </a:r>
            <a:r>
              <a:rPr lang="es-ES_tradnl" sz="1600" dirty="0">
                <a:solidFill>
                  <a:schemeClr val="tx1"/>
                </a:solidFill>
              </a:rPr>
              <a:t> </a:t>
            </a:r>
            <a:r>
              <a:rPr lang="es-ES_tradnl" sz="1600" dirty="0" err="1">
                <a:solidFill>
                  <a:schemeClr val="tx1"/>
                </a:solidFill>
              </a:rPr>
              <a:t>because</a:t>
            </a:r>
            <a:r>
              <a:rPr lang="es-ES_tradnl" sz="1600" dirty="0">
                <a:solidFill>
                  <a:schemeClr val="tx1"/>
                </a:solidFill>
              </a:rPr>
              <a:t> </a:t>
            </a:r>
            <a:r>
              <a:rPr lang="es-ES_tradnl" sz="1600" dirty="0" err="1">
                <a:solidFill>
                  <a:schemeClr val="tx1"/>
                </a:solidFill>
              </a:rPr>
              <a:t>they</a:t>
            </a:r>
            <a:r>
              <a:rPr lang="es-ES_tradnl" sz="1600" dirty="0">
                <a:solidFill>
                  <a:schemeClr val="tx1"/>
                </a:solidFill>
              </a:rPr>
              <a:t> do </a:t>
            </a:r>
            <a:r>
              <a:rPr lang="es-ES_tradnl" sz="1600" dirty="0" err="1">
                <a:solidFill>
                  <a:schemeClr val="tx1"/>
                </a:solidFill>
              </a:rPr>
              <a:t>not</a:t>
            </a:r>
            <a:r>
              <a:rPr lang="es-ES_tradnl" sz="1600" dirty="0">
                <a:solidFill>
                  <a:schemeClr val="tx1"/>
                </a:solidFill>
              </a:rPr>
              <a:t> </a:t>
            </a:r>
            <a:r>
              <a:rPr lang="es-ES_tradnl" sz="1600" dirty="0" err="1">
                <a:solidFill>
                  <a:schemeClr val="tx1"/>
                </a:solidFill>
              </a:rPr>
              <a:t>speak</a:t>
            </a:r>
            <a:r>
              <a:rPr lang="es-ES_tradnl" sz="1600" dirty="0">
                <a:solidFill>
                  <a:schemeClr val="tx1"/>
                </a:solidFill>
              </a:rPr>
              <a:t> a </a:t>
            </a:r>
            <a:r>
              <a:rPr lang="es-ES_tradnl" sz="1600" dirty="0" err="1">
                <a:solidFill>
                  <a:schemeClr val="tx1"/>
                </a:solidFill>
              </a:rPr>
              <a:t>language</a:t>
            </a:r>
            <a:endParaRPr lang="es-ES_tradnl" sz="1600" dirty="0">
              <a:solidFill>
                <a:schemeClr val="tx1"/>
              </a:solidFill>
            </a:endParaRPr>
          </a:p>
        </p:txBody>
      </p:sp>
      <p:sp>
        <p:nvSpPr>
          <p:cNvPr id="13" name="Rectangle 12">
            <a:extLst>
              <a:ext uri="{FF2B5EF4-FFF2-40B4-BE49-F238E27FC236}">
                <a16:creationId xmlns:a16="http://schemas.microsoft.com/office/drawing/2014/main" id="{338DAB73-2DD2-5878-98E6-ECF7EE24011F}"/>
              </a:ext>
            </a:extLst>
          </p:cNvPr>
          <p:cNvSpPr/>
          <p:nvPr/>
        </p:nvSpPr>
        <p:spPr>
          <a:xfrm>
            <a:off x="2139960" y="4059917"/>
            <a:ext cx="1700784" cy="2008374"/>
          </a:xfrm>
          <a:prstGeom prst="rect">
            <a:avLst/>
          </a:prstGeom>
          <a:solidFill>
            <a:schemeClr val="accent4">
              <a:lumMod val="40000"/>
              <a:lumOff val="60000"/>
              <a:alpha val="321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Tolerating</a:t>
            </a:r>
            <a:r>
              <a:rPr lang="es-ES_tradnl" sz="1600" dirty="0">
                <a:solidFill>
                  <a:schemeClr val="tx1"/>
                </a:solidFill>
              </a:rPr>
              <a:t> </a:t>
            </a:r>
            <a:r>
              <a:rPr lang="es-ES_tradnl" sz="1600" dirty="0" err="1">
                <a:solidFill>
                  <a:schemeClr val="tx1"/>
                </a:solidFill>
              </a:rPr>
              <a:t>someone</a:t>
            </a:r>
            <a:r>
              <a:rPr lang="es-ES_tradnl" sz="1600" dirty="0">
                <a:solidFill>
                  <a:schemeClr val="tx1"/>
                </a:solidFill>
              </a:rPr>
              <a:t> </a:t>
            </a:r>
            <a:r>
              <a:rPr lang="es-ES_tradnl" sz="1600" dirty="0" err="1">
                <a:solidFill>
                  <a:schemeClr val="tx1"/>
                </a:solidFill>
              </a:rPr>
              <a:t>who</a:t>
            </a:r>
            <a:r>
              <a:rPr lang="es-ES_tradnl" sz="1600" dirty="0">
                <a:solidFill>
                  <a:schemeClr val="tx1"/>
                </a:solidFill>
              </a:rPr>
              <a:t> </a:t>
            </a:r>
            <a:r>
              <a:rPr lang="es-ES_tradnl" sz="1600" dirty="0" err="1">
                <a:solidFill>
                  <a:schemeClr val="tx1"/>
                </a:solidFill>
              </a:rPr>
              <a:t>speaks</a:t>
            </a:r>
            <a:r>
              <a:rPr lang="es-ES_tradnl" sz="1600" dirty="0">
                <a:solidFill>
                  <a:schemeClr val="tx1"/>
                </a:solidFill>
              </a:rPr>
              <a:t> </a:t>
            </a:r>
            <a:r>
              <a:rPr lang="es-ES_tradnl" sz="1600" dirty="0" err="1">
                <a:solidFill>
                  <a:schemeClr val="tx1"/>
                </a:solidFill>
              </a:rPr>
              <a:t>another</a:t>
            </a:r>
            <a:r>
              <a:rPr lang="es-ES_tradnl" sz="1600" dirty="0">
                <a:solidFill>
                  <a:schemeClr val="tx1"/>
                </a:solidFill>
              </a:rPr>
              <a:t> </a:t>
            </a:r>
            <a:r>
              <a:rPr lang="es-ES_tradnl" sz="1600" dirty="0" err="1">
                <a:solidFill>
                  <a:schemeClr val="tx1"/>
                </a:solidFill>
              </a:rPr>
              <a:t>language</a:t>
            </a:r>
            <a:r>
              <a:rPr lang="es-ES_tradnl" sz="1600" dirty="0">
                <a:solidFill>
                  <a:schemeClr val="tx1"/>
                </a:solidFill>
              </a:rPr>
              <a:t>, </a:t>
            </a:r>
            <a:r>
              <a:rPr lang="es-ES_tradnl" sz="1600" dirty="0" err="1">
                <a:solidFill>
                  <a:schemeClr val="tx1"/>
                </a:solidFill>
              </a:rPr>
              <a:t>without</a:t>
            </a:r>
            <a:r>
              <a:rPr lang="es-ES_tradnl" sz="1600" dirty="0">
                <a:solidFill>
                  <a:schemeClr val="tx1"/>
                </a:solidFill>
              </a:rPr>
              <a:t> </a:t>
            </a:r>
            <a:r>
              <a:rPr lang="es-ES_tradnl" sz="1600" dirty="0" err="1">
                <a:solidFill>
                  <a:schemeClr val="tx1"/>
                </a:solidFill>
              </a:rPr>
              <a:t>making</a:t>
            </a:r>
            <a:r>
              <a:rPr lang="es-ES_tradnl" sz="1600" dirty="0">
                <a:solidFill>
                  <a:schemeClr val="tx1"/>
                </a:solidFill>
              </a:rPr>
              <a:t> </a:t>
            </a:r>
            <a:r>
              <a:rPr lang="es-ES_tradnl" sz="1600" dirty="0" err="1">
                <a:solidFill>
                  <a:schemeClr val="tx1"/>
                </a:solidFill>
              </a:rPr>
              <a:t>any</a:t>
            </a:r>
            <a:r>
              <a:rPr lang="es-ES_tradnl" sz="1600" dirty="0">
                <a:solidFill>
                  <a:schemeClr val="tx1"/>
                </a:solidFill>
              </a:rPr>
              <a:t> </a:t>
            </a:r>
            <a:r>
              <a:rPr lang="es-ES_tradnl" sz="1600" dirty="0" err="1">
                <a:solidFill>
                  <a:schemeClr val="tx1"/>
                </a:solidFill>
              </a:rPr>
              <a:t>adjustments</a:t>
            </a:r>
            <a:r>
              <a:rPr lang="es-ES_tradnl" sz="1600" dirty="0">
                <a:solidFill>
                  <a:schemeClr val="tx1"/>
                </a:solidFill>
              </a:rPr>
              <a:t> so </a:t>
            </a:r>
            <a:r>
              <a:rPr lang="es-ES_tradnl" sz="1600" dirty="0" err="1">
                <a:solidFill>
                  <a:schemeClr val="tx1"/>
                </a:solidFill>
              </a:rPr>
              <a:t>that</a:t>
            </a:r>
            <a:r>
              <a:rPr lang="es-ES_tradnl" sz="1600" dirty="0">
                <a:solidFill>
                  <a:schemeClr val="tx1"/>
                </a:solidFill>
              </a:rPr>
              <a:t> </a:t>
            </a:r>
            <a:r>
              <a:rPr lang="es-ES_tradnl" sz="1600" dirty="0" err="1">
                <a:solidFill>
                  <a:schemeClr val="tx1"/>
                </a:solidFill>
              </a:rPr>
              <a:t>person</a:t>
            </a:r>
            <a:r>
              <a:rPr lang="es-ES_tradnl" sz="1600" dirty="0">
                <a:solidFill>
                  <a:schemeClr val="tx1"/>
                </a:solidFill>
              </a:rPr>
              <a:t> can participante</a:t>
            </a:r>
          </a:p>
        </p:txBody>
      </p:sp>
      <p:sp>
        <p:nvSpPr>
          <p:cNvPr id="14" name="Rectangle 13">
            <a:extLst>
              <a:ext uri="{FF2B5EF4-FFF2-40B4-BE49-F238E27FC236}">
                <a16:creationId xmlns:a16="http://schemas.microsoft.com/office/drawing/2014/main" id="{0B77E34A-2243-C2F8-58E7-D7AB7F7B8E20}"/>
              </a:ext>
            </a:extLst>
          </p:cNvPr>
          <p:cNvSpPr/>
          <p:nvPr/>
        </p:nvSpPr>
        <p:spPr>
          <a:xfrm>
            <a:off x="6830621" y="4062630"/>
            <a:ext cx="2029361" cy="2005660"/>
          </a:xfrm>
          <a:prstGeom prst="rect">
            <a:avLst/>
          </a:prstGeom>
          <a:solidFill>
            <a:schemeClr val="accent5">
              <a:lumMod val="75000"/>
              <a:alpha val="321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Creating</a:t>
            </a:r>
            <a:r>
              <a:rPr lang="es-ES_tradnl" sz="1600" dirty="0">
                <a:solidFill>
                  <a:schemeClr val="tx1"/>
                </a:solidFill>
              </a:rPr>
              <a:t> a </a:t>
            </a:r>
            <a:r>
              <a:rPr lang="es-ES_tradnl" sz="1600" dirty="0" err="1">
                <a:solidFill>
                  <a:schemeClr val="tx1"/>
                </a:solidFill>
              </a:rPr>
              <a:t>space</a:t>
            </a:r>
            <a:r>
              <a:rPr lang="es-ES_tradnl" sz="1600" dirty="0">
                <a:solidFill>
                  <a:schemeClr val="tx1"/>
                </a:solidFill>
              </a:rPr>
              <a:t> </a:t>
            </a:r>
            <a:r>
              <a:rPr lang="es-ES_tradnl" sz="1600" dirty="0" err="1">
                <a:solidFill>
                  <a:schemeClr val="tx1"/>
                </a:solidFill>
              </a:rPr>
              <a:t>where</a:t>
            </a:r>
            <a:r>
              <a:rPr lang="es-ES_tradnl" sz="1600" dirty="0">
                <a:solidFill>
                  <a:schemeClr val="tx1"/>
                </a:solidFill>
              </a:rPr>
              <a:t> </a:t>
            </a:r>
            <a:r>
              <a:rPr lang="es-ES_tradnl" sz="1600" dirty="0" err="1">
                <a:solidFill>
                  <a:schemeClr val="tx1"/>
                </a:solidFill>
              </a:rPr>
              <a:t>people</a:t>
            </a:r>
            <a:r>
              <a:rPr lang="es-ES_tradnl" sz="1600" dirty="0">
                <a:solidFill>
                  <a:schemeClr val="tx1"/>
                </a:solidFill>
              </a:rPr>
              <a:t> </a:t>
            </a:r>
            <a:r>
              <a:rPr lang="es-ES_tradnl" sz="1600" dirty="0" err="1">
                <a:solidFill>
                  <a:schemeClr val="tx1"/>
                </a:solidFill>
              </a:rPr>
              <a:t>have</a:t>
            </a:r>
            <a:r>
              <a:rPr lang="es-ES_tradnl" sz="1600" dirty="0">
                <a:solidFill>
                  <a:schemeClr val="tx1"/>
                </a:solidFill>
              </a:rPr>
              <a:t> </a:t>
            </a:r>
            <a:r>
              <a:rPr lang="es-ES_tradnl" sz="1600" dirty="0" err="1">
                <a:solidFill>
                  <a:schemeClr val="tx1"/>
                </a:solidFill>
              </a:rPr>
              <a:t>language</a:t>
            </a:r>
            <a:r>
              <a:rPr lang="es-ES_tradnl" sz="1600" dirty="0">
                <a:solidFill>
                  <a:schemeClr val="tx1"/>
                </a:solidFill>
              </a:rPr>
              <a:t> Access and </a:t>
            </a:r>
            <a:r>
              <a:rPr lang="es-ES_tradnl" sz="1600" dirty="0" err="1">
                <a:solidFill>
                  <a:schemeClr val="tx1"/>
                </a:solidFill>
              </a:rPr>
              <a:t>there</a:t>
            </a:r>
            <a:r>
              <a:rPr lang="es-ES_tradnl" sz="1600" dirty="0">
                <a:solidFill>
                  <a:schemeClr val="tx1"/>
                </a:solidFill>
              </a:rPr>
              <a:t> </a:t>
            </a:r>
            <a:r>
              <a:rPr lang="es-ES_tradnl" sz="1600" dirty="0" err="1">
                <a:solidFill>
                  <a:schemeClr val="tx1"/>
                </a:solidFill>
              </a:rPr>
              <a:t>is</a:t>
            </a:r>
            <a:r>
              <a:rPr lang="es-ES_tradnl" sz="1600" dirty="0">
                <a:solidFill>
                  <a:schemeClr val="tx1"/>
                </a:solidFill>
              </a:rPr>
              <a:t> a </a:t>
            </a:r>
            <a:r>
              <a:rPr lang="es-ES_tradnl" sz="1600" dirty="0" err="1">
                <a:solidFill>
                  <a:schemeClr val="tx1"/>
                </a:solidFill>
              </a:rPr>
              <a:t>commitment</a:t>
            </a:r>
            <a:r>
              <a:rPr lang="es-ES_tradnl" sz="1600" dirty="0">
                <a:solidFill>
                  <a:schemeClr val="tx1"/>
                </a:solidFill>
              </a:rPr>
              <a:t> </a:t>
            </a:r>
            <a:r>
              <a:rPr lang="es-ES_tradnl" sz="1600" dirty="0" err="1">
                <a:solidFill>
                  <a:schemeClr val="tx1"/>
                </a:solidFill>
              </a:rPr>
              <a:t>to</a:t>
            </a:r>
            <a:r>
              <a:rPr lang="es-ES_tradnl" sz="1600" dirty="0">
                <a:solidFill>
                  <a:schemeClr val="tx1"/>
                </a:solidFill>
              </a:rPr>
              <a:t> </a:t>
            </a:r>
            <a:r>
              <a:rPr lang="es-ES_tradnl" sz="1600" b="1" i="1" u="sng" dirty="0">
                <a:solidFill>
                  <a:schemeClr val="tx1"/>
                </a:solidFill>
              </a:rPr>
              <a:t>no </a:t>
            </a:r>
            <a:r>
              <a:rPr lang="es-ES_tradnl" sz="1600" b="1" i="1" u="sng" dirty="0" err="1">
                <a:solidFill>
                  <a:schemeClr val="tx1"/>
                </a:solidFill>
              </a:rPr>
              <a:t>language</a:t>
            </a:r>
            <a:r>
              <a:rPr lang="es-ES_tradnl" sz="1600" b="1" i="1" u="sng" dirty="0">
                <a:solidFill>
                  <a:schemeClr val="tx1"/>
                </a:solidFill>
              </a:rPr>
              <a:t> </a:t>
            </a:r>
            <a:r>
              <a:rPr lang="es-ES_tradnl" sz="1600" b="1" i="1" u="sng" dirty="0" err="1">
                <a:solidFill>
                  <a:schemeClr val="tx1"/>
                </a:solidFill>
              </a:rPr>
              <a:t>dominating</a:t>
            </a:r>
            <a:r>
              <a:rPr lang="es-ES_tradnl" sz="1600" b="1" i="1" u="sng" dirty="0">
                <a:solidFill>
                  <a:schemeClr val="tx1"/>
                </a:solidFill>
              </a:rPr>
              <a:t> </a:t>
            </a:r>
          </a:p>
        </p:txBody>
      </p:sp>
      <p:sp>
        <p:nvSpPr>
          <p:cNvPr id="15" name="TextBox 14">
            <a:extLst>
              <a:ext uri="{FF2B5EF4-FFF2-40B4-BE49-F238E27FC236}">
                <a16:creationId xmlns:a16="http://schemas.microsoft.com/office/drawing/2014/main" id="{6D386B1D-659E-1CFD-B6DE-FA36AB359635}"/>
              </a:ext>
            </a:extLst>
          </p:cNvPr>
          <p:cNvSpPr txBox="1"/>
          <p:nvPr/>
        </p:nvSpPr>
        <p:spPr>
          <a:xfrm>
            <a:off x="4675859" y="3433715"/>
            <a:ext cx="1420582" cy="646331"/>
          </a:xfrm>
          <a:prstGeom prst="rect">
            <a:avLst/>
          </a:prstGeom>
          <a:noFill/>
        </p:spPr>
        <p:txBody>
          <a:bodyPr wrap="none" rtlCol="0">
            <a:spAutoFit/>
          </a:bodyPr>
          <a:lstStyle/>
          <a:p>
            <a:r>
              <a:rPr lang="es-ES_tradnl" b="1" dirty="0"/>
              <a:t>LANGUAGE</a:t>
            </a:r>
          </a:p>
          <a:p>
            <a:r>
              <a:rPr lang="es-ES_tradnl" b="1" dirty="0"/>
              <a:t>ACCESS</a:t>
            </a:r>
          </a:p>
        </p:txBody>
      </p:sp>
      <p:sp>
        <p:nvSpPr>
          <p:cNvPr id="16" name="TextBox 15">
            <a:extLst>
              <a:ext uri="{FF2B5EF4-FFF2-40B4-BE49-F238E27FC236}">
                <a16:creationId xmlns:a16="http://schemas.microsoft.com/office/drawing/2014/main" id="{D00EC78A-B732-F287-23F8-DE061E35B47E}"/>
              </a:ext>
            </a:extLst>
          </p:cNvPr>
          <p:cNvSpPr txBox="1"/>
          <p:nvPr/>
        </p:nvSpPr>
        <p:spPr>
          <a:xfrm>
            <a:off x="2280061" y="3349000"/>
            <a:ext cx="1487908" cy="646331"/>
          </a:xfrm>
          <a:prstGeom prst="rect">
            <a:avLst/>
          </a:prstGeom>
          <a:noFill/>
        </p:spPr>
        <p:txBody>
          <a:bodyPr wrap="none" rtlCol="0">
            <a:spAutoFit/>
          </a:bodyPr>
          <a:lstStyle/>
          <a:p>
            <a:r>
              <a:rPr lang="es-ES_tradnl" b="1" dirty="0"/>
              <a:t>LANGUAGE</a:t>
            </a:r>
          </a:p>
          <a:p>
            <a:r>
              <a:rPr lang="es-ES_tradnl" b="1" dirty="0"/>
              <a:t>TOLERANCE</a:t>
            </a:r>
          </a:p>
        </p:txBody>
      </p:sp>
      <p:sp>
        <p:nvSpPr>
          <p:cNvPr id="3" name="TextBox 2">
            <a:extLst>
              <a:ext uri="{FF2B5EF4-FFF2-40B4-BE49-F238E27FC236}">
                <a16:creationId xmlns:a16="http://schemas.microsoft.com/office/drawing/2014/main" id="{2B2CE7B8-CC01-20FD-A32A-67B32A8F577A}"/>
              </a:ext>
            </a:extLst>
          </p:cNvPr>
          <p:cNvSpPr txBox="1"/>
          <p:nvPr/>
        </p:nvSpPr>
        <p:spPr>
          <a:xfrm>
            <a:off x="4197927" y="165481"/>
            <a:ext cx="4572000" cy="646331"/>
          </a:xfrm>
          <a:prstGeom prst="rect">
            <a:avLst/>
          </a:prstGeom>
          <a:noFill/>
        </p:spPr>
        <p:txBody>
          <a:bodyPr wrap="square">
            <a:spAutoFit/>
          </a:bodyPr>
          <a:lstStyle/>
          <a:p>
            <a:r>
              <a:rPr lang="en-US" dirty="0"/>
              <a:t>Where would you place your organization on this scale? </a:t>
            </a:r>
          </a:p>
        </p:txBody>
      </p:sp>
      <p:pic>
        <p:nvPicPr>
          <p:cNvPr id="3074" name="Picture 2" descr="Boy Cartoon Thinking Stock ...">
            <a:extLst>
              <a:ext uri="{FF2B5EF4-FFF2-40B4-BE49-F238E27FC236}">
                <a16:creationId xmlns:a16="http://schemas.microsoft.com/office/drawing/2014/main" id="{E20D02B9-9064-EE88-4DB5-5B15324D8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665" y="565054"/>
            <a:ext cx="1380645" cy="125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4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par>
                                <p:cTn id="32" presetID="9" presetClass="entr" presetSubtype="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dissolve">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animBg="1"/>
      <p:bldP spid="14" grpId="0" animBg="1"/>
      <p:bldP spid="15" grpId="0"/>
      <p:bldP spid="16"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FAA9-4DA0-A25F-AA0C-CE86818F9EFF}"/>
              </a:ext>
            </a:extLst>
          </p:cNvPr>
          <p:cNvSpPr>
            <a:spLocks noGrp="1"/>
          </p:cNvSpPr>
          <p:nvPr>
            <p:ph type="title"/>
          </p:nvPr>
        </p:nvSpPr>
        <p:spPr>
          <a:xfrm>
            <a:off x="714374" y="281355"/>
            <a:ext cx="7715251" cy="869089"/>
          </a:xfrm>
        </p:spPr>
        <p:txBody>
          <a:bodyPr>
            <a:normAutofit/>
          </a:bodyPr>
          <a:lstStyle/>
          <a:p>
            <a:pPr algn="ctr"/>
            <a:r>
              <a:rPr lang="en-US" sz="2400" dirty="0"/>
              <a:t>How do we move from Language Access to Language Justice?</a:t>
            </a:r>
          </a:p>
        </p:txBody>
      </p:sp>
      <p:sp>
        <p:nvSpPr>
          <p:cNvPr id="3" name="Content Placeholder 2">
            <a:extLst>
              <a:ext uri="{FF2B5EF4-FFF2-40B4-BE49-F238E27FC236}">
                <a16:creationId xmlns:a16="http://schemas.microsoft.com/office/drawing/2014/main" id="{FDF66D77-CC26-7D82-07D5-A4AB4B7865B6}"/>
              </a:ext>
            </a:extLst>
          </p:cNvPr>
          <p:cNvSpPr>
            <a:spLocks noGrp="1"/>
          </p:cNvSpPr>
          <p:nvPr>
            <p:ph idx="10"/>
          </p:nvPr>
        </p:nvSpPr>
        <p:spPr>
          <a:xfrm>
            <a:off x="123047" y="1628458"/>
            <a:ext cx="4687491" cy="4256843"/>
          </a:xfrm>
        </p:spPr>
        <p:txBody>
          <a:bodyPr>
            <a:normAutofit lnSpcReduction="10000"/>
          </a:bodyPr>
          <a:lstStyle/>
          <a:p>
            <a:pPr marL="457200" indent="-457200">
              <a:buAutoNum type="arabicPeriod"/>
            </a:pPr>
            <a:r>
              <a:rPr lang="en-US" sz="1400" dirty="0"/>
              <a:t>Develop a written policy document with concrete plans to serve individuals whose dominant language is not English</a:t>
            </a:r>
          </a:p>
          <a:p>
            <a:pPr marL="457200" indent="-457200">
              <a:buAutoNum type="arabicPeriod"/>
            </a:pPr>
            <a:r>
              <a:rPr lang="en-US" sz="1400" dirty="0"/>
              <a:t>Use local data to inform your plan. Consult with community organizations, community groups, church groups, schools, stores, etc. to understand where community members live</a:t>
            </a:r>
          </a:p>
          <a:p>
            <a:pPr marL="457200" indent="-457200">
              <a:buAutoNum type="arabicPeriod"/>
            </a:pPr>
            <a:r>
              <a:rPr lang="en-US" sz="1400" dirty="0"/>
              <a:t>Make hiring bilingual staff a priority.</a:t>
            </a:r>
          </a:p>
          <a:p>
            <a:pPr marL="457200" indent="-457200">
              <a:buAutoNum type="arabicPeriod"/>
            </a:pPr>
            <a:r>
              <a:rPr lang="en-US" sz="1400" dirty="0"/>
              <a:t>Establish close, open and ongoing relationships with community groups.</a:t>
            </a:r>
          </a:p>
          <a:p>
            <a:pPr marL="457200" indent="-457200">
              <a:buAutoNum type="arabicPeriod"/>
            </a:pPr>
            <a:r>
              <a:rPr lang="en-US" sz="1400" dirty="0"/>
              <a:t>Determine specific strategies and policies regarding how to respond to and ensure access at all points of contact from walk-ins, to phone calls, websites, written communication, etc. This must be written down and recognized as policy.</a:t>
            </a:r>
          </a:p>
          <a:p>
            <a:pPr marL="457200" indent="-457200">
              <a:buAutoNum type="arabicPeriod"/>
            </a:pPr>
            <a:r>
              <a:rPr lang="en-US" sz="1400" dirty="0"/>
              <a:t>Appoint a language coordinator or working group. Ensure the coordinator has their other responsibilities reorganized so they have time and capacity to do the role justice.</a:t>
            </a:r>
          </a:p>
          <a:p>
            <a:pPr marL="0" indent="0">
              <a:buNone/>
            </a:pPr>
            <a:endParaRPr lang="en-US" sz="1400" dirty="0"/>
          </a:p>
        </p:txBody>
      </p:sp>
      <p:sp>
        <p:nvSpPr>
          <p:cNvPr id="4" name="Rectangle 3">
            <a:extLst>
              <a:ext uri="{FF2B5EF4-FFF2-40B4-BE49-F238E27FC236}">
                <a16:creationId xmlns:a16="http://schemas.microsoft.com/office/drawing/2014/main" id="{8A73E80F-83C5-6D8B-92A5-504A5D6CFE62}"/>
              </a:ext>
            </a:extLst>
          </p:cNvPr>
          <p:cNvSpPr/>
          <p:nvPr/>
        </p:nvSpPr>
        <p:spPr>
          <a:xfrm>
            <a:off x="5077530" y="2138828"/>
            <a:ext cx="1606007" cy="2294861"/>
          </a:xfrm>
          <a:prstGeom prst="rect">
            <a:avLst/>
          </a:prstGeom>
          <a:solidFill>
            <a:schemeClr val="accent5">
              <a:lumMod val="60000"/>
              <a:lumOff val="40000"/>
              <a:alpha val="17212"/>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bg2"/>
                </a:solidFill>
              </a:rPr>
              <a:t>Giving</a:t>
            </a:r>
            <a:r>
              <a:rPr lang="es-ES_tradnl" sz="1600" dirty="0">
                <a:solidFill>
                  <a:schemeClr val="bg2"/>
                </a:solidFill>
              </a:rPr>
              <a:t> </a:t>
            </a:r>
            <a:r>
              <a:rPr lang="es-ES_tradnl" sz="1600" dirty="0" err="1">
                <a:solidFill>
                  <a:schemeClr val="bg2"/>
                </a:solidFill>
              </a:rPr>
              <a:t>access</a:t>
            </a:r>
            <a:r>
              <a:rPr lang="es-ES_tradnl" sz="1600" dirty="0">
                <a:solidFill>
                  <a:schemeClr val="bg2"/>
                </a:solidFill>
              </a:rPr>
              <a:t> </a:t>
            </a:r>
            <a:r>
              <a:rPr lang="es-ES_tradnl" sz="1600" dirty="0" err="1">
                <a:solidFill>
                  <a:schemeClr val="bg2"/>
                </a:solidFill>
              </a:rPr>
              <a:t>to</a:t>
            </a:r>
            <a:r>
              <a:rPr lang="es-ES_tradnl" sz="1600" dirty="0">
                <a:solidFill>
                  <a:schemeClr val="bg2"/>
                </a:solidFill>
              </a:rPr>
              <a:t> </a:t>
            </a:r>
            <a:r>
              <a:rPr lang="es-ES_tradnl" sz="1600" dirty="0" err="1">
                <a:solidFill>
                  <a:schemeClr val="bg2"/>
                </a:solidFill>
              </a:rPr>
              <a:t>information</a:t>
            </a:r>
            <a:r>
              <a:rPr lang="es-ES_tradnl" sz="1600" dirty="0">
                <a:solidFill>
                  <a:schemeClr val="bg2"/>
                </a:solidFill>
              </a:rPr>
              <a:t>, </a:t>
            </a:r>
            <a:r>
              <a:rPr lang="es-ES_tradnl" sz="1600" dirty="0" err="1">
                <a:solidFill>
                  <a:schemeClr val="bg2"/>
                </a:solidFill>
              </a:rPr>
              <a:t>services</a:t>
            </a:r>
            <a:r>
              <a:rPr lang="es-ES_tradnl" sz="1600" dirty="0">
                <a:solidFill>
                  <a:schemeClr val="bg2"/>
                </a:solidFill>
              </a:rPr>
              <a:t> </a:t>
            </a:r>
            <a:r>
              <a:rPr lang="es-ES_tradnl" sz="1600" dirty="0" err="1">
                <a:solidFill>
                  <a:schemeClr val="bg2"/>
                </a:solidFill>
              </a:rPr>
              <a:t>to</a:t>
            </a:r>
            <a:r>
              <a:rPr lang="es-ES_tradnl" sz="1600" dirty="0">
                <a:solidFill>
                  <a:schemeClr val="bg2"/>
                </a:solidFill>
              </a:rPr>
              <a:t> </a:t>
            </a:r>
            <a:r>
              <a:rPr lang="es-ES_tradnl" sz="1600" dirty="0" err="1">
                <a:solidFill>
                  <a:schemeClr val="bg2"/>
                </a:solidFill>
              </a:rPr>
              <a:t>those</a:t>
            </a:r>
            <a:r>
              <a:rPr lang="es-ES_tradnl" sz="1600" dirty="0">
                <a:solidFill>
                  <a:schemeClr val="bg2"/>
                </a:solidFill>
              </a:rPr>
              <a:t> </a:t>
            </a:r>
            <a:r>
              <a:rPr lang="es-ES_tradnl" sz="1600" dirty="0" err="1">
                <a:solidFill>
                  <a:schemeClr val="bg2"/>
                </a:solidFill>
              </a:rPr>
              <a:t>who</a:t>
            </a:r>
            <a:r>
              <a:rPr lang="es-ES_tradnl" sz="1600" dirty="0">
                <a:solidFill>
                  <a:schemeClr val="bg2"/>
                </a:solidFill>
              </a:rPr>
              <a:t> </a:t>
            </a:r>
            <a:r>
              <a:rPr lang="es-ES_tradnl" sz="1600" dirty="0" err="1">
                <a:solidFill>
                  <a:schemeClr val="bg2"/>
                </a:solidFill>
              </a:rPr>
              <a:t>speak</a:t>
            </a:r>
            <a:r>
              <a:rPr lang="es-ES_tradnl" sz="1600" dirty="0">
                <a:solidFill>
                  <a:schemeClr val="bg2"/>
                </a:solidFill>
              </a:rPr>
              <a:t> </a:t>
            </a:r>
            <a:r>
              <a:rPr lang="es-ES_tradnl" sz="1600" dirty="0" err="1">
                <a:solidFill>
                  <a:schemeClr val="bg2"/>
                </a:solidFill>
              </a:rPr>
              <a:t>another</a:t>
            </a:r>
            <a:r>
              <a:rPr lang="es-ES_tradnl" sz="1600" dirty="0">
                <a:solidFill>
                  <a:schemeClr val="bg2"/>
                </a:solidFill>
              </a:rPr>
              <a:t> </a:t>
            </a:r>
            <a:r>
              <a:rPr lang="es-ES_tradnl" sz="1600" dirty="0" err="1">
                <a:solidFill>
                  <a:schemeClr val="bg2"/>
                </a:solidFill>
              </a:rPr>
              <a:t>language</a:t>
            </a:r>
            <a:r>
              <a:rPr lang="es-ES_tradnl" sz="1600" dirty="0">
                <a:solidFill>
                  <a:schemeClr val="bg2"/>
                </a:solidFill>
              </a:rPr>
              <a:t>; </a:t>
            </a:r>
            <a:r>
              <a:rPr lang="es-ES_tradnl" sz="1600" dirty="0" err="1">
                <a:solidFill>
                  <a:schemeClr val="bg2"/>
                </a:solidFill>
              </a:rPr>
              <a:t>usually</a:t>
            </a:r>
            <a:r>
              <a:rPr lang="es-ES_tradnl" sz="1600" dirty="0">
                <a:solidFill>
                  <a:schemeClr val="bg2"/>
                </a:solidFill>
              </a:rPr>
              <a:t> English </a:t>
            </a:r>
            <a:r>
              <a:rPr lang="es-ES_tradnl" sz="1600" dirty="0" err="1">
                <a:solidFill>
                  <a:schemeClr val="bg2"/>
                </a:solidFill>
              </a:rPr>
              <a:t>still</a:t>
            </a:r>
            <a:r>
              <a:rPr lang="es-ES_tradnl" sz="1600" dirty="0">
                <a:solidFill>
                  <a:schemeClr val="bg2"/>
                </a:solidFill>
              </a:rPr>
              <a:t> </a:t>
            </a:r>
            <a:r>
              <a:rPr lang="es-ES_tradnl" sz="1600" dirty="0" err="1">
                <a:solidFill>
                  <a:schemeClr val="bg2"/>
                </a:solidFill>
              </a:rPr>
              <a:t>dominates</a:t>
            </a:r>
            <a:endParaRPr lang="es-ES_tradnl" sz="1600" dirty="0">
              <a:solidFill>
                <a:schemeClr val="bg2"/>
              </a:solidFill>
            </a:endParaRPr>
          </a:p>
        </p:txBody>
      </p:sp>
      <p:sp>
        <p:nvSpPr>
          <p:cNvPr id="5" name="Rectangle 4">
            <a:extLst>
              <a:ext uri="{FF2B5EF4-FFF2-40B4-BE49-F238E27FC236}">
                <a16:creationId xmlns:a16="http://schemas.microsoft.com/office/drawing/2014/main" id="{EF758F5B-B450-939A-8389-13EA016AC862}"/>
              </a:ext>
            </a:extLst>
          </p:cNvPr>
          <p:cNvSpPr/>
          <p:nvPr/>
        </p:nvSpPr>
        <p:spPr>
          <a:xfrm>
            <a:off x="7046810" y="2140098"/>
            <a:ext cx="1974143" cy="2300649"/>
          </a:xfrm>
          <a:prstGeom prst="rect">
            <a:avLst/>
          </a:prstGeom>
          <a:solidFill>
            <a:schemeClr val="accent5">
              <a:lumMod val="75000"/>
              <a:alpha val="32157"/>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1600" dirty="0" err="1">
                <a:solidFill>
                  <a:schemeClr val="tx1"/>
                </a:solidFill>
              </a:rPr>
              <a:t>Creating</a:t>
            </a:r>
            <a:r>
              <a:rPr lang="es-ES_tradnl" sz="1600" dirty="0">
                <a:solidFill>
                  <a:schemeClr val="tx1"/>
                </a:solidFill>
              </a:rPr>
              <a:t> a </a:t>
            </a:r>
            <a:r>
              <a:rPr lang="es-ES_tradnl" sz="1600" dirty="0" err="1">
                <a:solidFill>
                  <a:schemeClr val="tx1"/>
                </a:solidFill>
              </a:rPr>
              <a:t>space</a:t>
            </a:r>
            <a:r>
              <a:rPr lang="es-ES_tradnl" sz="1600" dirty="0">
                <a:solidFill>
                  <a:schemeClr val="tx1"/>
                </a:solidFill>
              </a:rPr>
              <a:t> </a:t>
            </a:r>
            <a:r>
              <a:rPr lang="es-ES_tradnl" sz="1600" dirty="0" err="1">
                <a:solidFill>
                  <a:schemeClr val="tx1"/>
                </a:solidFill>
              </a:rPr>
              <a:t>where</a:t>
            </a:r>
            <a:r>
              <a:rPr lang="es-ES_tradnl" sz="1600" dirty="0">
                <a:solidFill>
                  <a:schemeClr val="tx1"/>
                </a:solidFill>
              </a:rPr>
              <a:t> </a:t>
            </a:r>
            <a:r>
              <a:rPr lang="es-ES_tradnl" sz="1600" dirty="0" err="1">
                <a:solidFill>
                  <a:schemeClr val="tx1"/>
                </a:solidFill>
              </a:rPr>
              <a:t>people</a:t>
            </a:r>
            <a:r>
              <a:rPr lang="es-ES_tradnl" sz="1600" dirty="0">
                <a:solidFill>
                  <a:schemeClr val="tx1"/>
                </a:solidFill>
              </a:rPr>
              <a:t> </a:t>
            </a:r>
            <a:r>
              <a:rPr lang="es-ES_tradnl" sz="1600" dirty="0" err="1">
                <a:solidFill>
                  <a:schemeClr val="tx1"/>
                </a:solidFill>
              </a:rPr>
              <a:t>have</a:t>
            </a:r>
            <a:r>
              <a:rPr lang="es-ES_tradnl" sz="1600" dirty="0">
                <a:solidFill>
                  <a:schemeClr val="tx1"/>
                </a:solidFill>
              </a:rPr>
              <a:t> </a:t>
            </a:r>
            <a:r>
              <a:rPr lang="es-ES_tradnl" sz="1600" dirty="0" err="1">
                <a:solidFill>
                  <a:schemeClr val="tx1"/>
                </a:solidFill>
              </a:rPr>
              <a:t>language</a:t>
            </a:r>
            <a:r>
              <a:rPr lang="es-ES_tradnl" sz="1600" dirty="0">
                <a:solidFill>
                  <a:schemeClr val="tx1"/>
                </a:solidFill>
              </a:rPr>
              <a:t> </a:t>
            </a:r>
            <a:r>
              <a:rPr lang="es-ES_tradnl" sz="1600" dirty="0" err="1">
                <a:solidFill>
                  <a:schemeClr val="tx1"/>
                </a:solidFill>
              </a:rPr>
              <a:t>access</a:t>
            </a:r>
            <a:r>
              <a:rPr lang="es-ES_tradnl" sz="1600" dirty="0">
                <a:solidFill>
                  <a:schemeClr val="tx1"/>
                </a:solidFill>
              </a:rPr>
              <a:t> and </a:t>
            </a:r>
            <a:r>
              <a:rPr lang="es-ES_tradnl" sz="1600" dirty="0" err="1">
                <a:solidFill>
                  <a:schemeClr val="tx1"/>
                </a:solidFill>
              </a:rPr>
              <a:t>there</a:t>
            </a:r>
            <a:r>
              <a:rPr lang="es-ES_tradnl" sz="1600" dirty="0">
                <a:solidFill>
                  <a:schemeClr val="tx1"/>
                </a:solidFill>
              </a:rPr>
              <a:t> </a:t>
            </a:r>
            <a:r>
              <a:rPr lang="es-ES_tradnl" sz="1600" dirty="0" err="1">
                <a:solidFill>
                  <a:schemeClr val="tx1"/>
                </a:solidFill>
              </a:rPr>
              <a:t>is</a:t>
            </a:r>
            <a:r>
              <a:rPr lang="es-ES_tradnl" sz="1600" dirty="0">
                <a:solidFill>
                  <a:schemeClr val="tx1"/>
                </a:solidFill>
              </a:rPr>
              <a:t> a </a:t>
            </a:r>
            <a:r>
              <a:rPr lang="es-ES_tradnl" sz="1600" dirty="0" err="1">
                <a:ln w="0"/>
                <a:solidFill>
                  <a:schemeClr val="tx1"/>
                </a:solidFill>
                <a:effectLst>
                  <a:outerShdw blurRad="38100" dist="19050" dir="2700000" algn="tl" rotWithShape="0">
                    <a:schemeClr val="dk1">
                      <a:alpha val="40000"/>
                    </a:schemeClr>
                  </a:outerShdw>
                </a:effectLst>
              </a:rPr>
              <a:t>commitment</a:t>
            </a:r>
            <a:r>
              <a:rPr lang="es-ES_tradnl" sz="1600" dirty="0">
                <a:ln w="0"/>
                <a:solidFill>
                  <a:schemeClr val="tx1"/>
                </a:solidFill>
                <a:effectLst>
                  <a:outerShdw blurRad="38100" dist="19050" dir="2700000" algn="tl" rotWithShape="0">
                    <a:schemeClr val="dk1">
                      <a:alpha val="40000"/>
                    </a:schemeClr>
                  </a:outerShdw>
                </a:effectLst>
              </a:rPr>
              <a:t> </a:t>
            </a:r>
            <a:r>
              <a:rPr lang="es-ES_tradnl" sz="1600" dirty="0" err="1">
                <a:ln w="0"/>
                <a:solidFill>
                  <a:schemeClr val="tx1"/>
                </a:solidFill>
                <a:effectLst>
                  <a:outerShdw blurRad="38100" dist="19050" dir="2700000" algn="tl" rotWithShape="0">
                    <a:schemeClr val="dk1">
                      <a:alpha val="40000"/>
                    </a:schemeClr>
                  </a:outerShdw>
                </a:effectLst>
              </a:rPr>
              <a:t>to</a:t>
            </a:r>
            <a:r>
              <a:rPr lang="es-ES_tradnl" sz="1600" dirty="0">
                <a:ln w="0"/>
                <a:solidFill>
                  <a:schemeClr val="tx1"/>
                </a:solidFill>
                <a:effectLst>
                  <a:outerShdw blurRad="38100" dist="19050" dir="2700000" algn="tl" rotWithShape="0">
                    <a:schemeClr val="dk1">
                      <a:alpha val="40000"/>
                    </a:schemeClr>
                  </a:outerShdw>
                </a:effectLst>
              </a:rPr>
              <a:t> no </a:t>
            </a:r>
            <a:r>
              <a:rPr lang="es-ES_tradnl" sz="1600" dirty="0" err="1">
                <a:ln w="0"/>
                <a:solidFill>
                  <a:schemeClr val="tx1"/>
                </a:solidFill>
                <a:effectLst>
                  <a:outerShdw blurRad="38100" dist="19050" dir="2700000" algn="tl" rotWithShape="0">
                    <a:schemeClr val="dk1">
                      <a:alpha val="40000"/>
                    </a:schemeClr>
                  </a:outerShdw>
                </a:effectLst>
              </a:rPr>
              <a:t>language</a:t>
            </a:r>
            <a:r>
              <a:rPr lang="es-ES_tradnl" sz="1600" dirty="0">
                <a:ln w="0"/>
                <a:solidFill>
                  <a:schemeClr val="tx1"/>
                </a:solidFill>
                <a:effectLst>
                  <a:outerShdw blurRad="38100" dist="19050" dir="2700000" algn="tl" rotWithShape="0">
                    <a:schemeClr val="dk1">
                      <a:alpha val="40000"/>
                    </a:schemeClr>
                  </a:outerShdw>
                </a:effectLst>
              </a:rPr>
              <a:t> </a:t>
            </a:r>
            <a:r>
              <a:rPr lang="es-ES_tradnl" sz="1600" dirty="0" err="1">
                <a:ln w="0"/>
                <a:solidFill>
                  <a:schemeClr val="tx1"/>
                </a:solidFill>
                <a:effectLst>
                  <a:outerShdw blurRad="38100" dist="19050" dir="2700000" algn="tl" rotWithShape="0">
                    <a:schemeClr val="dk1">
                      <a:alpha val="40000"/>
                    </a:schemeClr>
                  </a:outerShdw>
                </a:effectLst>
              </a:rPr>
              <a:t>dominating</a:t>
            </a:r>
            <a:r>
              <a:rPr lang="es-ES_tradnl" sz="1600" dirty="0">
                <a:ln w="0"/>
                <a:solidFill>
                  <a:schemeClr val="tx1"/>
                </a:solidFill>
                <a:effectLst>
                  <a:outerShdw blurRad="38100" dist="19050" dir="2700000" algn="tl" rotWithShape="0">
                    <a:schemeClr val="dk1">
                      <a:alpha val="40000"/>
                    </a:schemeClr>
                  </a:outerShdw>
                </a:effectLst>
              </a:rPr>
              <a:t> </a:t>
            </a:r>
            <a:endParaRPr lang="es-ES_tradnl" sz="1600" dirty="0">
              <a:solidFill>
                <a:schemeClr val="tx1"/>
              </a:solidFill>
            </a:endParaRPr>
          </a:p>
        </p:txBody>
      </p:sp>
      <p:sp>
        <p:nvSpPr>
          <p:cNvPr id="6" name="TextBox 5">
            <a:extLst>
              <a:ext uri="{FF2B5EF4-FFF2-40B4-BE49-F238E27FC236}">
                <a16:creationId xmlns:a16="http://schemas.microsoft.com/office/drawing/2014/main" id="{3F70A8CA-F4FA-4145-F524-823094646B2E}"/>
              </a:ext>
            </a:extLst>
          </p:cNvPr>
          <p:cNvSpPr txBox="1"/>
          <p:nvPr/>
        </p:nvSpPr>
        <p:spPr>
          <a:xfrm>
            <a:off x="5096002" y="1386077"/>
            <a:ext cx="1420582" cy="646331"/>
          </a:xfrm>
          <a:prstGeom prst="rect">
            <a:avLst/>
          </a:prstGeom>
          <a:noFill/>
        </p:spPr>
        <p:txBody>
          <a:bodyPr wrap="none" rtlCol="0">
            <a:spAutoFit/>
          </a:bodyPr>
          <a:lstStyle/>
          <a:p>
            <a:pPr algn="ctr"/>
            <a:r>
              <a:rPr lang="es-ES_tradnl" b="1" dirty="0">
                <a:solidFill>
                  <a:schemeClr val="bg2"/>
                </a:solidFill>
              </a:rPr>
              <a:t>LANGUAGE</a:t>
            </a:r>
          </a:p>
          <a:p>
            <a:pPr algn="ctr"/>
            <a:r>
              <a:rPr lang="es-ES_tradnl" b="1" dirty="0">
                <a:solidFill>
                  <a:schemeClr val="bg2"/>
                </a:solidFill>
              </a:rPr>
              <a:t>ACCESS</a:t>
            </a:r>
          </a:p>
        </p:txBody>
      </p:sp>
      <p:sp>
        <p:nvSpPr>
          <p:cNvPr id="7" name="TextBox 6">
            <a:extLst>
              <a:ext uri="{FF2B5EF4-FFF2-40B4-BE49-F238E27FC236}">
                <a16:creationId xmlns:a16="http://schemas.microsoft.com/office/drawing/2014/main" id="{3D2FC5FC-EE9A-A765-928A-2F05D5143AEC}"/>
              </a:ext>
            </a:extLst>
          </p:cNvPr>
          <p:cNvSpPr txBox="1"/>
          <p:nvPr/>
        </p:nvSpPr>
        <p:spPr>
          <a:xfrm>
            <a:off x="7330804" y="1386077"/>
            <a:ext cx="1406154" cy="646331"/>
          </a:xfrm>
          <a:prstGeom prst="rect">
            <a:avLst/>
          </a:prstGeom>
          <a:noFill/>
        </p:spPr>
        <p:txBody>
          <a:bodyPr wrap="none" rtlCol="0">
            <a:spAutoFit/>
          </a:bodyPr>
          <a:lstStyle/>
          <a:p>
            <a:pPr algn="ctr"/>
            <a:r>
              <a:rPr lang="es-ES_tradnl" b="1" dirty="0"/>
              <a:t>LANGUAGE</a:t>
            </a:r>
          </a:p>
          <a:p>
            <a:pPr algn="ctr"/>
            <a:r>
              <a:rPr lang="es-ES_tradnl" b="1" dirty="0"/>
              <a:t>JUSTICE</a:t>
            </a:r>
          </a:p>
        </p:txBody>
      </p:sp>
      <p:cxnSp>
        <p:nvCxnSpPr>
          <p:cNvPr id="9" name="Straight Arrow Connector 8">
            <a:extLst>
              <a:ext uri="{FF2B5EF4-FFF2-40B4-BE49-F238E27FC236}">
                <a16:creationId xmlns:a16="http://schemas.microsoft.com/office/drawing/2014/main" id="{E67985EA-9057-9A41-E92A-C283DD5CABA3}"/>
              </a:ext>
            </a:extLst>
          </p:cNvPr>
          <p:cNvCxnSpPr/>
          <p:nvPr/>
        </p:nvCxnSpPr>
        <p:spPr>
          <a:xfrm>
            <a:off x="6603220" y="1628458"/>
            <a:ext cx="48091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7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5" grpId="1"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1E7D-4039-D9CB-3F5C-370D4E09B9AE}"/>
              </a:ext>
            </a:extLst>
          </p:cNvPr>
          <p:cNvSpPr>
            <a:spLocks noGrp="1"/>
          </p:cNvSpPr>
          <p:nvPr>
            <p:ph type="title"/>
          </p:nvPr>
        </p:nvSpPr>
        <p:spPr/>
        <p:txBody>
          <a:bodyPr>
            <a:normAutofit/>
          </a:bodyPr>
          <a:lstStyle/>
          <a:p>
            <a:r>
              <a:rPr lang="es-ES_tradnl" sz="2800" dirty="0" err="1"/>
              <a:t>Goal</a:t>
            </a:r>
            <a:r>
              <a:rPr lang="es-ES_tradnl" sz="2800" dirty="0"/>
              <a:t> </a:t>
            </a:r>
            <a:r>
              <a:rPr lang="es-ES_tradnl" sz="2800" dirty="0" err="1"/>
              <a:t>of</a:t>
            </a:r>
            <a:r>
              <a:rPr lang="es-ES_tradnl" sz="2800" dirty="0"/>
              <a:t> </a:t>
            </a:r>
            <a:r>
              <a:rPr lang="es-ES_tradnl" sz="2800" dirty="0" err="1"/>
              <a:t>today’s</a:t>
            </a:r>
            <a:r>
              <a:rPr lang="es-ES_tradnl" sz="2800" dirty="0"/>
              <a:t> </a:t>
            </a:r>
            <a:r>
              <a:rPr lang="es-ES_tradnl" sz="2800" dirty="0" err="1"/>
              <a:t>talk</a:t>
            </a:r>
            <a:endParaRPr lang="es-ES_tradnl" sz="2800" dirty="0"/>
          </a:p>
        </p:txBody>
      </p:sp>
      <p:sp>
        <p:nvSpPr>
          <p:cNvPr id="3" name="Content Placeholder 2">
            <a:extLst>
              <a:ext uri="{FF2B5EF4-FFF2-40B4-BE49-F238E27FC236}">
                <a16:creationId xmlns:a16="http://schemas.microsoft.com/office/drawing/2014/main" id="{C86E9873-D435-1AFC-E833-70952FD8AF2E}"/>
              </a:ext>
            </a:extLst>
          </p:cNvPr>
          <p:cNvSpPr>
            <a:spLocks noGrp="1"/>
          </p:cNvSpPr>
          <p:nvPr>
            <p:ph idx="10"/>
          </p:nvPr>
        </p:nvSpPr>
        <p:spPr>
          <a:xfrm>
            <a:off x="194608" y="1395867"/>
            <a:ext cx="8706505" cy="3620995"/>
          </a:xfrm>
        </p:spPr>
        <p:txBody>
          <a:bodyPr>
            <a:normAutofit/>
          </a:bodyPr>
          <a:lstStyle/>
          <a:p>
            <a:r>
              <a:rPr lang="es-ES_tradnl" sz="1800" dirty="0" err="1"/>
              <a:t>Gather</a:t>
            </a:r>
            <a:r>
              <a:rPr lang="es-ES_tradnl" sz="1800" dirty="0"/>
              <a:t> </a:t>
            </a:r>
            <a:r>
              <a:rPr lang="es-ES_tradnl" sz="1800" dirty="0" err="1"/>
              <a:t>together</a:t>
            </a:r>
            <a:r>
              <a:rPr lang="es-ES_tradnl" sz="1800" dirty="0"/>
              <a:t> ideas and </a:t>
            </a:r>
            <a:r>
              <a:rPr lang="es-ES_tradnl" sz="1800" dirty="0" err="1"/>
              <a:t>concepts</a:t>
            </a:r>
            <a:r>
              <a:rPr lang="es-ES_tradnl" sz="1800" dirty="0"/>
              <a:t> </a:t>
            </a:r>
            <a:r>
              <a:rPr lang="es-ES_tradnl" sz="1800" dirty="0" err="1"/>
              <a:t>related</a:t>
            </a:r>
            <a:r>
              <a:rPr lang="es-ES_tradnl" sz="1800" dirty="0"/>
              <a:t> </a:t>
            </a:r>
            <a:r>
              <a:rPr lang="es-ES_tradnl" sz="1800" dirty="0" err="1"/>
              <a:t>to</a:t>
            </a:r>
            <a:r>
              <a:rPr lang="es-ES_tradnl" sz="1800" dirty="0"/>
              <a:t> </a:t>
            </a:r>
            <a:r>
              <a:rPr lang="es-ES_tradnl" sz="1800" dirty="0" err="1"/>
              <a:t>language</a:t>
            </a:r>
            <a:r>
              <a:rPr lang="es-ES_tradnl" sz="1800" dirty="0"/>
              <a:t> </a:t>
            </a:r>
            <a:r>
              <a:rPr lang="es-ES_tradnl" sz="1800" dirty="0" err="1"/>
              <a:t>justice</a:t>
            </a:r>
            <a:endParaRPr lang="es-ES_tradnl" sz="1800" dirty="0"/>
          </a:p>
          <a:p>
            <a:pPr lvl="1">
              <a:buFont typeface="Wingdings" pitchFamily="2" charset="2"/>
              <a:buChar char="§"/>
            </a:pPr>
            <a:r>
              <a:rPr lang="es-ES_tradnl" sz="1600" dirty="0" err="1"/>
              <a:t>Some</a:t>
            </a:r>
            <a:r>
              <a:rPr lang="es-ES_tradnl" sz="1600" dirty="0"/>
              <a:t> </a:t>
            </a:r>
            <a:r>
              <a:rPr lang="es-ES_tradnl" sz="1600" dirty="0" err="1"/>
              <a:t>may</a:t>
            </a:r>
            <a:r>
              <a:rPr lang="es-ES_tradnl" sz="1600" dirty="0"/>
              <a:t> be </a:t>
            </a:r>
            <a:r>
              <a:rPr lang="es-ES_tradnl" sz="1600" dirty="0" err="1"/>
              <a:t>already</a:t>
            </a:r>
            <a:r>
              <a:rPr lang="es-ES_tradnl" sz="1600" dirty="0"/>
              <a:t> familiar </a:t>
            </a:r>
            <a:r>
              <a:rPr lang="es-ES_tradnl" sz="1600" dirty="0" err="1"/>
              <a:t>to</a:t>
            </a:r>
            <a:r>
              <a:rPr lang="es-ES_tradnl" sz="1600" dirty="0"/>
              <a:t> </a:t>
            </a:r>
            <a:r>
              <a:rPr lang="es-ES_tradnl" sz="1600" dirty="0" err="1"/>
              <a:t>you</a:t>
            </a:r>
            <a:r>
              <a:rPr lang="es-ES_tradnl" sz="1600" dirty="0"/>
              <a:t>, </a:t>
            </a:r>
            <a:r>
              <a:rPr lang="es-ES_tradnl" sz="1600" dirty="0" err="1"/>
              <a:t>some</a:t>
            </a:r>
            <a:r>
              <a:rPr lang="es-ES_tradnl" sz="1600" dirty="0"/>
              <a:t> </a:t>
            </a:r>
            <a:r>
              <a:rPr lang="es-ES_tradnl" sz="1600" dirty="0" err="1"/>
              <a:t>may</a:t>
            </a:r>
            <a:r>
              <a:rPr lang="es-ES_tradnl" sz="1600" dirty="0"/>
              <a:t> be new</a:t>
            </a:r>
          </a:p>
          <a:p>
            <a:r>
              <a:rPr lang="es-ES_tradnl" sz="1800" dirty="0" err="1"/>
              <a:t>Clarify</a:t>
            </a:r>
            <a:r>
              <a:rPr lang="es-ES_tradnl" sz="1800" dirty="0"/>
              <a:t> ideas and </a:t>
            </a:r>
            <a:r>
              <a:rPr lang="es-ES_tradnl" sz="1800" dirty="0" err="1"/>
              <a:t>concepts</a:t>
            </a:r>
            <a:r>
              <a:rPr lang="es-ES_tradnl" sz="1800" dirty="0"/>
              <a:t> </a:t>
            </a:r>
            <a:r>
              <a:rPr lang="es-ES_tradnl" sz="1800" dirty="0" err="1"/>
              <a:t>around</a:t>
            </a:r>
            <a:r>
              <a:rPr lang="es-ES_tradnl" sz="1800" dirty="0"/>
              <a:t> </a:t>
            </a:r>
            <a:r>
              <a:rPr lang="es-ES_tradnl" sz="1800" dirty="0" err="1"/>
              <a:t>the</a:t>
            </a:r>
            <a:r>
              <a:rPr lang="es-ES_tradnl" sz="1800" dirty="0"/>
              <a:t> </a:t>
            </a:r>
            <a:r>
              <a:rPr lang="es-ES_tradnl" sz="1800" dirty="0" err="1"/>
              <a:t>notion</a:t>
            </a:r>
            <a:r>
              <a:rPr lang="es-ES_tradnl" sz="1800" dirty="0"/>
              <a:t> </a:t>
            </a:r>
            <a:r>
              <a:rPr lang="es-ES_tradnl" sz="1800" dirty="0" err="1"/>
              <a:t>of</a:t>
            </a:r>
            <a:r>
              <a:rPr lang="es-ES_tradnl" sz="1800" dirty="0"/>
              <a:t> </a:t>
            </a:r>
            <a:r>
              <a:rPr lang="es-ES_tradnl" sz="1800" dirty="0" err="1"/>
              <a:t>language</a:t>
            </a:r>
            <a:r>
              <a:rPr lang="es-ES_tradnl" sz="1800" dirty="0"/>
              <a:t> </a:t>
            </a:r>
            <a:r>
              <a:rPr lang="es-ES_tradnl" sz="1800" dirty="0" err="1"/>
              <a:t>justice</a:t>
            </a:r>
            <a:endParaRPr lang="es-ES_tradnl" sz="1800" dirty="0"/>
          </a:p>
          <a:p>
            <a:r>
              <a:rPr lang="es-ES_tradnl" sz="1800" dirty="0"/>
              <a:t>Be </a:t>
            </a:r>
            <a:r>
              <a:rPr lang="es-ES_tradnl" sz="1800" dirty="0" err="1"/>
              <a:t>able</a:t>
            </a:r>
            <a:r>
              <a:rPr lang="es-ES_tradnl" sz="1800" dirty="0"/>
              <a:t> </a:t>
            </a:r>
            <a:r>
              <a:rPr lang="es-ES_tradnl" sz="1800" dirty="0" err="1"/>
              <a:t>to</a:t>
            </a:r>
            <a:r>
              <a:rPr lang="es-ES_tradnl" sz="1800" dirty="0"/>
              <a:t> </a:t>
            </a:r>
            <a:r>
              <a:rPr lang="es-ES_tradnl" sz="1800" b="1" i="1" dirty="0" err="1"/>
              <a:t>articulate</a:t>
            </a:r>
            <a:r>
              <a:rPr lang="es-ES_tradnl" sz="1800" dirty="0"/>
              <a:t> and </a:t>
            </a:r>
            <a:r>
              <a:rPr lang="es-ES_tradnl" sz="1800" b="1" i="1" dirty="0" err="1"/>
              <a:t>understand</a:t>
            </a:r>
            <a:r>
              <a:rPr lang="es-ES_tradnl" sz="1800" dirty="0"/>
              <a:t> </a:t>
            </a:r>
            <a:r>
              <a:rPr lang="es-ES_tradnl" sz="1800" dirty="0" err="1"/>
              <a:t>its</a:t>
            </a:r>
            <a:r>
              <a:rPr lang="es-ES_tradnl" sz="1800" dirty="0"/>
              <a:t> </a:t>
            </a:r>
            <a:r>
              <a:rPr lang="es-ES_tradnl" sz="1800" dirty="0" err="1"/>
              <a:t>importance</a:t>
            </a:r>
            <a:endParaRPr lang="es-ES_tradnl" sz="1800" dirty="0"/>
          </a:p>
          <a:p>
            <a:r>
              <a:rPr lang="es-ES_tradnl" sz="1800" dirty="0" err="1"/>
              <a:t>Understand</a:t>
            </a:r>
            <a:r>
              <a:rPr lang="es-ES_tradnl" sz="1800" dirty="0"/>
              <a:t> </a:t>
            </a:r>
            <a:r>
              <a:rPr lang="es-ES_tradnl" sz="1800" dirty="0" err="1"/>
              <a:t>how</a:t>
            </a:r>
            <a:r>
              <a:rPr lang="es-ES_tradnl" sz="1800" dirty="0"/>
              <a:t> </a:t>
            </a:r>
            <a:r>
              <a:rPr lang="es-ES_tradnl" sz="1800" dirty="0" err="1"/>
              <a:t>to</a:t>
            </a:r>
            <a:r>
              <a:rPr lang="es-ES_tradnl" sz="1800" dirty="0"/>
              <a:t> </a:t>
            </a:r>
            <a:r>
              <a:rPr lang="es-ES_tradnl" sz="1800" b="1" dirty="0" err="1"/>
              <a:t>evaluate</a:t>
            </a:r>
            <a:r>
              <a:rPr lang="es-ES_tradnl" sz="1800" b="1" dirty="0"/>
              <a:t> </a:t>
            </a:r>
            <a:r>
              <a:rPr lang="es-ES_tradnl" sz="1800" b="1" dirty="0" err="1"/>
              <a:t>the</a:t>
            </a:r>
            <a:r>
              <a:rPr lang="es-ES_tradnl" sz="1800" b="1" dirty="0"/>
              <a:t> </a:t>
            </a:r>
            <a:r>
              <a:rPr lang="es-ES_tradnl" sz="1800" b="1" dirty="0" err="1"/>
              <a:t>context</a:t>
            </a:r>
            <a:r>
              <a:rPr lang="es-ES_tradnl" sz="1800" b="1" dirty="0"/>
              <a:t> </a:t>
            </a:r>
            <a:r>
              <a:rPr lang="es-ES_tradnl" sz="1800" b="1" dirty="0" err="1"/>
              <a:t>for</a:t>
            </a:r>
            <a:r>
              <a:rPr lang="es-ES_tradnl" sz="1800" b="1" dirty="0"/>
              <a:t> </a:t>
            </a:r>
            <a:r>
              <a:rPr lang="es-ES_tradnl" sz="1800" b="1" dirty="0" err="1"/>
              <a:t>language</a:t>
            </a:r>
            <a:r>
              <a:rPr lang="es-ES_tradnl" sz="1800" b="1" dirty="0"/>
              <a:t> </a:t>
            </a:r>
            <a:r>
              <a:rPr lang="es-ES_tradnl" sz="1800" b="1" dirty="0" err="1"/>
              <a:t>justice</a:t>
            </a:r>
            <a:r>
              <a:rPr lang="es-ES_tradnl" sz="1800" b="1" dirty="0"/>
              <a:t> in Dubuque</a:t>
            </a:r>
          </a:p>
          <a:p>
            <a:r>
              <a:rPr lang="es-ES_tradnl" sz="1800" dirty="0"/>
              <a:t>Explore </a:t>
            </a:r>
            <a:r>
              <a:rPr lang="es-ES_tradnl" sz="1800" dirty="0" err="1"/>
              <a:t>preliminary</a:t>
            </a:r>
            <a:r>
              <a:rPr lang="es-ES_tradnl" sz="1800" dirty="0"/>
              <a:t> ideas </a:t>
            </a:r>
            <a:r>
              <a:rPr lang="es-ES_tradnl" sz="1800" dirty="0" err="1"/>
              <a:t>around</a:t>
            </a:r>
            <a:r>
              <a:rPr lang="es-ES_tradnl" sz="1800" dirty="0"/>
              <a:t> </a:t>
            </a:r>
            <a:r>
              <a:rPr lang="es-ES_tradnl" sz="1800" dirty="0" err="1"/>
              <a:t>implementation</a:t>
            </a:r>
            <a:r>
              <a:rPr lang="es-ES_tradnl" sz="1800" dirty="0"/>
              <a:t> </a:t>
            </a:r>
            <a:r>
              <a:rPr lang="es-ES_tradnl" sz="1800" dirty="0" err="1"/>
              <a:t>of</a:t>
            </a:r>
            <a:r>
              <a:rPr lang="es-ES_tradnl" sz="1800" dirty="0"/>
              <a:t> </a:t>
            </a:r>
            <a:r>
              <a:rPr lang="es-ES_tradnl" sz="1800" dirty="0" err="1"/>
              <a:t>language</a:t>
            </a:r>
            <a:r>
              <a:rPr lang="es-ES_tradnl" sz="1800" dirty="0"/>
              <a:t> </a:t>
            </a:r>
            <a:r>
              <a:rPr lang="es-ES_tradnl" sz="1800" dirty="0" err="1"/>
              <a:t>justice</a:t>
            </a:r>
            <a:r>
              <a:rPr lang="es-ES_tradnl" sz="1800" dirty="0"/>
              <a:t> </a:t>
            </a:r>
            <a:r>
              <a:rPr lang="es-ES_tradnl" sz="1800" dirty="0" err="1"/>
              <a:t>plans</a:t>
            </a:r>
            <a:endParaRPr lang="es-ES_tradnl" sz="1800" dirty="0"/>
          </a:p>
          <a:p>
            <a:pPr lvl="1">
              <a:buFont typeface="Wingdings" pitchFamily="2" charset="2"/>
              <a:buChar char="§"/>
            </a:pPr>
            <a:r>
              <a:rPr lang="es-ES_tradnl" sz="1800" dirty="0" err="1"/>
              <a:t>Discuss</a:t>
            </a:r>
            <a:r>
              <a:rPr lang="es-ES_tradnl" sz="1800" dirty="0"/>
              <a:t> </a:t>
            </a:r>
            <a:r>
              <a:rPr lang="es-ES_tradnl" sz="1800" dirty="0" err="1"/>
              <a:t>some</a:t>
            </a:r>
            <a:r>
              <a:rPr lang="es-ES_tradnl" sz="1800" dirty="0"/>
              <a:t> </a:t>
            </a:r>
            <a:r>
              <a:rPr lang="es-ES_tradnl" sz="1800" dirty="0" err="1"/>
              <a:t>of</a:t>
            </a:r>
            <a:r>
              <a:rPr lang="es-ES_tradnl" sz="1800" dirty="0"/>
              <a:t> </a:t>
            </a:r>
            <a:r>
              <a:rPr lang="es-ES_tradnl" sz="1800" dirty="0" err="1"/>
              <a:t>the</a:t>
            </a:r>
            <a:r>
              <a:rPr lang="es-ES_tradnl" sz="1800" dirty="0"/>
              <a:t> </a:t>
            </a:r>
            <a:r>
              <a:rPr lang="es-ES_tradnl" sz="1800" dirty="0" err="1"/>
              <a:t>measures</a:t>
            </a:r>
            <a:r>
              <a:rPr lang="es-ES_tradnl" sz="1800" dirty="0"/>
              <a:t> </a:t>
            </a:r>
            <a:r>
              <a:rPr lang="es-ES_tradnl" sz="1800" dirty="0" err="1"/>
              <a:t>you</a:t>
            </a:r>
            <a:r>
              <a:rPr lang="es-ES_tradnl" sz="1800" dirty="0"/>
              <a:t> are </a:t>
            </a:r>
            <a:r>
              <a:rPr lang="es-ES_tradnl" sz="1800" dirty="0" err="1"/>
              <a:t>taking</a:t>
            </a:r>
            <a:r>
              <a:rPr lang="es-ES_tradnl" sz="1800" dirty="0"/>
              <a:t> </a:t>
            </a:r>
            <a:r>
              <a:rPr lang="es-ES_tradnl" sz="1800" dirty="0" err="1"/>
              <a:t>now</a:t>
            </a:r>
            <a:endParaRPr lang="es-ES_tradnl" sz="1800" dirty="0"/>
          </a:p>
          <a:p>
            <a:pPr lvl="1">
              <a:buFont typeface="Wingdings" pitchFamily="2" charset="2"/>
              <a:buChar char="§"/>
            </a:pPr>
            <a:r>
              <a:rPr lang="es-ES_tradnl" sz="1800" dirty="0" err="1"/>
              <a:t>Discuss</a:t>
            </a:r>
            <a:r>
              <a:rPr lang="es-ES_tradnl" sz="1800" dirty="0"/>
              <a:t> </a:t>
            </a:r>
            <a:r>
              <a:rPr lang="es-ES_tradnl" sz="1800" dirty="0" err="1"/>
              <a:t>possible</a:t>
            </a:r>
            <a:r>
              <a:rPr lang="es-ES_tradnl" sz="1800" dirty="0"/>
              <a:t> new </a:t>
            </a:r>
            <a:r>
              <a:rPr lang="es-ES_tradnl" sz="1800" dirty="0" err="1"/>
              <a:t>measures</a:t>
            </a:r>
            <a:r>
              <a:rPr lang="es-ES_tradnl" sz="1800" dirty="0"/>
              <a:t> </a:t>
            </a:r>
            <a:r>
              <a:rPr lang="es-ES_tradnl" sz="1800" dirty="0" err="1"/>
              <a:t>for</a:t>
            </a:r>
            <a:r>
              <a:rPr lang="es-ES_tradnl" sz="1800" dirty="0"/>
              <a:t> </a:t>
            </a:r>
            <a:r>
              <a:rPr lang="es-ES_tradnl" sz="1800" dirty="0" err="1"/>
              <a:t>the</a:t>
            </a:r>
            <a:r>
              <a:rPr lang="es-ES_tradnl" sz="1800" dirty="0"/>
              <a:t> future</a:t>
            </a:r>
          </a:p>
          <a:p>
            <a:endParaRPr lang="es-ES_tradnl" sz="1800" dirty="0"/>
          </a:p>
          <a:p>
            <a:pPr marL="0" indent="0">
              <a:buNone/>
            </a:pPr>
            <a:r>
              <a:rPr lang="es-ES_tradnl" sz="1800" dirty="0" err="1"/>
              <a:t>Please</a:t>
            </a:r>
            <a:r>
              <a:rPr lang="es-ES_tradnl" sz="1800" dirty="0"/>
              <a:t> </a:t>
            </a:r>
            <a:r>
              <a:rPr lang="es-ES_tradnl" sz="1800" dirty="0" err="1"/>
              <a:t>feel</a:t>
            </a:r>
            <a:r>
              <a:rPr lang="es-ES_tradnl" sz="1800" dirty="0"/>
              <a:t> free </a:t>
            </a:r>
            <a:r>
              <a:rPr lang="es-ES_tradnl" sz="1800" dirty="0" err="1"/>
              <a:t>to</a:t>
            </a:r>
            <a:r>
              <a:rPr lang="es-ES_tradnl" sz="1800" dirty="0"/>
              <a:t> </a:t>
            </a:r>
            <a:r>
              <a:rPr lang="es-ES_tradnl" sz="1800" dirty="0" err="1"/>
              <a:t>ask</a:t>
            </a:r>
            <a:r>
              <a:rPr lang="es-ES_tradnl" sz="1800" dirty="0"/>
              <a:t> </a:t>
            </a:r>
            <a:r>
              <a:rPr lang="es-ES_tradnl" sz="1800" dirty="0" err="1"/>
              <a:t>questions</a:t>
            </a:r>
            <a:r>
              <a:rPr lang="es-ES_tradnl" sz="1800" dirty="0"/>
              <a:t> </a:t>
            </a:r>
            <a:r>
              <a:rPr lang="es-ES_tradnl" sz="1800" dirty="0" err="1"/>
              <a:t>or</a:t>
            </a:r>
            <a:r>
              <a:rPr lang="es-ES_tradnl" sz="1800" dirty="0"/>
              <a:t> </a:t>
            </a:r>
            <a:r>
              <a:rPr lang="es-ES_tradnl" sz="1800" dirty="0" err="1"/>
              <a:t>make</a:t>
            </a:r>
            <a:r>
              <a:rPr lang="es-ES_tradnl" sz="1800" dirty="0"/>
              <a:t> </a:t>
            </a:r>
            <a:r>
              <a:rPr lang="es-ES_tradnl" sz="1800" dirty="0" err="1"/>
              <a:t>comments</a:t>
            </a:r>
            <a:r>
              <a:rPr lang="es-ES_tradnl" sz="1800" dirty="0"/>
              <a:t> at </a:t>
            </a:r>
            <a:r>
              <a:rPr lang="es-ES_tradnl" sz="1800" dirty="0" err="1"/>
              <a:t>any</a:t>
            </a:r>
            <a:r>
              <a:rPr lang="es-ES_tradnl" sz="1800" dirty="0"/>
              <a:t> </a:t>
            </a:r>
            <a:r>
              <a:rPr lang="es-ES_tradnl" sz="1800" dirty="0" err="1"/>
              <a:t>point</a:t>
            </a:r>
            <a:endParaRPr lang="es-ES_tradnl" sz="1800" dirty="0"/>
          </a:p>
          <a:p>
            <a:pPr marL="0" indent="0">
              <a:buNone/>
            </a:pPr>
            <a:endParaRPr lang="es-ES_tradnl" sz="1800" dirty="0"/>
          </a:p>
        </p:txBody>
      </p:sp>
      <p:pic>
        <p:nvPicPr>
          <p:cNvPr id="1026" name="Picture 2" descr="Raised Hands. Cartoon Human Palms with ...">
            <a:extLst>
              <a:ext uri="{FF2B5EF4-FFF2-40B4-BE49-F238E27FC236}">
                <a16:creationId xmlns:a16="http://schemas.microsoft.com/office/drawing/2014/main" id="{99ADA097-7CA1-6F28-EE04-C63C56E68B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429"/>
          <a:stretch/>
        </p:blipFill>
        <p:spPr bwMode="auto">
          <a:xfrm rot="402695">
            <a:off x="5771902" y="4973169"/>
            <a:ext cx="2902197" cy="1304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equential Access Storage 5">
            <a:extLst>
              <a:ext uri="{FF2B5EF4-FFF2-40B4-BE49-F238E27FC236}">
                <a16:creationId xmlns:a16="http://schemas.microsoft.com/office/drawing/2014/main" id="{8D4C0735-1DC2-685D-E8C9-6C894A622988}"/>
              </a:ext>
            </a:extLst>
          </p:cNvPr>
          <p:cNvSpPr/>
          <p:nvPr/>
        </p:nvSpPr>
        <p:spPr>
          <a:xfrm>
            <a:off x="4064750" y="5162309"/>
            <a:ext cx="1615045" cy="926275"/>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5" name="TextBox 4">
            <a:extLst>
              <a:ext uri="{FF2B5EF4-FFF2-40B4-BE49-F238E27FC236}">
                <a16:creationId xmlns:a16="http://schemas.microsoft.com/office/drawing/2014/main" id="{9433393F-FAE9-451C-6CA4-97B8E08EDFD0}"/>
              </a:ext>
            </a:extLst>
          </p:cNvPr>
          <p:cNvSpPr txBox="1"/>
          <p:nvPr/>
        </p:nvSpPr>
        <p:spPr>
          <a:xfrm rot="20556141">
            <a:off x="4072154" y="5403514"/>
            <a:ext cx="1564980" cy="461665"/>
          </a:xfrm>
          <a:prstGeom prst="rect">
            <a:avLst/>
          </a:prstGeom>
          <a:noFill/>
        </p:spPr>
        <p:txBody>
          <a:bodyPr wrap="none" rtlCol="0">
            <a:spAutoFit/>
          </a:bodyPr>
          <a:lstStyle/>
          <a:p>
            <a:r>
              <a:rPr lang="es-ES_tradnl" sz="2400" b="1" dirty="0" err="1">
                <a:latin typeface="Dreaming Outloud Pro" panose="03050502040302030504" pitchFamily="66" charset="77"/>
                <a:cs typeface="Dreaming Outloud Pro" panose="03050502040302030504" pitchFamily="66" charset="77"/>
              </a:rPr>
              <a:t>Interrupt</a:t>
            </a:r>
            <a:r>
              <a:rPr lang="es-ES_tradnl" sz="2400" b="1" dirty="0">
                <a:latin typeface="Dreaming Outloud Pro" panose="03050502040302030504" pitchFamily="66" charset="77"/>
                <a:cs typeface="Dreaming Outloud Pro" panose="03050502040302030504" pitchFamily="66" charset="77"/>
              </a:rPr>
              <a:t>!</a:t>
            </a:r>
          </a:p>
        </p:txBody>
      </p:sp>
    </p:spTree>
    <p:extLst>
      <p:ext uri="{BB962C8B-B14F-4D97-AF65-F5344CB8AC3E}">
        <p14:creationId xmlns:p14="http://schemas.microsoft.com/office/powerpoint/2010/main" val="16064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4355C-AB54-8F6E-3577-C9783AD93929}"/>
              </a:ext>
            </a:extLst>
          </p:cNvPr>
          <p:cNvSpPr>
            <a:spLocks noGrp="1"/>
          </p:cNvSpPr>
          <p:nvPr>
            <p:ph idx="10"/>
          </p:nvPr>
        </p:nvSpPr>
        <p:spPr/>
        <p:txBody>
          <a:bodyPr>
            <a:normAutofit/>
          </a:bodyPr>
          <a:lstStyle/>
          <a:p>
            <a:r>
              <a:rPr lang="en-US" sz="1800" dirty="0"/>
              <a:t>Update your plan on a yearly basis. </a:t>
            </a:r>
          </a:p>
          <a:p>
            <a:pPr marL="0" indent="0">
              <a:buNone/>
            </a:pPr>
            <a:r>
              <a:rPr lang="en-US" sz="1800" dirty="0"/>
              <a:t>Questions to consider when updating:</a:t>
            </a:r>
          </a:p>
          <a:p>
            <a:pPr marL="0" indent="0">
              <a:buNone/>
            </a:pPr>
            <a:r>
              <a:rPr lang="en-US" sz="1800" dirty="0"/>
              <a:t>	» How have demographics changed during the last year? </a:t>
            </a:r>
          </a:p>
          <a:p>
            <a:pPr marL="0" indent="0">
              <a:buNone/>
            </a:pPr>
            <a:r>
              <a:rPr lang="en-US" sz="1800" dirty="0"/>
              <a:t>	» How has your plan affected your services? </a:t>
            </a:r>
          </a:p>
          <a:p>
            <a:pPr marL="0" indent="0">
              <a:buNone/>
            </a:pPr>
            <a:r>
              <a:rPr lang="en-US" sz="1800" dirty="0"/>
              <a:t>	» How did you respond to language needs as they arose? </a:t>
            </a:r>
          </a:p>
          <a:p>
            <a:pPr marL="0" indent="0">
              <a:buNone/>
            </a:pPr>
            <a:r>
              <a:rPr lang="en-US" sz="1800" dirty="0"/>
              <a:t>	» How did you address unexpected languages? </a:t>
            </a:r>
          </a:p>
          <a:p>
            <a:pPr marL="0" indent="0">
              <a:buNone/>
            </a:pPr>
            <a:r>
              <a:rPr lang="en-US" sz="1800" dirty="0"/>
              <a:t>	» What should you adapt or change for next year? </a:t>
            </a:r>
          </a:p>
          <a:p>
            <a:pPr marL="0" indent="0">
              <a:buNone/>
            </a:pPr>
            <a:r>
              <a:rPr lang="en-US" sz="1800" dirty="0"/>
              <a:t>	» How are you assessing and measuring client satisfaction? </a:t>
            </a:r>
          </a:p>
          <a:p>
            <a:pPr marL="0" indent="0">
              <a:buNone/>
            </a:pPr>
            <a:r>
              <a:rPr lang="en-US" sz="1800" dirty="0"/>
              <a:t>	» How are you building capacity in the long-term?</a:t>
            </a:r>
          </a:p>
        </p:txBody>
      </p:sp>
      <p:sp>
        <p:nvSpPr>
          <p:cNvPr id="5" name="Title 1">
            <a:extLst>
              <a:ext uri="{FF2B5EF4-FFF2-40B4-BE49-F238E27FC236}">
                <a16:creationId xmlns:a16="http://schemas.microsoft.com/office/drawing/2014/main" id="{777B1AA6-6CB2-5F60-E03F-7529F2E254ED}"/>
              </a:ext>
            </a:extLst>
          </p:cNvPr>
          <p:cNvSpPr>
            <a:spLocks noGrp="1"/>
          </p:cNvSpPr>
          <p:nvPr>
            <p:ph type="title"/>
          </p:nvPr>
        </p:nvSpPr>
        <p:spPr>
          <a:xfrm>
            <a:off x="714374" y="281355"/>
            <a:ext cx="7715251" cy="869089"/>
          </a:xfrm>
        </p:spPr>
        <p:txBody>
          <a:bodyPr>
            <a:normAutofit/>
          </a:bodyPr>
          <a:lstStyle/>
          <a:p>
            <a:pPr algn="ctr"/>
            <a:r>
              <a:rPr lang="en-US" sz="2400" dirty="0"/>
              <a:t>How do we move from Language Access to Language Justice?</a:t>
            </a:r>
          </a:p>
        </p:txBody>
      </p:sp>
    </p:spTree>
    <p:extLst>
      <p:ext uri="{BB962C8B-B14F-4D97-AF65-F5344CB8AC3E}">
        <p14:creationId xmlns:p14="http://schemas.microsoft.com/office/powerpoint/2010/main" val="2423831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237B-EE31-BCDA-8C0A-A1BAAB3EB2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796B31-0DC9-D08E-539B-B9B0B98D64DA}"/>
              </a:ext>
            </a:extLst>
          </p:cNvPr>
          <p:cNvSpPr>
            <a:spLocks noGrp="1"/>
          </p:cNvSpPr>
          <p:nvPr>
            <p:ph idx="10"/>
          </p:nvPr>
        </p:nvSpPr>
        <p:spPr>
          <a:xfrm>
            <a:off x="380010" y="1686758"/>
            <a:ext cx="8395855" cy="4256843"/>
          </a:xfrm>
        </p:spPr>
        <p:txBody>
          <a:bodyPr>
            <a:normAutofit fontScale="70000" lnSpcReduction="20000"/>
          </a:bodyPr>
          <a:lstStyle/>
          <a:p>
            <a:pPr>
              <a:lnSpc>
                <a:spcPct val="120000"/>
              </a:lnSpc>
              <a:spcBef>
                <a:spcPts val="1350"/>
              </a:spcBef>
              <a:buFont typeface="Wingdings" pitchFamily="2" charset="2"/>
              <a:buChar char="ü"/>
            </a:pPr>
            <a:r>
              <a:rPr lang="en-US" dirty="0"/>
              <a:t>Inform the community in your service area about their rights to receive language support, that they are welcome in your organization, and about the inclusive services you provide.</a:t>
            </a:r>
          </a:p>
          <a:p>
            <a:pPr>
              <a:lnSpc>
                <a:spcPct val="120000"/>
              </a:lnSpc>
              <a:spcBef>
                <a:spcPts val="1350"/>
              </a:spcBef>
              <a:buFont typeface="Wingdings" pitchFamily="2" charset="2"/>
              <a:buChar char="ü"/>
            </a:pPr>
            <a:r>
              <a:rPr lang="en-US" dirty="0"/>
              <a:t>Conduct regular trainings and activities to ensure that all staff are familiar with protocols for serving clients whose dominant languages are not English. </a:t>
            </a:r>
          </a:p>
          <a:p>
            <a:pPr>
              <a:lnSpc>
                <a:spcPct val="120000"/>
              </a:lnSpc>
              <a:spcBef>
                <a:spcPts val="1350"/>
              </a:spcBef>
              <a:buFont typeface="Wingdings" pitchFamily="2" charset="2"/>
              <a:buChar char="ü"/>
            </a:pPr>
            <a:r>
              <a:rPr lang="en-US" dirty="0"/>
              <a:t>All staff should be empowered and should have the necessary information to use contracted remote (telephonic or video-based) services during emergencies and to communicate with walk-ins and callers</a:t>
            </a:r>
          </a:p>
          <a:p>
            <a:pPr>
              <a:lnSpc>
                <a:spcPct val="120000"/>
              </a:lnSpc>
              <a:spcBef>
                <a:spcPts val="1350"/>
              </a:spcBef>
              <a:buFont typeface="Wingdings" pitchFamily="2" charset="2"/>
              <a:buChar char="ü"/>
            </a:pPr>
            <a:r>
              <a:rPr lang="en-US" dirty="0"/>
              <a:t>Staff should be properly trained to use a combination of on-site and remote interpreters, as appropriate, for ongoing cases and day-to-day work. </a:t>
            </a:r>
          </a:p>
          <a:p>
            <a:pPr>
              <a:lnSpc>
                <a:spcPct val="120000"/>
              </a:lnSpc>
              <a:spcBef>
                <a:spcPts val="1350"/>
              </a:spcBef>
              <a:buFont typeface="Wingdings" pitchFamily="2" charset="2"/>
              <a:buChar char="ü"/>
            </a:pPr>
            <a:r>
              <a:rPr lang="en-US" dirty="0"/>
              <a:t>Have a budget for hiring experienced and qualified interpreters and translators. </a:t>
            </a:r>
          </a:p>
          <a:p>
            <a:pPr>
              <a:lnSpc>
                <a:spcPct val="120000"/>
              </a:lnSpc>
              <a:spcBef>
                <a:spcPts val="1350"/>
              </a:spcBef>
              <a:buFont typeface="Wingdings" pitchFamily="2" charset="2"/>
              <a:buChar char="ü"/>
            </a:pPr>
            <a:r>
              <a:rPr lang="en-US" dirty="0"/>
              <a:t>Gather internal data and keep track of language needs</a:t>
            </a:r>
          </a:p>
          <a:p>
            <a:pPr>
              <a:lnSpc>
                <a:spcPct val="120000"/>
              </a:lnSpc>
              <a:spcBef>
                <a:spcPts val="1350"/>
              </a:spcBef>
              <a:buFont typeface="Wingdings" pitchFamily="2" charset="2"/>
              <a:buChar char="ü"/>
            </a:pPr>
            <a:endParaRPr lang="en-US" dirty="0"/>
          </a:p>
        </p:txBody>
      </p:sp>
    </p:spTree>
    <p:extLst>
      <p:ext uri="{BB962C8B-B14F-4D97-AF65-F5344CB8AC3E}">
        <p14:creationId xmlns:p14="http://schemas.microsoft.com/office/powerpoint/2010/main" val="8701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6279-A145-562A-AB00-9505B773A71F}"/>
              </a:ext>
            </a:extLst>
          </p:cNvPr>
          <p:cNvSpPr>
            <a:spLocks noGrp="1"/>
          </p:cNvSpPr>
          <p:nvPr>
            <p:ph type="title"/>
          </p:nvPr>
        </p:nvSpPr>
        <p:spPr>
          <a:xfrm>
            <a:off x="714375" y="514078"/>
            <a:ext cx="7715251" cy="869089"/>
          </a:xfrm>
        </p:spPr>
        <p:txBody>
          <a:bodyPr>
            <a:normAutofit/>
          </a:bodyPr>
          <a:lstStyle/>
          <a:p>
            <a:r>
              <a:rPr lang="es-ES_tradnl" sz="2800" dirty="0"/>
              <a:t>A </a:t>
            </a:r>
            <a:r>
              <a:rPr lang="es-ES_tradnl" sz="2800" dirty="0" err="1"/>
              <a:t>Language</a:t>
            </a:r>
            <a:r>
              <a:rPr lang="es-ES_tradnl" sz="2800" dirty="0"/>
              <a:t> </a:t>
            </a:r>
            <a:r>
              <a:rPr lang="es-ES_tradnl" sz="2800" dirty="0" err="1"/>
              <a:t>Justice</a:t>
            </a:r>
            <a:r>
              <a:rPr lang="es-ES_tradnl" sz="2800" dirty="0"/>
              <a:t> </a:t>
            </a:r>
            <a:r>
              <a:rPr lang="es-ES_tradnl" sz="2800" dirty="0" err="1"/>
              <a:t>Action</a:t>
            </a:r>
            <a:r>
              <a:rPr lang="es-ES_tradnl" sz="2800" dirty="0"/>
              <a:t> Plan	</a:t>
            </a:r>
          </a:p>
        </p:txBody>
      </p:sp>
      <p:sp>
        <p:nvSpPr>
          <p:cNvPr id="3" name="Content Placeholder 2">
            <a:extLst>
              <a:ext uri="{FF2B5EF4-FFF2-40B4-BE49-F238E27FC236}">
                <a16:creationId xmlns:a16="http://schemas.microsoft.com/office/drawing/2014/main" id="{073ED202-D566-D6BC-55D1-1F07EE567771}"/>
              </a:ext>
            </a:extLst>
          </p:cNvPr>
          <p:cNvSpPr>
            <a:spLocks noGrp="1"/>
          </p:cNvSpPr>
          <p:nvPr>
            <p:ph idx="10"/>
          </p:nvPr>
        </p:nvSpPr>
        <p:spPr>
          <a:xfrm>
            <a:off x="607496" y="1496753"/>
            <a:ext cx="7688645" cy="4256843"/>
          </a:xfrm>
        </p:spPr>
        <p:txBody>
          <a:bodyPr>
            <a:normAutofit/>
          </a:bodyPr>
          <a:lstStyle/>
          <a:p>
            <a:endParaRPr lang="es-ES_tradnl" sz="2000" dirty="0"/>
          </a:p>
          <a:p>
            <a:r>
              <a:rPr lang="es-ES_tradnl" sz="2000" dirty="0"/>
              <a:t>A </a:t>
            </a:r>
            <a:r>
              <a:rPr lang="es-ES_tradnl" sz="2000" dirty="0" err="1"/>
              <a:t>Language</a:t>
            </a:r>
            <a:r>
              <a:rPr lang="es-ES_tradnl" sz="2000" dirty="0"/>
              <a:t> </a:t>
            </a:r>
            <a:r>
              <a:rPr lang="es-ES_tradnl" sz="2000" dirty="0" err="1"/>
              <a:t>Justice</a:t>
            </a:r>
            <a:r>
              <a:rPr lang="es-ES_tradnl" sz="2000" dirty="0"/>
              <a:t> </a:t>
            </a:r>
            <a:r>
              <a:rPr lang="es-ES_tradnl" sz="2000" dirty="0" err="1"/>
              <a:t>action</a:t>
            </a:r>
            <a:r>
              <a:rPr lang="es-ES_tradnl" sz="2000" dirty="0"/>
              <a:t> plan </a:t>
            </a:r>
            <a:r>
              <a:rPr lang="es-ES_tradnl" sz="2000" dirty="0" err="1"/>
              <a:t>shapes</a:t>
            </a:r>
            <a:r>
              <a:rPr lang="es-ES_tradnl" sz="2000" dirty="0"/>
              <a:t> </a:t>
            </a:r>
            <a:r>
              <a:rPr lang="es-ES_tradnl" sz="2000" dirty="0" err="1"/>
              <a:t>the</a:t>
            </a:r>
            <a:r>
              <a:rPr lang="es-ES_tradnl" sz="2000" dirty="0"/>
              <a:t> </a:t>
            </a:r>
            <a:r>
              <a:rPr lang="es-ES_tradnl" sz="2000" dirty="0" err="1"/>
              <a:t>way</a:t>
            </a:r>
            <a:r>
              <a:rPr lang="es-ES_tradnl" sz="2000" dirty="0"/>
              <a:t> </a:t>
            </a:r>
            <a:r>
              <a:rPr lang="es-ES_tradnl" sz="2000" dirty="0" err="1"/>
              <a:t>community</a:t>
            </a:r>
            <a:r>
              <a:rPr lang="es-ES_tradnl" sz="2000" dirty="0"/>
              <a:t> </a:t>
            </a:r>
            <a:r>
              <a:rPr lang="es-ES_tradnl" sz="2000" dirty="0" err="1"/>
              <a:t>members</a:t>
            </a:r>
            <a:r>
              <a:rPr lang="es-ES_tradnl" sz="2000" dirty="0"/>
              <a:t> </a:t>
            </a:r>
            <a:r>
              <a:rPr lang="es-ES_tradnl" sz="2000" dirty="0" err="1"/>
              <a:t>interact</a:t>
            </a:r>
            <a:r>
              <a:rPr lang="es-ES_tradnl" sz="2000" dirty="0"/>
              <a:t> and </a:t>
            </a:r>
            <a:r>
              <a:rPr lang="es-ES_tradnl" sz="2000" dirty="0" err="1"/>
              <a:t>advances</a:t>
            </a:r>
            <a:r>
              <a:rPr lang="es-ES_tradnl" sz="2000" dirty="0"/>
              <a:t> </a:t>
            </a:r>
            <a:r>
              <a:rPr lang="es-ES_tradnl" sz="2000" dirty="0" err="1"/>
              <a:t>equality</a:t>
            </a:r>
            <a:r>
              <a:rPr lang="es-ES_tradnl" sz="2000" dirty="0"/>
              <a:t> and </a:t>
            </a:r>
            <a:r>
              <a:rPr lang="es-ES_tradnl" sz="2000" dirty="0" err="1"/>
              <a:t>access</a:t>
            </a:r>
            <a:r>
              <a:rPr lang="es-ES_tradnl" sz="2000" dirty="0"/>
              <a:t> </a:t>
            </a:r>
            <a:r>
              <a:rPr lang="es-ES_tradnl" sz="2000" dirty="0" err="1"/>
              <a:t>for</a:t>
            </a:r>
            <a:r>
              <a:rPr lang="es-ES_tradnl" sz="2000" dirty="0"/>
              <a:t> </a:t>
            </a:r>
            <a:r>
              <a:rPr lang="es-ES_tradnl" sz="2000" dirty="0" err="1"/>
              <a:t>all</a:t>
            </a:r>
            <a:endParaRPr lang="es-ES_tradnl" sz="2000" dirty="0"/>
          </a:p>
          <a:p>
            <a:r>
              <a:rPr lang="es-ES_tradnl" sz="2000" dirty="0" err="1"/>
              <a:t>The</a:t>
            </a:r>
            <a:r>
              <a:rPr lang="es-ES_tradnl" sz="2000" dirty="0"/>
              <a:t> </a:t>
            </a:r>
            <a:r>
              <a:rPr lang="es-ES_tradnl" sz="2000" dirty="0" err="1"/>
              <a:t>goal</a:t>
            </a:r>
            <a:r>
              <a:rPr lang="es-ES_tradnl" sz="2000" dirty="0"/>
              <a:t> </a:t>
            </a:r>
            <a:r>
              <a:rPr lang="es-ES_tradnl" sz="2000" dirty="0" err="1"/>
              <a:t>is</a:t>
            </a:r>
            <a:r>
              <a:rPr lang="es-ES_tradnl" sz="2000" dirty="0"/>
              <a:t> </a:t>
            </a:r>
            <a:r>
              <a:rPr lang="es-ES_tradnl" sz="2000" dirty="0" err="1"/>
              <a:t>to</a:t>
            </a:r>
            <a:r>
              <a:rPr lang="es-ES_tradnl" sz="2000" dirty="0"/>
              <a:t> </a:t>
            </a:r>
            <a:r>
              <a:rPr lang="es-ES_tradnl" sz="2000" dirty="0" err="1"/>
              <a:t>move</a:t>
            </a:r>
            <a:r>
              <a:rPr lang="es-ES_tradnl" sz="2000" dirty="0"/>
              <a:t> </a:t>
            </a:r>
            <a:r>
              <a:rPr lang="es-ES_tradnl" sz="2000" dirty="0" err="1"/>
              <a:t>along</a:t>
            </a:r>
            <a:r>
              <a:rPr lang="es-ES_tradnl" sz="2000" dirty="0"/>
              <a:t> </a:t>
            </a:r>
            <a:r>
              <a:rPr lang="es-ES_tradnl" sz="2000" dirty="0" err="1"/>
              <a:t>the</a:t>
            </a:r>
            <a:r>
              <a:rPr lang="es-ES_tradnl" sz="2000" dirty="0"/>
              <a:t> </a:t>
            </a:r>
            <a:r>
              <a:rPr lang="es-ES_tradnl" sz="2000" dirty="0" err="1"/>
              <a:t>language</a:t>
            </a:r>
            <a:r>
              <a:rPr lang="es-ES_tradnl" sz="2000" dirty="0"/>
              <a:t> </a:t>
            </a:r>
            <a:r>
              <a:rPr lang="es-ES_tradnl" sz="2000" dirty="0" err="1"/>
              <a:t>rights</a:t>
            </a:r>
            <a:r>
              <a:rPr lang="es-ES_tradnl" sz="2000" dirty="0"/>
              <a:t> continuum and </a:t>
            </a:r>
            <a:r>
              <a:rPr lang="es-ES_tradnl" sz="2000" dirty="0" err="1"/>
              <a:t>eventually</a:t>
            </a:r>
            <a:r>
              <a:rPr lang="es-ES_tradnl" sz="2000" dirty="0"/>
              <a:t> </a:t>
            </a:r>
            <a:r>
              <a:rPr lang="es-ES_tradnl" sz="2000" dirty="0" err="1"/>
              <a:t>reach</a:t>
            </a:r>
            <a:r>
              <a:rPr lang="es-ES_tradnl" sz="2000" dirty="0"/>
              <a:t> </a:t>
            </a:r>
            <a:r>
              <a:rPr lang="es-ES_tradnl" sz="2000" dirty="0" err="1"/>
              <a:t>the</a:t>
            </a:r>
            <a:r>
              <a:rPr lang="es-ES_tradnl" sz="2000" dirty="0"/>
              <a:t> ”</a:t>
            </a:r>
            <a:r>
              <a:rPr lang="es-ES_tradnl" sz="2000" dirty="0" err="1"/>
              <a:t>Language</a:t>
            </a:r>
            <a:r>
              <a:rPr lang="es-ES_tradnl" sz="2000" dirty="0"/>
              <a:t> </a:t>
            </a:r>
            <a:r>
              <a:rPr lang="es-ES_tradnl" sz="2000" dirty="0" err="1"/>
              <a:t>Justice</a:t>
            </a:r>
            <a:r>
              <a:rPr lang="es-ES_tradnl" sz="2000" dirty="0"/>
              <a:t>” </a:t>
            </a:r>
            <a:r>
              <a:rPr lang="es-ES_tradnl" sz="2000" dirty="0" err="1"/>
              <a:t>outcome</a:t>
            </a:r>
            <a:endParaRPr lang="es-ES_tradnl" sz="2000" dirty="0"/>
          </a:p>
          <a:p>
            <a:pPr marL="0" indent="0">
              <a:buNone/>
            </a:pPr>
            <a:endParaRPr lang="es-ES_tradnl" sz="2000" dirty="0"/>
          </a:p>
          <a:p>
            <a:pPr marL="0" indent="0">
              <a:buNone/>
            </a:pPr>
            <a:endParaRPr lang="es-ES_tradnl" sz="2000" dirty="0"/>
          </a:p>
          <a:p>
            <a:pPr marL="342900" lvl="1" indent="0">
              <a:buNone/>
            </a:pPr>
            <a:endParaRPr lang="es-ES_tradnl" sz="1800" dirty="0"/>
          </a:p>
        </p:txBody>
      </p:sp>
    </p:spTree>
    <p:extLst>
      <p:ext uri="{BB962C8B-B14F-4D97-AF65-F5344CB8AC3E}">
        <p14:creationId xmlns:p14="http://schemas.microsoft.com/office/powerpoint/2010/main" val="545036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1B15-8429-9BCE-EF4B-E2B4ADA6A78A}"/>
              </a:ext>
            </a:extLst>
          </p:cNvPr>
          <p:cNvSpPr>
            <a:spLocks noGrp="1"/>
          </p:cNvSpPr>
          <p:nvPr>
            <p:ph type="title"/>
          </p:nvPr>
        </p:nvSpPr>
        <p:spPr/>
        <p:txBody>
          <a:bodyPr>
            <a:normAutofit fontScale="90000"/>
          </a:bodyPr>
          <a:lstStyle/>
          <a:p>
            <a:pPr algn="ctr"/>
            <a:r>
              <a:rPr lang="en-US" sz="3100" dirty="0">
                <a:solidFill>
                  <a:srgbClr val="353535"/>
                </a:solidFill>
                <a:highlight>
                  <a:srgbClr val="FFFFFF"/>
                </a:highlight>
                <a:latin typeface="+mn-lt"/>
              </a:rPr>
              <a:t>Crucial: Planning and Evaluating With Community Members</a:t>
            </a:r>
            <a:br>
              <a:rPr lang="en-US" sz="3100" dirty="0">
                <a:solidFill>
                  <a:srgbClr val="353535"/>
                </a:solidFill>
                <a:highlight>
                  <a:srgbClr val="FFFFFF"/>
                </a:highlight>
                <a:latin typeface="+mn-lt"/>
              </a:rPr>
            </a:br>
            <a:endParaRPr lang="en-US" dirty="0"/>
          </a:p>
        </p:txBody>
      </p:sp>
      <p:sp>
        <p:nvSpPr>
          <p:cNvPr id="3" name="Content Placeholder 2">
            <a:extLst>
              <a:ext uri="{FF2B5EF4-FFF2-40B4-BE49-F238E27FC236}">
                <a16:creationId xmlns:a16="http://schemas.microsoft.com/office/drawing/2014/main" id="{10E1BCAE-9559-C8AF-B610-8752B5FD225E}"/>
              </a:ext>
            </a:extLst>
          </p:cNvPr>
          <p:cNvSpPr>
            <a:spLocks noGrp="1"/>
          </p:cNvSpPr>
          <p:nvPr>
            <p:ph idx="10"/>
          </p:nvPr>
        </p:nvSpPr>
        <p:spPr/>
        <p:txBody>
          <a:bodyPr>
            <a:noAutofit/>
          </a:bodyPr>
          <a:lstStyle/>
          <a:p>
            <a:pPr algn="l"/>
            <a:r>
              <a:rPr lang="en-US" sz="1800" b="0" i="0" dirty="0">
                <a:solidFill>
                  <a:srgbClr val="333333"/>
                </a:solidFill>
                <a:effectLst/>
                <a:highlight>
                  <a:srgbClr val="FFFFFF"/>
                </a:highlight>
                <a:latin typeface="+mn-lt"/>
              </a:rPr>
              <a:t>Depending on community preferences, listening sessions, focus groups, or surveys can all provide useful input from community partners about what they believe to be barriers to and opportunities for expanding language justice</a:t>
            </a:r>
            <a:endParaRPr lang="en-US" sz="1800" dirty="0">
              <a:solidFill>
                <a:srgbClr val="333333"/>
              </a:solidFill>
              <a:highlight>
                <a:srgbClr val="FFFFFF"/>
              </a:highlight>
              <a:latin typeface="+mn-lt"/>
            </a:endParaRPr>
          </a:p>
          <a:p>
            <a:pPr marL="0" indent="0" algn="l">
              <a:buNone/>
            </a:pPr>
            <a:endParaRPr lang="en-US" sz="1800" b="0" i="0" dirty="0">
              <a:solidFill>
                <a:srgbClr val="333333"/>
              </a:solidFill>
              <a:effectLst/>
              <a:highlight>
                <a:srgbClr val="FFFFFF"/>
              </a:highlight>
              <a:latin typeface="+mn-lt"/>
            </a:endParaRPr>
          </a:p>
          <a:p>
            <a:pPr algn="l"/>
            <a:r>
              <a:rPr lang="en-US" sz="1800" b="0" i="0" dirty="0">
                <a:solidFill>
                  <a:srgbClr val="333333"/>
                </a:solidFill>
                <a:effectLst/>
                <a:highlight>
                  <a:srgbClr val="FFFFFF"/>
                </a:highlight>
                <a:latin typeface="+mn-lt"/>
              </a:rPr>
              <a:t>Community members must also understand their role: working with interpreters, right to speak up if interpreting is not helpful or if their needs have changed</a:t>
            </a:r>
          </a:p>
          <a:p>
            <a:pPr marL="0" indent="0" algn="l">
              <a:buNone/>
            </a:pPr>
            <a:endParaRPr lang="en-US" sz="1800" b="0" i="0" dirty="0">
              <a:solidFill>
                <a:srgbClr val="333333"/>
              </a:solidFill>
              <a:effectLst/>
              <a:highlight>
                <a:srgbClr val="FFFFFF"/>
              </a:highlight>
              <a:latin typeface="+mn-lt"/>
            </a:endParaRPr>
          </a:p>
          <a:p>
            <a:pPr algn="l"/>
            <a:r>
              <a:rPr lang="en-US" sz="1800" b="0" i="0" dirty="0">
                <a:solidFill>
                  <a:srgbClr val="333333"/>
                </a:solidFill>
                <a:effectLst/>
                <a:highlight>
                  <a:srgbClr val="FFFFFF"/>
                </a:highlight>
                <a:latin typeface="+mn-lt"/>
              </a:rPr>
              <a:t>Progress should be constantly evaluated and updated</a:t>
            </a:r>
          </a:p>
          <a:p>
            <a:pPr marL="0" indent="0">
              <a:buNone/>
            </a:pPr>
            <a:endParaRPr lang="en-US" sz="1800" dirty="0">
              <a:latin typeface="+mn-lt"/>
            </a:endParaRPr>
          </a:p>
        </p:txBody>
      </p:sp>
    </p:spTree>
    <p:extLst>
      <p:ext uri="{BB962C8B-B14F-4D97-AF65-F5344CB8AC3E}">
        <p14:creationId xmlns:p14="http://schemas.microsoft.com/office/powerpoint/2010/main" val="1523359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02888A-6A80-0090-9B1F-0A2DC4B5D380}"/>
              </a:ext>
            </a:extLst>
          </p:cNvPr>
          <p:cNvSpPr>
            <a:spLocks noGrp="1"/>
          </p:cNvSpPr>
          <p:nvPr>
            <p:ph idx="10"/>
          </p:nvPr>
        </p:nvSpPr>
        <p:spPr/>
        <p:txBody>
          <a:bodyPr/>
          <a:lstStyle/>
          <a:p>
            <a:r>
              <a:rPr lang="es-ES_tradnl" dirty="0" err="1"/>
              <a:t>Examples</a:t>
            </a:r>
            <a:r>
              <a:rPr lang="es-ES_tradnl" dirty="0"/>
              <a:t> </a:t>
            </a:r>
            <a:r>
              <a:rPr lang="es-ES_tradnl" dirty="0" err="1"/>
              <a:t>of</a:t>
            </a:r>
            <a:r>
              <a:rPr lang="es-ES_tradnl" dirty="0"/>
              <a:t> </a:t>
            </a:r>
            <a:r>
              <a:rPr lang="es-ES_tradnl" dirty="0" err="1"/>
              <a:t>implementation</a:t>
            </a:r>
            <a:r>
              <a:rPr lang="es-ES_tradnl" dirty="0"/>
              <a:t> </a:t>
            </a:r>
            <a:r>
              <a:rPr lang="es-ES_tradnl" dirty="0" err="1"/>
              <a:t>within</a:t>
            </a:r>
            <a:r>
              <a:rPr lang="es-ES_tradnl" dirty="0"/>
              <a:t> </a:t>
            </a:r>
            <a:r>
              <a:rPr lang="es-ES_tradnl" dirty="0" err="1"/>
              <a:t>an</a:t>
            </a:r>
            <a:r>
              <a:rPr lang="es-ES_tradnl" dirty="0"/>
              <a:t> </a:t>
            </a:r>
            <a:r>
              <a:rPr lang="es-ES_tradnl" dirty="0" err="1"/>
              <a:t>organization</a:t>
            </a:r>
            <a:endParaRPr lang="es-ES_tradnl" dirty="0"/>
          </a:p>
        </p:txBody>
      </p:sp>
    </p:spTree>
    <p:extLst>
      <p:ext uri="{BB962C8B-B14F-4D97-AF65-F5344CB8AC3E}">
        <p14:creationId xmlns:p14="http://schemas.microsoft.com/office/powerpoint/2010/main" val="39662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310C-DA3F-A817-8885-D8FB7EF6CD65}"/>
              </a:ext>
            </a:extLst>
          </p:cNvPr>
          <p:cNvSpPr>
            <a:spLocks noGrp="1"/>
          </p:cNvSpPr>
          <p:nvPr>
            <p:ph type="title"/>
          </p:nvPr>
        </p:nvSpPr>
        <p:spPr/>
        <p:txBody>
          <a:bodyPr>
            <a:normAutofit/>
          </a:bodyPr>
          <a:lstStyle/>
          <a:p>
            <a:r>
              <a:rPr lang="es-ES_tradnl" sz="2800" dirty="0" err="1"/>
              <a:t>Organizational</a:t>
            </a:r>
            <a:r>
              <a:rPr lang="es-ES_tradnl" sz="2800" dirty="0"/>
              <a:t>/</a:t>
            </a:r>
            <a:r>
              <a:rPr lang="es-ES_tradnl" sz="2800" dirty="0" err="1"/>
              <a:t>Community</a:t>
            </a:r>
            <a:r>
              <a:rPr lang="es-ES_tradnl" sz="2800" dirty="0"/>
              <a:t> </a:t>
            </a:r>
            <a:r>
              <a:rPr lang="es-ES_tradnl" sz="2800" dirty="0" err="1"/>
              <a:t>Scan</a:t>
            </a:r>
            <a:endParaRPr lang="es-ES_tradnl" sz="2800" dirty="0"/>
          </a:p>
        </p:txBody>
      </p:sp>
      <p:sp>
        <p:nvSpPr>
          <p:cNvPr id="5" name="Rectangle 4">
            <a:extLst>
              <a:ext uri="{FF2B5EF4-FFF2-40B4-BE49-F238E27FC236}">
                <a16:creationId xmlns:a16="http://schemas.microsoft.com/office/drawing/2014/main" id="{7C1D1912-013C-2418-EB48-D35F8FB3EAEB}"/>
              </a:ext>
            </a:extLst>
          </p:cNvPr>
          <p:cNvSpPr/>
          <p:nvPr/>
        </p:nvSpPr>
        <p:spPr>
          <a:xfrm rot="21376019">
            <a:off x="709363" y="1991642"/>
            <a:ext cx="3515096" cy="4043129"/>
          </a:xfrm>
          <a:prstGeom prst="rect">
            <a:avLst/>
          </a:prstGeom>
          <a:ln w="38100">
            <a:solidFill>
              <a:schemeClr val="tx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en-US" sz="1600" i="1" dirty="0">
                <a:effectLst/>
                <a:latin typeface="Helvetica" pitchFamily="2" charset="0"/>
              </a:rPr>
              <a:t>We know what languages the community members who come into</a:t>
            </a:r>
            <a:r>
              <a:rPr lang="en-US" sz="1600" dirty="0">
                <a:latin typeface="Helvetica" pitchFamily="2" charset="0"/>
              </a:rPr>
              <a:t> </a:t>
            </a:r>
            <a:r>
              <a:rPr lang="en-US" sz="1600" i="1" dirty="0">
                <a:effectLst/>
                <a:latin typeface="Helvetica" pitchFamily="2" charset="0"/>
              </a:rPr>
              <a:t>contact with our organization use.</a:t>
            </a:r>
          </a:p>
          <a:p>
            <a:endParaRPr lang="en-US" sz="1600" dirty="0">
              <a:latin typeface="Helvetica" pitchFamily="2" charset="0"/>
            </a:endParaRPr>
          </a:p>
          <a:p>
            <a:pPr marL="285750" indent="-285750">
              <a:buFont typeface="Wingdings" pitchFamily="2" charset="2"/>
              <a:buChar char="ü"/>
            </a:pPr>
            <a:r>
              <a:rPr lang="en-US" sz="1600" i="1" dirty="0">
                <a:effectLst/>
                <a:latin typeface="Helvetica" pitchFamily="2" charset="0"/>
              </a:rPr>
              <a:t>We know how many people use which languages in the community in</a:t>
            </a:r>
            <a:r>
              <a:rPr lang="en-US" sz="1600" dirty="0">
                <a:latin typeface="Helvetica" pitchFamily="2" charset="0"/>
              </a:rPr>
              <a:t> </a:t>
            </a:r>
            <a:r>
              <a:rPr lang="en-US" sz="1600" i="1" dirty="0">
                <a:effectLst/>
                <a:latin typeface="Helvetica" pitchFamily="2" charset="0"/>
              </a:rPr>
              <a:t>which we work (demographic information)</a:t>
            </a:r>
          </a:p>
          <a:p>
            <a:pPr marL="285750" indent="-285750">
              <a:buFont typeface="Wingdings" pitchFamily="2" charset="2"/>
              <a:buChar char="ü"/>
            </a:pPr>
            <a:endParaRPr lang="en-US" sz="1600" i="1" dirty="0">
              <a:latin typeface="Helvetica" pitchFamily="2" charset="0"/>
            </a:endParaRPr>
          </a:p>
          <a:p>
            <a:pPr marL="285750" indent="-285750">
              <a:buFont typeface="Wingdings" pitchFamily="2" charset="2"/>
              <a:buChar char="ü"/>
            </a:pPr>
            <a:r>
              <a:rPr lang="en-US" sz="1600" i="1" dirty="0">
                <a:latin typeface="Helvetica" pitchFamily="2" charset="0"/>
              </a:rPr>
              <a:t>We know where these communities live and what services are needed to work with them</a:t>
            </a:r>
            <a:endParaRPr lang="es-ES_tradnl" sz="1600" dirty="0"/>
          </a:p>
        </p:txBody>
      </p:sp>
      <p:sp>
        <p:nvSpPr>
          <p:cNvPr id="6" name="Rectangle 5">
            <a:extLst>
              <a:ext uri="{FF2B5EF4-FFF2-40B4-BE49-F238E27FC236}">
                <a16:creationId xmlns:a16="http://schemas.microsoft.com/office/drawing/2014/main" id="{AD409142-C042-F0BB-6016-A598E7E33A78}"/>
              </a:ext>
            </a:extLst>
          </p:cNvPr>
          <p:cNvSpPr/>
          <p:nvPr/>
        </p:nvSpPr>
        <p:spPr>
          <a:xfrm rot="161854">
            <a:off x="5276525" y="1841920"/>
            <a:ext cx="3515096" cy="3985908"/>
          </a:xfrm>
          <a:prstGeom prst="rect">
            <a:avLst/>
          </a:prstGeom>
          <a:ln w="38100">
            <a:solidFill>
              <a:schemeClr val="tx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endParaRPr lang="en-US"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We use _______ to track the language preferences of community members.</a:t>
            </a:r>
            <a:endParaRPr lang="en-US" sz="1600" dirty="0">
              <a:latin typeface="Helvetica" pitchFamily="2" charset="0"/>
            </a:endParaRPr>
          </a:p>
          <a:p>
            <a:pPr marL="285750" indent="-285750">
              <a:buFont typeface="Wingdings" pitchFamily="2" charset="2"/>
              <a:buChar char="ü"/>
            </a:pPr>
            <a:endParaRPr lang="en-US" sz="1600"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We have designated a person to arrange/provide language justice</a:t>
            </a:r>
            <a:r>
              <a:rPr lang="en-US" sz="1600" dirty="0">
                <a:latin typeface="Helvetica" pitchFamily="2" charset="0"/>
              </a:rPr>
              <a:t> </a:t>
            </a:r>
            <a:r>
              <a:rPr lang="en-US" sz="1600" i="1" dirty="0">
                <a:effectLst/>
                <a:latin typeface="Helvetica" pitchFamily="2" charset="0"/>
              </a:rPr>
              <a:t>training for all staff, interns, and volunteers.</a:t>
            </a:r>
            <a:endParaRPr lang="en-US" sz="1600" dirty="0">
              <a:latin typeface="Helvetica" pitchFamily="2" charset="0"/>
            </a:endParaRPr>
          </a:p>
          <a:p>
            <a:pPr marL="285750" indent="-285750">
              <a:buFont typeface="Wingdings" pitchFamily="2" charset="2"/>
              <a:buChar char="ü"/>
            </a:pPr>
            <a:endParaRPr lang="en-US" sz="1600"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All staff, interns and volunteers attend language justice trainings.</a:t>
            </a:r>
            <a:endParaRPr lang="en-US" sz="1600" dirty="0">
              <a:effectLst/>
              <a:latin typeface="Helvetica" pitchFamily="2" charset="0"/>
            </a:endParaRPr>
          </a:p>
          <a:p>
            <a:endParaRPr lang="es-ES_tradnl" dirty="0"/>
          </a:p>
        </p:txBody>
      </p:sp>
      <p:sp>
        <p:nvSpPr>
          <p:cNvPr id="7" name="TextBox 6">
            <a:extLst>
              <a:ext uri="{FF2B5EF4-FFF2-40B4-BE49-F238E27FC236}">
                <a16:creationId xmlns:a16="http://schemas.microsoft.com/office/drawing/2014/main" id="{B275B463-A2A5-3096-93D2-A8BEE3E428F4}"/>
              </a:ext>
            </a:extLst>
          </p:cNvPr>
          <p:cNvSpPr txBox="1"/>
          <p:nvPr/>
        </p:nvSpPr>
        <p:spPr>
          <a:xfrm>
            <a:off x="581473" y="1576745"/>
            <a:ext cx="2446504" cy="369332"/>
          </a:xfrm>
          <a:prstGeom prst="rect">
            <a:avLst/>
          </a:prstGeom>
          <a:noFill/>
        </p:spPr>
        <p:txBody>
          <a:bodyPr wrap="none" rtlCol="0">
            <a:spAutoFit/>
          </a:bodyPr>
          <a:lstStyle/>
          <a:p>
            <a:r>
              <a:rPr lang="es-ES_tradnl" dirty="0" err="1"/>
              <a:t>Language</a:t>
            </a:r>
            <a:r>
              <a:rPr lang="es-ES_tradnl" dirty="0"/>
              <a:t> </a:t>
            </a:r>
            <a:r>
              <a:rPr lang="es-ES_tradnl" dirty="0" err="1"/>
              <a:t>Information</a:t>
            </a:r>
            <a:endParaRPr lang="es-ES_tradnl" dirty="0"/>
          </a:p>
        </p:txBody>
      </p:sp>
      <p:sp>
        <p:nvSpPr>
          <p:cNvPr id="8" name="TextBox 7">
            <a:extLst>
              <a:ext uri="{FF2B5EF4-FFF2-40B4-BE49-F238E27FC236}">
                <a16:creationId xmlns:a16="http://schemas.microsoft.com/office/drawing/2014/main" id="{529CDA36-E9E0-679C-1B13-93677FD0ABAE}"/>
              </a:ext>
            </a:extLst>
          </p:cNvPr>
          <p:cNvSpPr txBox="1"/>
          <p:nvPr/>
        </p:nvSpPr>
        <p:spPr>
          <a:xfrm>
            <a:off x="6523356" y="1403175"/>
            <a:ext cx="1021433" cy="369332"/>
          </a:xfrm>
          <a:prstGeom prst="rect">
            <a:avLst/>
          </a:prstGeom>
          <a:noFill/>
        </p:spPr>
        <p:txBody>
          <a:bodyPr wrap="none" rtlCol="0">
            <a:spAutoFit/>
          </a:bodyPr>
          <a:lstStyle/>
          <a:p>
            <a:r>
              <a:rPr lang="es-ES_tradnl" dirty="0"/>
              <a:t>Training</a:t>
            </a:r>
          </a:p>
        </p:txBody>
      </p:sp>
    </p:spTree>
    <p:extLst>
      <p:ext uri="{BB962C8B-B14F-4D97-AF65-F5344CB8AC3E}">
        <p14:creationId xmlns:p14="http://schemas.microsoft.com/office/powerpoint/2010/main" val="3699850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1D1912-013C-2418-EB48-D35F8FB3EAEB}"/>
              </a:ext>
            </a:extLst>
          </p:cNvPr>
          <p:cNvSpPr/>
          <p:nvPr/>
        </p:nvSpPr>
        <p:spPr>
          <a:xfrm rot="21376019">
            <a:off x="709363" y="1991642"/>
            <a:ext cx="3515096" cy="4043129"/>
          </a:xfrm>
          <a:prstGeom prst="rect">
            <a:avLst/>
          </a:prstGeom>
          <a:ln w="38100">
            <a:solidFill>
              <a:schemeClr val="tx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en-US" sz="1600" i="1" dirty="0">
                <a:effectLst/>
                <a:latin typeface="Helvetica" pitchFamily="2" charset="0"/>
              </a:rPr>
              <a:t>We examine, promote, and incorporate language rights into our</a:t>
            </a:r>
            <a:r>
              <a:rPr lang="en-US" sz="1600" dirty="0">
                <a:latin typeface="Helvetica" pitchFamily="2" charset="0"/>
              </a:rPr>
              <a:t> </a:t>
            </a:r>
            <a:r>
              <a:rPr lang="en-US" sz="1600" i="1" dirty="0">
                <a:effectLst/>
                <a:latin typeface="Helvetica" pitchFamily="2" charset="0"/>
              </a:rPr>
              <a:t>organization’s strategic priorities.</a:t>
            </a:r>
          </a:p>
          <a:p>
            <a:endParaRPr lang="en-US" sz="1600" dirty="0">
              <a:latin typeface="Helvetica" pitchFamily="2" charset="0"/>
            </a:endParaRPr>
          </a:p>
          <a:p>
            <a:pPr marL="285750" indent="-285750">
              <a:buFont typeface="Wingdings" pitchFamily="2" charset="2"/>
              <a:buChar char="ü"/>
            </a:pPr>
            <a:r>
              <a:rPr lang="en-US" sz="1600" i="1" dirty="0">
                <a:effectLst/>
                <a:latin typeface="Helvetica" pitchFamily="2" charset="0"/>
              </a:rPr>
              <a:t>We define and discuss language justice in our meetings and events.</a:t>
            </a:r>
          </a:p>
          <a:p>
            <a:endParaRPr lang="en-US" sz="1600" dirty="0">
              <a:latin typeface="Helvetica" pitchFamily="2" charset="0"/>
            </a:endParaRPr>
          </a:p>
          <a:p>
            <a:pPr marL="285750" indent="-285750">
              <a:buFont typeface="Wingdings" pitchFamily="2" charset="2"/>
              <a:buChar char="ü"/>
            </a:pPr>
            <a:r>
              <a:rPr lang="en-US" sz="1600" i="1" dirty="0">
                <a:effectLst/>
                <a:latin typeface="Helvetica" pitchFamily="2" charset="0"/>
              </a:rPr>
              <a:t>We include bilingual members, staff, and the interpreters we work</a:t>
            </a:r>
            <a:r>
              <a:rPr lang="en-US" sz="1600" dirty="0">
                <a:latin typeface="Helvetica" pitchFamily="2" charset="0"/>
              </a:rPr>
              <a:t> </a:t>
            </a:r>
            <a:r>
              <a:rPr lang="en-US" sz="1600" i="1" dirty="0">
                <a:effectLst/>
                <a:latin typeface="Helvetica" pitchFamily="2" charset="0"/>
              </a:rPr>
              <a:t>with in creating our goals, strategy and otherwise providing</a:t>
            </a:r>
            <a:r>
              <a:rPr lang="en-US" sz="1600" dirty="0">
                <a:latin typeface="Helvetica" pitchFamily="2" charset="0"/>
              </a:rPr>
              <a:t> </a:t>
            </a:r>
            <a:r>
              <a:rPr lang="en-US" sz="1600" i="1" dirty="0">
                <a:effectLst/>
                <a:latin typeface="Helvetica" pitchFamily="2" charset="0"/>
              </a:rPr>
              <a:t>leadership in our organization.</a:t>
            </a:r>
            <a:endParaRPr lang="en-US" sz="1600" dirty="0">
              <a:effectLst/>
              <a:latin typeface="Helvetica" pitchFamily="2" charset="0"/>
            </a:endParaRPr>
          </a:p>
          <a:p>
            <a:endParaRPr lang="es-ES_tradnl" sz="1600" dirty="0"/>
          </a:p>
        </p:txBody>
      </p:sp>
      <p:sp>
        <p:nvSpPr>
          <p:cNvPr id="6" name="Rectangle 5">
            <a:extLst>
              <a:ext uri="{FF2B5EF4-FFF2-40B4-BE49-F238E27FC236}">
                <a16:creationId xmlns:a16="http://schemas.microsoft.com/office/drawing/2014/main" id="{AD409142-C042-F0BB-6016-A598E7E33A78}"/>
              </a:ext>
            </a:extLst>
          </p:cNvPr>
          <p:cNvSpPr/>
          <p:nvPr/>
        </p:nvSpPr>
        <p:spPr>
          <a:xfrm rot="161854">
            <a:off x="5280717" y="1333413"/>
            <a:ext cx="3515096" cy="4817042"/>
          </a:xfrm>
          <a:prstGeom prst="rect">
            <a:avLst/>
          </a:prstGeom>
          <a:ln w="38100">
            <a:solidFill>
              <a:schemeClr val="tx1"/>
            </a:solid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ü"/>
            </a:pPr>
            <a:r>
              <a:rPr lang="en-US" sz="1600" i="1" dirty="0">
                <a:effectLst/>
                <a:latin typeface="Helvetica" pitchFamily="2" charset="0"/>
              </a:rPr>
              <a:t>Language justice is included in our budget and adjusted to meet the</a:t>
            </a:r>
            <a:r>
              <a:rPr lang="en-US" sz="1600" dirty="0">
                <a:latin typeface="Helvetica" pitchFamily="2" charset="0"/>
              </a:rPr>
              <a:t> </a:t>
            </a:r>
            <a:r>
              <a:rPr lang="en-US" sz="1600" i="1" dirty="0">
                <a:effectLst/>
                <a:latin typeface="Helvetica" pitchFamily="2" charset="0"/>
              </a:rPr>
              <a:t>community needs on a yearly basis</a:t>
            </a:r>
            <a:endParaRPr lang="en-US" sz="1600" dirty="0">
              <a:latin typeface="Helvetica" pitchFamily="2" charset="0"/>
            </a:endParaRPr>
          </a:p>
          <a:p>
            <a:pPr marL="285750" indent="-285750">
              <a:buFont typeface="Wingdings" pitchFamily="2" charset="2"/>
              <a:buChar char="ü"/>
            </a:pPr>
            <a:endParaRPr lang="en-US" sz="1600"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We have a language justice coordinator within the organization to</a:t>
            </a:r>
            <a:r>
              <a:rPr lang="en-US" sz="1600" dirty="0">
                <a:latin typeface="Helvetica" pitchFamily="2" charset="0"/>
              </a:rPr>
              <a:t> </a:t>
            </a:r>
            <a:r>
              <a:rPr lang="en-US" sz="1600" i="1" dirty="0">
                <a:effectLst/>
                <a:latin typeface="Helvetica" pitchFamily="2" charset="0"/>
              </a:rPr>
              <a:t>oversee our organization’s policy, protocols, practices and</a:t>
            </a:r>
            <a:r>
              <a:rPr lang="en-US" sz="1600" dirty="0">
                <a:latin typeface="Helvetica" pitchFamily="2" charset="0"/>
              </a:rPr>
              <a:t> </a:t>
            </a:r>
            <a:r>
              <a:rPr lang="en-US" sz="1600" i="1" dirty="0">
                <a:effectLst/>
                <a:latin typeface="Helvetica" pitchFamily="2" charset="0"/>
              </a:rPr>
              <a:t>resources.</a:t>
            </a:r>
            <a:endParaRPr lang="en-US" sz="1600" dirty="0">
              <a:latin typeface="Helvetica" pitchFamily="2" charset="0"/>
            </a:endParaRPr>
          </a:p>
          <a:p>
            <a:pPr marL="285750" indent="-285750">
              <a:buFont typeface="Wingdings" pitchFamily="2" charset="2"/>
              <a:buChar char="ü"/>
            </a:pPr>
            <a:endParaRPr lang="en-US" sz="1600"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We have access to interpretation equipment.</a:t>
            </a:r>
            <a:endParaRPr lang="en-US" sz="1600" dirty="0">
              <a:latin typeface="Helvetica" pitchFamily="2" charset="0"/>
            </a:endParaRPr>
          </a:p>
          <a:p>
            <a:pPr marL="285750" indent="-285750">
              <a:buFont typeface="Wingdings" pitchFamily="2" charset="2"/>
              <a:buChar char="ü"/>
            </a:pPr>
            <a:endParaRPr lang="en-US" sz="1600" i="1" dirty="0">
              <a:effectLst/>
              <a:latin typeface="Helvetica" pitchFamily="2" charset="0"/>
            </a:endParaRPr>
          </a:p>
          <a:p>
            <a:pPr marL="285750" indent="-285750">
              <a:buFont typeface="Wingdings" pitchFamily="2" charset="2"/>
              <a:buChar char="ü"/>
            </a:pPr>
            <a:r>
              <a:rPr lang="en-US" sz="1600" i="1" dirty="0">
                <a:effectLst/>
                <a:latin typeface="Helvetica" pitchFamily="2" charset="0"/>
              </a:rPr>
              <a:t>Bilingual staff that provide language interpreting or translation are</a:t>
            </a:r>
            <a:r>
              <a:rPr lang="en-US" sz="1600" dirty="0">
                <a:latin typeface="Helvetica" pitchFamily="2" charset="0"/>
              </a:rPr>
              <a:t> </a:t>
            </a:r>
            <a:r>
              <a:rPr lang="en-US" sz="1600" i="1" dirty="0">
                <a:effectLst/>
                <a:latin typeface="Helvetica" pitchFamily="2" charset="0"/>
              </a:rPr>
              <a:t>compensated fairly for their work.</a:t>
            </a:r>
            <a:endParaRPr lang="en-US" sz="1600" dirty="0">
              <a:effectLst/>
              <a:latin typeface="Helvetica" pitchFamily="2" charset="0"/>
            </a:endParaRPr>
          </a:p>
          <a:p>
            <a:endParaRPr lang="es-ES_tradnl" sz="1600" dirty="0"/>
          </a:p>
        </p:txBody>
      </p:sp>
      <p:sp>
        <p:nvSpPr>
          <p:cNvPr id="3" name="TextBox 2">
            <a:extLst>
              <a:ext uri="{FF2B5EF4-FFF2-40B4-BE49-F238E27FC236}">
                <a16:creationId xmlns:a16="http://schemas.microsoft.com/office/drawing/2014/main" id="{D152EC1F-58C6-E072-3923-28D0900F42E1}"/>
              </a:ext>
            </a:extLst>
          </p:cNvPr>
          <p:cNvSpPr txBox="1"/>
          <p:nvPr/>
        </p:nvSpPr>
        <p:spPr>
          <a:xfrm>
            <a:off x="712519" y="1662545"/>
            <a:ext cx="1099981" cy="369332"/>
          </a:xfrm>
          <a:prstGeom prst="rect">
            <a:avLst/>
          </a:prstGeom>
          <a:noFill/>
        </p:spPr>
        <p:txBody>
          <a:bodyPr wrap="none" rtlCol="0">
            <a:spAutoFit/>
          </a:bodyPr>
          <a:lstStyle/>
          <a:p>
            <a:r>
              <a:rPr lang="es-ES_tradnl" b="1" dirty="0" err="1"/>
              <a:t>Planning</a:t>
            </a:r>
            <a:endParaRPr lang="es-ES_tradnl" b="1" dirty="0"/>
          </a:p>
        </p:txBody>
      </p:sp>
      <p:sp>
        <p:nvSpPr>
          <p:cNvPr id="4" name="TextBox 3">
            <a:extLst>
              <a:ext uri="{FF2B5EF4-FFF2-40B4-BE49-F238E27FC236}">
                <a16:creationId xmlns:a16="http://schemas.microsoft.com/office/drawing/2014/main" id="{438DE6FB-E1ED-C944-0267-2E9D5DCBEE46}"/>
              </a:ext>
            </a:extLst>
          </p:cNvPr>
          <p:cNvSpPr txBox="1"/>
          <p:nvPr/>
        </p:nvSpPr>
        <p:spPr>
          <a:xfrm>
            <a:off x="5057609" y="625487"/>
            <a:ext cx="1284326" cy="369332"/>
          </a:xfrm>
          <a:prstGeom prst="rect">
            <a:avLst/>
          </a:prstGeom>
          <a:noFill/>
        </p:spPr>
        <p:txBody>
          <a:bodyPr wrap="none" rtlCol="0">
            <a:spAutoFit/>
          </a:bodyPr>
          <a:lstStyle/>
          <a:p>
            <a:r>
              <a:rPr lang="es-ES_tradnl" b="1" dirty="0" err="1"/>
              <a:t>Resources</a:t>
            </a:r>
            <a:endParaRPr lang="es-ES_tradnl" b="1" dirty="0"/>
          </a:p>
        </p:txBody>
      </p:sp>
    </p:spTree>
    <p:extLst>
      <p:ext uri="{BB962C8B-B14F-4D97-AF65-F5344CB8AC3E}">
        <p14:creationId xmlns:p14="http://schemas.microsoft.com/office/powerpoint/2010/main" val="2934983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C761-BB21-AC41-1525-8AFA4BAF9B08}"/>
              </a:ext>
            </a:extLst>
          </p:cNvPr>
          <p:cNvSpPr>
            <a:spLocks noGrp="1"/>
          </p:cNvSpPr>
          <p:nvPr>
            <p:ph type="title"/>
          </p:nvPr>
        </p:nvSpPr>
        <p:spPr/>
        <p:txBody>
          <a:bodyPr>
            <a:normAutofit/>
          </a:bodyPr>
          <a:lstStyle/>
          <a:p>
            <a:r>
              <a:rPr lang="es-ES_tradnl" sz="2800" dirty="0" err="1"/>
              <a:t>One</a:t>
            </a:r>
            <a:r>
              <a:rPr lang="es-ES_tradnl" sz="2800" dirty="0"/>
              <a:t> more note… </a:t>
            </a:r>
            <a:r>
              <a:rPr lang="es-ES_tradnl" sz="2800" dirty="0" err="1"/>
              <a:t>Community</a:t>
            </a:r>
            <a:r>
              <a:rPr lang="es-ES_tradnl" sz="2800" dirty="0"/>
              <a:t> </a:t>
            </a:r>
            <a:r>
              <a:rPr lang="es-ES_tradnl" sz="2800" dirty="0" err="1"/>
              <a:t>Translation</a:t>
            </a:r>
            <a:endParaRPr lang="es-ES_tradnl" sz="2800" dirty="0"/>
          </a:p>
        </p:txBody>
      </p:sp>
      <p:sp>
        <p:nvSpPr>
          <p:cNvPr id="3" name="Content Placeholder 2">
            <a:extLst>
              <a:ext uri="{FF2B5EF4-FFF2-40B4-BE49-F238E27FC236}">
                <a16:creationId xmlns:a16="http://schemas.microsoft.com/office/drawing/2014/main" id="{E9239075-C0ED-5C5E-AE5C-77F59CCD54B8}"/>
              </a:ext>
            </a:extLst>
          </p:cNvPr>
          <p:cNvSpPr>
            <a:spLocks noGrp="1"/>
          </p:cNvSpPr>
          <p:nvPr>
            <p:ph idx="10"/>
          </p:nvPr>
        </p:nvSpPr>
        <p:spPr/>
        <p:txBody>
          <a:bodyPr>
            <a:normAutofit/>
          </a:bodyPr>
          <a:lstStyle/>
          <a:p>
            <a:pPr algn="l"/>
            <a:r>
              <a:rPr lang="en-US" sz="1800" b="0" i="0" dirty="0">
                <a:solidFill>
                  <a:srgbClr val="000000"/>
                </a:solidFill>
                <a:effectLst/>
                <a:highlight>
                  <a:srgbClr val="FFFFFF"/>
                </a:highlight>
                <a:latin typeface="+mn-lt"/>
              </a:rPr>
              <a:t>Translation services that come from training community members themselves</a:t>
            </a:r>
          </a:p>
          <a:p>
            <a:pPr algn="l"/>
            <a:r>
              <a:rPr lang="en-US" sz="1800" dirty="0">
                <a:solidFill>
                  <a:srgbClr val="000000"/>
                </a:solidFill>
                <a:highlight>
                  <a:srgbClr val="FFFFFF"/>
                </a:highlight>
                <a:latin typeface="+mn-lt"/>
              </a:rPr>
              <a:t>Translators are paid, valued, respected – not pulled from the audience ad hoc</a:t>
            </a:r>
          </a:p>
          <a:p>
            <a:pPr algn="l"/>
            <a:r>
              <a:rPr lang="en-US" sz="1800" b="0" i="0" dirty="0">
                <a:solidFill>
                  <a:srgbClr val="000000"/>
                </a:solidFill>
                <a:effectLst/>
                <a:highlight>
                  <a:srgbClr val="FFFFFF"/>
                </a:highlight>
                <a:latin typeface="+mn-lt"/>
              </a:rPr>
              <a:t>Children should never translate for parents in sensitive contexts</a:t>
            </a:r>
          </a:p>
          <a:p>
            <a:pPr algn="l"/>
            <a:r>
              <a:rPr lang="en-US" sz="1800" dirty="0">
                <a:solidFill>
                  <a:srgbClr val="000000"/>
                </a:solidFill>
                <a:highlight>
                  <a:srgbClr val="FFFFFF"/>
                </a:highlight>
                <a:latin typeface="+mn-lt"/>
              </a:rPr>
              <a:t>Interpreting can be a tool of power</a:t>
            </a:r>
          </a:p>
          <a:p>
            <a:pPr lvl="1"/>
            <a:r>
              <a:rPr lang="en-US" sz="1600" b="0" i="0" dirty="0">
                <a:solidFill>
                  <a:srgbClr val="000000"/>
                </a:solidFill>
                <a:effectLst/>
                <a:highlight>
                  <a:srgbClr val="FFFFFF"/>
                </a:highlight>
                <a:latin typeface="+mn-lt"/>
              </a:rPr>
              <a:t>who translates for whom</a:t>
            </a:r>
          </a:p>
          <a:p>
            <a:pPr lvl="1"/>
            <a:r>
              <a:rPr lang="en-US" sz="1600" dirty="0">
                <a:solidFill>
                  <a:srgbClr val="000000"/>
                </a:solidFill>
                <a:highlight>
                  <a:srgbClr val="FFFFFF"/>
                </a:highlight>
                <a:latin typeface="+mn-lt"/>
              </a:rPr>
              <a:t>what gets translated</a:t>
            </a:r>
          </a:p>
          <a:p>
            <a:pPr lvl="1"/>
            <a:r>
              <a:rPr lang="en-US" sz="1600" b="0" i="0" dirty="0">
                <a:solidFill>
                  <a:srgbClr val="000000"/>
                </a:solidFill>
                <a:effectLst/>
                <a:highlight>
                  <a:srgbClr val="FFFFFF"/>
                </a:highlight>
                <a:latin typeface="+mn-lt"/>
              </a:rPr>
              <a:t>is the translator also part of the community? is the translator an activist?</a:t>
            </a:r>
          </a:p>
          <a:p>
            <a:pPr marL="342900" lvl="1" indent="0">
              <a:buNone/>
            </a:pPr>
            <a:r>
              <a:rPr lang="en-US" sz="1600" b="0" i="0" dirty="0">
                <a:solidFill>
                  <a:srgbClr val="000000"/>
                </a:solidFill>
                <a:effectLst/>
                <a:highlight>
                  <a:srgbClr val="FFFFFF"/>
                </a:highlight>
                <a:latin typeface="+mn-lt"/>
              </a:rPr>
              <a:t>(vs. a paid contracted translator from the county/municipal government)</a:t>
            </a:r>
            <a:endParaRPr lang="es-ES_tradnl" sz="1600" dirty="0">
              <a:latin typeface="+mn-lt"/>
            </a:endParaRPr>
          </a:p>
        </p:txBody>
      </p:sp>
    </p:spTree>
    <p:extLst>
      <p:ext uri="{BB962C8B-B14F-4D97-AF65-F5344CB8AC3E}">
        <p14:creationId xmlns:p14="http://schemas.microsoft.com/office/powerpoint/2010/main" val="417151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4DDE-252B-FE92-5E8E-BEA919EE9BB8}"/>
              </a:ext>
            </a:extLst>
          </p:cNvPr>
          <p:cNvSpPr>
            <a:spLocks noGrp="1"/>
          </p:cNvSpPr>
          <p:nvPr>
            <p:ph type="title"/>
          </p:nvPr>
        </p:nvSpPr>
        <p:spPr>
          <a:xfrm>
            <a:off x="714373" y="210372"/>
            <a:ext cx="7715251" cy="869089"/>
          </a:xfrm>
        </p:spPr>
        <p:txBody>
          <a:bodyPr>
            <a:normAutofit/>
          </a:bodyPr>
          <a:lstStyle/>
          <a:p>
            <a:r>
              <a:rPr lang="es-ES_tradnl" sz="2800" dirty="0" err="1"/>
              <a:t>Summary</a:t>
            </a:r>
            <a:r>
              <a:rPr lang="es-ES_tradnl" sz="2800" dirty="0"/>
              <a:t>: Key </a:t>
            </a:r>
            <a:r>
              <a:rPr lang="es-ES_tradnl" sz="2800" dirty="0" err="1"/>
              <a:t>aspects</a:t>
            </a:r>
            <a:r>
              <a:rPr lang="es-ES_tradnl" sz="2800" dirty="0"/>
              <a:t> </a:t>
            </a:r>
            <a:r>
              <a:rPr lang="es-ES_tradnl" sz="2800" dirty="0" err="1"/>
              <a:t>of</a:t>
            </a:r>
            <a:r>
              <a:rPr lang="es-ES_tradnl" sz="2800" dirty="0"/>
              <a:t> </a:t>
            </a:r>
            <a:r>
              <a:rPr lang="es-ES_tradnl" sz="2800" dirty="0" err="1"/>
              <a:t>Language</a:t>
            </a:r>
            <a:r>
              <a:rPr lang="es-ES_tradnl" sz="2800" dirty="0"/>
              <a:t> </a:t>
            </a:r>
            <a:r>
              <a:rPr lang="es-ES_tradnl" sz="2800" dirty="0" err="1"/>
              <a:t>Justice</a:t>
            </a:r>
            <a:endParaRPr lang="es-ES_tradnl" sz="2800" dirty="0"/>
          </a:p>
        </p:txBody>
      </p:sp>
      <p:grpSp>
        <p:nvGrpSpPr>
          <p:cNvPr id="4" name="Group 3">
            <a:extLst>
              <a:ext uri="{FF2B5EF4-FFF2-40B4-BE49-F238E27FC236}">
                <a16:creationId xmlns:a16="http://schemas.microsoft.com/office/drawing/2014/main" id="{5AD45BDA-55FE-C207-31F7-5948635F716B}"/>
              </a:ext>
            </a:extLst>
          </p:cNvPr>
          <p:cNvGrpSpPr/>
          <p:nvPr/>
        </p:nvGrpSpPr>
        <p:grpSpPr>
          <a:xfrm>
            <a:off x="152400" y="1092807"/>
            <a:ext cx="2906258" cy="1978530"/>
            <a:chOff x="0" y="0"/>
            <a:chExt cx="2738437" cy="1643062"/>
          </a:xfrm>
        </p:grpSpPr>
        <p:sp>
          <p:nvSpPr>
            <p:cNvPr id="6" name="Rectangle 5">
              <a:extLst>
                <a:ext uri="{FF2B5EF4-FFF2-40B4-BE49-F238E27FC236}">
                  <a16:creationId xmlns:a16="http://schemas.microsoft.com/office/drawing/2014/main" id="{51F9B71B-782E-B1C7-0142-EAD73381C79D}"/>
                </a:ext>
              </a:extLst>
            </p:cNvPr>
            <p:cNvSpPr/>
            <p:nvPr/>
          </p:nvSpPr>
          <p:spPr>
            <a:xfrm>
              <a:off x="0" y="0"/>
              <a:ext cx="2738437" cy="16430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p>
          </p:txBody>
        </p:sp>
        <p:sp>
          <p:nvSpPr>
            <p:cNvPr id="9" name="TextBox 8">
              <a:extLst>
                <a:ext uri="{FF2B5EF4-FFF2-40B4-BE49-F238E27FC236}">
                  <a16:creationId xmlns:a16="http://schemas.microsoft.com/office/drawing/2014/main" id="{C30CD77C-6FA7-2FB0-71B6-4241C19C9595}"/>
                </a:ext>
              </a:extLst>
            </p:cNvPr>
            <p:cNvSpPr txBox="1"/>
            <p:nvPr/>
          </p:nvSpPr>
          <p:spPr>
            <a:xfrm>
              <a:off x="0" y="0"/>
              <a:ext cx="2738437" cy="164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400" b="1" kern="1200" dirty="0">
                  <a:solidFill>
                    <a:schemeClr val="tx1"/>
                  </a:solidFill>
                </a:rPr>
                <a:t>1. </a:t>
              </a:r>
              <a:r>
                <a:rPr lang="es-ES_tradnl" sz="1400" b="1" kern="1200" dirty="0" err="1">
                  <a:solidFill>
                    <a:schemeClr val="tx1"/>
                  </a:solidFill>
                </a:rPr>
                <a:t>Equity</a:t>
              </a:r>
              <a:r>
                <a:rPr lang="es-ES_tradnl" sz="1400" b="1" kern="1200" dirty="0">
                  <a:solidFill>
                    <a:schemeClr val="tx1"/>
                  </a:solidFill>
                </a:rPr>
                <a:t> and </a:t>
              </a:r>
              <a:r>
                <a:rPr lang="es-ES_tradnl" sz="1400" b="1" kern="1200" dirty="0" err="1">
                  <a:solidFill>
                    <a:schemeClr val="tx1"/>
                  </a:solidFill>
                </a:rPr>
                <a:t>Inclusion</a:t>
              </a:r>
              <a:r>
                <a:rPr lang="es-ES_tradnl" sz="1400" kern="1200" dirty="0">
                  <a:solidFill>
                    <a:schemeClr val="tx1"/>
                  </a:solidFill>
                </a:rPr>
                <a:t>: </a:t>
              </a:r>
            </a:p>
            <a:p>
              <a:pPr marL="0" lvl="0" indent="0" algn="ctr" defTabSz="533400">
                <a:lnSpc>
                  <a:spcPct val="90000"/>
                </a:lnSpc>
                <a:spcBef>
                  <a:spcPct val="0"/>
                </a:spcBef>
                <a:spcAft>
                  <a:spcPct val="35000"/>
                </a:spcAft>
                <a:buNone/>
              </a:pPr>
              <a:r>
                <a:rPr lang="es-ES_tradnl" sz="1400" kern="1200" dirty="0" err="1">
                  <a:solidFill>
                    <a:schemeClr val="tx1"/>
                  </a:solidFill>
                </a:rPr>
                <a:t>All</a:t>
              </a:r>
              <a:r>
                <a:rPr lang="es-ES_tradnl" sz="1400" kern="1200" dirty="0">
                  <a:solidFill>
                    <a:schemeClr val="tx1"/>
                  </a:solidFill>
                </a:rPr>
                <a:t> </a:t>
              </a:r>
              <a:r>
                <a:rPr lang="es-ES_tradnl" sz="1400" kern="1200" dirty="0" err="1">
                  <a:solidFill>
                    <a:schemeClr val="tx1"/>
                  </a:solidFill>
                </a:rPr>
                <a:t>individuals</a:t>
              </a:r>
              <a:r>
                <a:rPr lang="es-ES_tradnl" sz="1400" kern="1200" dirty="0">
                  <a:solidFill>
                    <a:schemeClr val="tx1"/>
                  </a:solidFill>
                </a:rPr>
                <a:t> can </a:t>
              </a:r>
              <a:r>
                <a:rPr lang="es-ES_tradnl" sz="1400" kern="1200" dirty="0" err="1">
                  <a:solidFill>
                    <a:schemeClr val="tx1"/>
                  </a:solidFill>
                </a:rPr>
                <a:t>fully</a:t>
              </a:r>
              <a:r>
                <a:rPr lang="es-ES_tradnl" sz="1400" kern="1200" dirty="0">
                  <a:solidFill>
                    <a:schemeClr val="tx1"/>
                  </a:solidFill>
                </a:rPr>
                <a:t> </a:t>
              </a:r>
              <a:r>
                <a:rPr lang="es-ES_tradnl" sz="1400" kern="1200" dirty="0" err="1">
                  <a:solidFill>
                    <a:schemeClr val="tx1"/>
                  </a:solidFill>
                </a:rPr>
                <a:t>participate</a:t>
              </a:r>
              <a:r>
                <a:rPr lang="es-ES_tradnl" sz="1400" kern="1200" dirty="0">
                  <a:solidFill>
                    <a:schemeClr val="tx1"/>
                  </a:solidFill>
                </a:rPr>
                <a:t> in social, </a:t>
              </a:r>
              <a:r>
                <a:rPr lang="es-ES_tradnl" sz="1400" kern="1200" dirty="0" err="1">
                  <a:solidFill>
                    <a:schemeClr val="tx1"/>
                  </a:solidFill>
                </a:rPr>
                <a:t>political</a:t>
              </a:r>
              <a:r>
                <a:rPr lang="es-ES_tradnl" sz="1400" kern="1200" dirty="0">
                  <a:solidFill>
                    <a:schemeClr val="tx1"/>
                  </a:solidFill>
                </a:rPr>
                <a:t>, and </a:t>
              </a:r>
              <a:r>
                <a:rPr lang="es-ES_tradnl" sz="1400" kern="1200" dirty="0" err="1">
                  <a:solidFill>
                    <a:schemeClr val="tx1"/>
                  </a:solidFill>
                </a:rPr>
                <a:t>economic</a:t>
              </a:r>
              <a:r>
                <a:rPr lang="es-ES_tradnl" sz="1400" kern="1200" dirty="0">
                  <a:solidFill>
                    <a:schemeClr val="tx1"/>
                  </a:solidFill>
                </a:rPr>
                <a:t> </a:t>
              </a:r>
              <a:r>
                <a:rPr lang="es-ES_tradnl" sz="1400" kern="1200" dirty="0" err="1">
                  <a:solidFill>
                    <a:schemeClr val="tx1"/>
                  </a:solidFill>
                </a:rPr>
                <a:t>life</a:t>
              </a:r>
              <a:r>
                <a:rPr lang="es-ES_tradnl" sz="1400" kern="1200" dirty="0">
                  <a:solidFill>
                    <a:schemeClr val="tx1"/>
                  </a:solidFill>
                </a:rPr>
                <a:t> </a:t>
              </a:r>
              <a:r>
                <a:rPr lang="es-ES_tradnl" sz="1400" kern="1200" dirty="0" err="1">
                  <a:solidFill>
                    <a:schemeClr val="tx1"/>
                  </a:solidFill>
                </a:rPr>
                <a:t>regardless</a:t>
              </a:r>
              <a:r>
                <a:rPr lang="es-ES_tradnl" sz="1400" kern="1200" dirty="0">
                  <a:solidFill>
                    <a:schemeClr val="tx1"/>
                  </a:solidFill>
                </a:rPr>
                <a:t> </a:t>
              </a:r>
              <a:r>
                <a:rPr lang="es-ES_tradnl" sz="1400" kern="1200" dirty="0" err="1">
                  <a:solidFill>
                    <a:schemeClr val="tx1"/>
                  </a:solidFill>
                </a:rPr>
                <a:t>of</a:t>
              </a:r>
              <a:r>
                <a:rPr lang="es-ES_tradnl" sz="1400" kern="1200" dirty="0">
                  <a:solidFill>
                    <a:schemeClr val="tx1"/>
                  </a:solidFill>
                </a:rPr>
                <a:t> </a:t>
              </a:r>
              <a:r>
                <a:rPr lang="es-ES_tradnl" sz="1400" kern="1200" dirty="0" err="1">
                  <a:solidFill>
                    <a:schemeClr val="tx1"/>
                  </a:solidFill>
                </a:rPr>
                <a:t>the</a:t>
              </a:r>
              <a:r>
                <a:rPr lang="es-ES_tradnl" sz="1400" kern="1200" dirty="0">
                  <a:solidFill>
                    <a:schemeClr val="tx1"/>
                  </a:solidFill>
                </a:rPr>
                <a:t>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they</a:t>
              </a:r>
              <a:r>
                <a:rPr lang="es-ES_tradnl" sz="1400" kern="1200" dirty="0">
                  <a:solidFill>
                    <a:schemeClr val="tx1"/>
                  </a:solidFill>
                </a:rPr>
                <a:t> </a:t>
              </a:r>
              <a:r>
                <a:rPr lang="es-ES_tradnl" sz="1400" kern="1200" dirty="0" err="1">
                  <a:solidFill>
                    <a:schemeClr val="tx1"/>
                  </a:solidFill>
                </a:rPr>
                <a:t>speak</a:t>
              </a:r>
              <a:endParaRPr lang="es-ES_tradnl" sz="1400" kern="1200" dirty="0">
                <a:solidFill>
                  <a:schemeClr val="tx1"/>
                </a:solidFill>
              </a:endParaRPr>
            </a:p>
            <a:p>
              <a:pPr marL="0" lvl="0" indent="0" algn="ctr" defTabSz="533400">
                <a:lnSpc>
                  <a:spcPct val="90000"/>
                </a:lnSpc>
                <a:spcBef>
                  <a:spcPct val="0"/>
                </a:spcBef>
                <a:spcAft>
                  <a:spcPct val="35000"/>
                </a:spcAft>
                <a:buNone/>
              </a:pPr>
              <a:r>
                <a:rPr lang="es-ES_tradnl" sz="1400" kern="1200" dirty="0" err="1">
                  <a:solidFill>
                    <a:schemeClr val="tx1"/>
                  </a:solidFill>
                </a:rPr>
                <a:t>Creating</a:t>
              </a:r>
              <a:r>
                <a:rPr lang="es-ES_tradnl" sz="1400" kern="1200" dirty="0">
                  <a:solidFill>
                    <a:schemeClr val="tx1"/>
                  </a:solidFill>
                </a:rPr>
                <a:t> a </a:t>
              </a:r>
              <a:r>
                <a:rPr lang="es-ES_tradnl" sz="1400" kern="1200" dirty="0" err="1">
                  <a:solidFill>
                    <a:schemeClr val="tx1"/>
                  </a:solidFill>
                </a:rPr>
                <a:t>space</a:t>
              </a:r>
              <a:r>
                <a:rPr lang="es-ES_tradnl" sz="1400" kern="1200" dirty="0">
                  <a:solidFill>
                    <a:schemeClr val="tx1"/>
                  </a:solidFill>
                </a:rPr>
                <a:t> </a:t>
              </a:r>
              <a:r>
                <a:rPr lang="es-ES_tradnl" sz="1400" kern="1200" dirty="0" err="1">
                  <a:solidFill>
                    <a:schemeClr val="tx1"/>
                  </a:solidFill>
                </a:rPr>
                <a:t>where</a:t>
              </a:r>
              <a:r>
                <a:rPr lang="es-ES_tradnl" sz="1400" kern="1200" dirty="0">
                  <a:solidFill>
                    <a:schemeClr val="tx1"/>
                  </a:solidFill>
                </a:rPr>
                <a:t> </a:t>
              </a:r>
              <a:r>
                <a:rPr lang="es-ES_tradnl" sz="1400" kern="1200" dirty="0" err="1">
                  <a:solidFill>
                    <a:schemeClr val="tx1"/>
                  </a:solidFill>
                </a:rPr>
                <a:t>where</a:t>
              </a:r>
              <a:r>
                <a:rPr lang="es-ES_tradnl" sz="1400" kern="1200" dirty="0">
                  <a:solidFill>
                    <a:schemeClr val="tx1"/>
                  </a:solidFill>
                </a:rPr>
                <a:t> </a:t>
              </a:r>
              <a:r>
                <a:rPr lang="es-ES_tradnl" sz="1400" kern="1200" dirty="0" err="1">
                  <a:solidFill>
                    <a:schemeClr val="tx1"/>
                  </a:solidFill>
                </a:rPr>
                <a:t>multiple</a:t>
              </a:r>
              <a:r>
                <a:rPr lang="es-ES_tradnl" sz="1400" kern="1200" dirty="0">
                  <a:solidFill>
                    <a:schemeClr val="tx1"/>
                  </a:solidFill>
                </a:rPr>
                <a:t> </a:t>
              </a:r>
              <a:r>
                <a:rPr lang="es-ES_tradnl" sz="1400" kern="1200" dirty="0" err="1">
                  <a:solidFill>
                    <a:schemeClr val="tx1"/>
                  </a:solidFill>
                </a:rPr>
                <a:t>languages</a:t>
              </a:r>
              <a:r>
                <a:rPr lang="es-ES_tradnl" sz="1400" kern="1200" dirty="0">
                  <a:solidFill>
                    <a:schemeClr val="tx1"/>
                  </a:solidFill>
                </a:rPr>
                <a:t> are </a:t>
              </a:r>
              <a:r>
                <a:rPr lang="es-ES_tradnl" sz="1400" kern="1200" dirty="0" err="1">
                  <a:solidFill>
                    <a:schemeClr val="tx1"/>
                  </a:solidFill>
                </a:rPr>
                <a:t>valued</a:t>
              </a:r>
              <a:r>
                <a:rPr lang="es-ES_tradnl" sz="1400" kern="1200" dirty="0">
                  <a:solidFill>
                    <a:schemeClr val="tx1"/>
                  </a:solidFill>
                </a:rPr>
                <a:t> and </a:t>
              </a:r>
              <a:r>
                <a:rPr lang="es-ES_tradnl" sz="1400" kern="1200" dirty="0" err="1">
                  <a:solidFill>
                    <a:schemeClr val="tx1"/>
                  </a:solidFill>
                </a:rPr>
                <a:t>respected</a:t>
              </a:r>
              <a:r>
                <a:rPr lang="es-ES_tradnl" sz="1400" kern="1200" dirty="0">
                  <a:solidFill>
                    <a:schemeClr val="tx1"/>
                  </a:solidFill>
                </a:rPr>
                <a:t>.</a:t>
              </a:r>
              <a:endParaRPr lang="en-US" sz="1400" kern="1200" dirty="0">
                <a:solidFill>
                  <a:schemeClr val="tx1"/>
                </a:solidFill>
              </a:endParaRPr>
            </a:p>
          </p:txBody>
        </p:sp>
      </p:grpSp>
      <p:grpSp>
        <p:nvGrpSpPr>
          <p:cNvPr id="13" name="Group 12">
            <a:extLst>
              <a:ext uri="{FF2B5EF4-FFF2-40B4-BE49-F238E27FC236}">
                <a16:creationId xmlns:a16="http://schemas.microsoft.com/office/drawing/2014/main" id="{800E2182-E7F1-AC5D-1631-803BD6AA0420}"/>
              </a:ext>
            </a:extLst>
          </p:cNvPr>
          <p:cNvGrpSpPr/>
          <p:nvPr/>
        </p:nvGrpSpPr>
        <p:grpSpPr>
          <a:xfrm>
            <a:off x="3202781" y="1401810"/>
            <a:ext cx="2738437" cy="1978530"/>
            <a:chOff x="0" y="542247"/>
            <a:chExt cx="2738437" cy="1643062"/>
          </a:xfrm>
        </p:grpSpPr>
        <p:sp>
          <p:nvSpPr>
            <p:cNvPr id="15" name="Rectangle 14">
              <a:extLst>
                <a:ext uri="{FF2B5EF4-FFF2-40B4-BE49-F238E27FC236}">
                  <a16:creationId xmlns:a16="http://schemas.microsoft.com/office/drawing/2014/main" id="{F91670E8-00DE-1019-313B-5B8C7B7739BF}"/>
                </a:ext>
              </a:extLst>
            </p:cNvPr>
            <p:cNvSpPr/>
            <p:nvPr/>
          </p:nvSpPr>
          <p:spPr>
            <a:xfrm>
              <a:off x="0" y="542247"/>
              <a:ext cx="2738437" cy="164306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2000"/>
            </a:p>
          </p:txBody>
        </p:sp>
        <p:sp>
          <p:nvSpPr>
            <p:cNvPr id="17" name="TextBox 16">
              <a:extLst>
                <a:ext uri="{FF2B5EF4-FFF2-40B4-BE49-F238E27FC236}">
                  <a16:creationId xmlns:a16="http://schemas.microsoft.com/office/drawing/2014/main" id="{564A97FC-3D72-D8A5-E9DA-0FB8FFBAEBDF}"/>
                </a:ext>
              </a:extLst>
            </p:cNvPr>
            <p:cNvSpPr txBox="1"/>
            <p:nvPr/>
          </p:nvSpPr>
          <p:spPr>
            <a:xfrm>
              <a:off x="0" y="542247"/>
              <a:ext cx="2738437" cy="16430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_tradnl" sz="1400" b="1" kern="1200" dirty="0">
                  <a:solidFill>
                    <a:schemeClr val="tx1"/>
                  </a:solidFill>
                </a:rPr>
                <a:t>2. Access </a:t>
              </a:r>
              <a:r>
                <a:rPr lang="es-ES_tradnl" sz="1400" b="1" kern="1200" dirty="0" err="1">
                  <a:solidFill>
                    <a:schemeClr val="tx1"/>
                  </a:solidFill>
                </a:rPr>
                <a:t>to</a:t>
              </a:r>
              <a:r>
                <a:rPr lang="es-ES_tradnl" sz="1400" b="1" kern="1200" dirty="0">
                  <a:solidFill>
                    <a:schemeClr val="tx1"/>
                  </a:solidFill>
                </a:rPr>
                <a:t> </a:t>
              </a:r>
              <a:r>
                <a:rPr lang="es-ES_tradnl" sz="1400" b="1" kern="1200" dirty="0" err="1">
                  <a:solidFill>
                    <a:schemeClr val="tx1"/>
                  </a:solidFill>
                </a:rPr>
                <a:t>Information</a:t>
              </a:r>
              <a:r>
                <a:rPr lang="es-ES_tradnl" sz="1400" b="1" kern="1200" dirty="0">
                  <a:solidFill>
                    <a:schemeClr val="tx1"/>
                  </a:solidFill>
                </a:rPr>
                <a:t> and </a:t>
              </a:r>
              <a:r>
                <a:rPr lang="es-ES_tradnl" sz="1400" b="1" kern="1200" dirty="0" err="1">
                  <a:solidFill>
                    <a:schemeClr val="tx1"/>
                  </a:solidFill>
                </a:rPr>
                <a:t>Services</a:t>
              </a:r>
              <a:r>
                <a:rPr lang="es-ES_tradnl" sz="1400" b="1" kern="1200" dirty="0">
                  <a:solidFill>
                    <a:schemeClr val="tx1"/>
                  </a:solidFill>
                </a:rPr>
                <a:t>: </a:t>
              </a:r>
            </a:p>
            <a:p>
              <a:pPr marL="0" lvl="0" indent="0" algn="ctr" defTabSz="533400">
                <a:lnSpc>
                  <a:spcPct val="90000"/>
                </a:lnSpc>
                <a:spcBef>
                  <a:spcPct val="0"/>
                </a:spcBef>
                <a:spcAft>
                  <a:spcPct val="35000"/>
                </a:spcAft>
                <a:buNone/>
              </a:pPr>
              <a:r>
                <a:rPr lang="es-ES_tradnl" sz="1400" kern="1200" dirty="0" err="1">
                  <a:solidFill>
                    <a:schemeClr val="tx1"/>
                  </a:solidFill>
                </a:rPr>
                <a:t>Guaranteeing</a:t>
              </a:r>
              <a:r>
                <a:rPr lang="es-ES_tradnl" sz="1400" kern="1200" dirty="0">
                  <a:solidFill>
                    <a:schemeClr val="tx1"/>
                  </a:solidFill>
                </a:rPr>
                <a:t> </a:t>
              </a:r>
              <a:r>
                <a:rPr lang="es-ES_tradnl" sz="1400" kern="1200" dirty="0" err="1">
                  <a:solidFill>
                    <a:schemeClr val="tx1"/>
                  </a:solidFill>
                </a:rPr>
                <a:t>that</a:t>
              </a:r>
              <a:r>
                <a:rPr lang="es-ES_tradnl" sz="1400" kern="1200" dirty="0">
                  <a:solidFill>
                    <a:schemeClr val="tx1"/>
                  </a:solidFill>
                </a:rPr>
                <a:t> </a:t>
              </a:r>
              <a:r>
                <a:rPr lang="es-ES_tradnl" sz="1400" kern="1200" dirty="0" err="1">
                  <a:solidFill>
                    <a:schemeClr val="tx1"/>
                  </a:solidFill>
                </a:rPr>
                <a:t>essential</a:t>
              </a:r>
              <a:r>
                <a:rPr lang="es-ES_tradnl" sz="1400" kern="1200" dirty="0">
                  <a:solidFill>
                    <a:schemeClr val="tx1"/>
                  </a:solidFill>
                </a:rPr>
                <a:t> </a:t>
              </a:r>
              <a:r>
                <a:rPr lang="es-ES_tradnl" sz="1400" kern="1200" dirty="0" err="1">
                  <a:solidFill>
                    <a:schemeClr val="tx1"/>
                  </a:solidFill>
                </a:rPr>
                <a:t>information</a:t>
              </a:r>
              <a:r>
                <a:rPr lang="es-ES_tradnl" sz="1400" kern="1200" dirty="0">
                  <a:solidFill>
                    <a:schemeClr val="tx1"/>
                  </a:solidFill>
                </a:rPr>
                <a:t> and </a:t>
              </a:r>
              <a:r>
                <a:rPr lang="es-ES_tradnl" sz="1400" kern="1200" dirty="0" err="1">
                  <a:solidFill>
                    <a:schemeClr val="tx1"/>
                  </a:solidFill>
                </a:rPr>
                <a:t>services</a:t>
              </a:r>
              <a:r>
                <a:rPr lang="es-ES_tradnl" sz="1400" kern="1200" dirty="0">
                  <a:solidFill>
                    <a:schemeClr val="tx1"/>
                  </a:solidFill>
                </a:rPr>
                <a:t> (</a:t>
              </a:r>
              <a:r>
                <a:rPr lang="es-ES_tradnl" sz="1400" kern="1200" dirty="0" err="1">
                  <a:solidFill>
                    <a:schemeClr val="tx1"/>
                  </a:solidFill>
                </a:rPr>
                <a:t>e.g</a:t>
              </a:r>
              <a:r>
                <a:rPr lang="es-ES_tradnl" sz="1400" kern="1200" dirty="0">
                  <a:solidFill>
                    <a:schemeClr val="tx1"/>
                  </a:solidFill>
                </a:rPr>
                <a:t>., legal, medical, </a:t>
              </a:r>
              <a:r>
                <a:rPr lang="es-ES_tradnl" sz="1400" kern="1200" dirty="0" err="1">
                  <a:solidFill>
                    <a:schemeClr val="tx1"/>
                  </a:solidFill>
                </a:rPr>
                <a:t>educational</a:t>
              </a:r>
              <a:r>
                <a:rPr lang="es-ES_tradnl" sz="1400" kern="1200" dirty="0">
                  <a:solidFill>
                    <a:schemeClr val="tx1"/>
                  </a:solidFill>
                </a:rPr>
                <a:t>) are </a:t>
              </a:r>
              <a:r>
                <a:rPr lang="es-ES_tradnl" sz="1400" kern="1200" dirty="0" err="1">
                  <a:solidFill>
                    <a:schemeClr val="tx1"/>
                  </a:solidFill>
                </a:rPr>
                <a:t>available</a:t>
              </a:r>
              <a:r>
                <a:rPr lang="es-ES_tradnl" sz="1400" kern="1200" dirty="0">
                  <a:solidFill>
                    <a:schemeClr val="tx1"/>
                  </a:solidFill>
                </a:rPr>
                <a:t> in </a:t>
              </a:r>
              <a:r>
                <a:rPr lang="es-ES_tradnl" sz="1400" kern="1200" dirty="0" err="1">
                  <a:solidFill>
                    <a:schemeClr val="tx1"/>
                  </a:solidFill>
                </a:rPr>
                <a:t>multiple</a:t>
              </a:r>
              <a:r>
                <a:rPr lang="es-ES_tradnl" sz="1400" kern="1200" dirty="0">
                  <a:solidFill>
                    <a:schemeClr val="tx1"/>
                  </a:solidFill>
                </a:rPr>
                <a:t> </a:t>
              </a:r>
              <a:r>
                <a:rPr lang="es-ES_tradnl" sz="1400" kern="1200" dirty="0" err="1">
                  <a:solidFill>
                    <a:schemeClr val="tx1"/>
                  </a:solidFill>
                </a:rPr>
                <a:t>languages</a:t>
              </a:r>
              <a:r>
                <a:rPr lang="es-ES_tradnl" sz="1400" kern="1200" dirty="0">
                  <a:solidFill>
                    <a:schemeClr val="tx1"/>
                  </a:solidFill>
                </a:rPr>
                <a:t> so </a:t>
              </a:r>
              <a:r>
                <a:rPr lang="es-ES_tradnl" sz="1400" kern="1200" dirty="0" err="1">
                  <a:solidFill>
                    <a:schemeClr val="tx1"/>
                  </a:solidFill>
                </a:rPr>
                <a:t>that</a:t>
              </a:r>
              <a:r>
                <a:rPr lang="es-ES_tradnl" sz="1400" kern="1200" dirty="0">
                  <a:solidFill>
                    <a:schemeClr val="tx1"/>
                  </a:solidFill>
                </a:rPr>
                <a:t> non-</a:t>
              </a:r>
              <a:r>
                <a:rPr lang="es-ES_tradnl" sz="1400" kern="1200" dirty="0" err="1">
                  <a:solidFill>
                    <a:schemeClr val="tx1"/>
                  </a:solidFill>
                </a:rPr>
                <a:t>dominant</a:t>
              </a:r>
              <a:r>
                <a:rPr lang="es-ES_tradnl" sz="1400" kern="1200" dirty="0">
                  <a:solidFill>
                    <a:schemeClr val="tx1"/>
                  </a:solidFill>
                </a:rPr>
                <a:t>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speakers</a:t>
              </a:r>
              <a:r>
                <a:rPr lang="es-ES_tradnl" sz="1400" kern="1200" dirty="0">
                  <a:solidFill>
                    <a:schemeClr val="tx1"/>
                  </a:solidFill>
                </a:rPr>
                <a:t> can </a:t>
              </a:r>
              <a:r>
                <a:rPr lang="es-ES_tradnl" sz="1400" kern="1200" dirty="0" err="1">
                  <a:solidFill>
                    <a:schemeClr val="tx1"/>
                  </a:solidFill>
                </a:rPr>
                <a:t>access</a:t>
              </a:r>
              <a:r>
                <a:rPr lang="es-ES_tradnl" sz="1400" kern="1200" dirty="0">
                  <a:solidFill>
                    <a:schemeClr val="tx1"/>
                  </a:solidFill>
                </a:rPr>
                <a:t> </a:t>
              </a:r>
              <a:r>
                <a:rPr lang="es-ES_tradnl" sz="1400" kern="1200" dirty="0" err="1">
                  <a:solidFill>
                    <a:schemeClr val="tx1"/>
                  </a:solidFill>
                </a:rPr>
                <a:t>them</a:t>
              </a:r>
              <a:r>
                <a:rPr lang="es-ES_tradnl" sz="1400" kern="1200" dirty="0">
                  <a:solidFill>
                    <a:schemeClr val="tx1"/>
                  </a:solidFill>
                </a:rPr>
                <a:t> </a:t>
              </a:r>
              <a:r>
                <a:rPr lang="es-ES_tradnl" sz="1400" kern="1200" dirty="0" err="1">
                  <a:solidFill>
                    <a:schemeClr val="tx1"/>
                  </a:solidFill>
                </a:rPr>
                <a:t>equally</a:t>
              </a:r>
              <a:r>
                <a:rPr lang="es-ES_tradnl" sz="1400" kern="1200" dirty="0">
                  <a:solidFill>
                    <a:schemeClr val="tx1"/>
                  </a:solidFill>
                </a:rPr>
                <a:t>.</a:t>
              </a:r>
              <a:endParaRPr lang="en-US" sz="1400" kern="1200" dirty="0">
                <a:solidFill>
                  <a:schemeClr val="tx1"/>
                </a:solidFill>
              </a:endParaRPr>
            </a:p>
          </p:txBody>
        </p:sp>
      </p:grpSp>
      <p:sp>
        <p:nvSpPr>
          <p:cNvPr id="19" name="TextBox 18">
            <a:extLst>
              <a:ext uri="{FF2B5EF4-FFF2-40B4-BE49-F238E27FC236}">
                <a16:creationId xmlns:a16="http://schemas.microsoft.com/office/drawing/2014/main" id="{796CEE5A-FC84-0017-485D-F65AD78787D4}"/>
              </a:ext>
            </a:extLst>
          </p:cNvPr>
          <p:cNvSpPr txBox="1"/>
          <p:nvPr/>
        </p:nvSpPr>
        <p:spPr>
          <a:xfrm>
            <a:off x="3822700" y="177800"/>
            <a:ext cx="184731" cy="369332"/>
          </a:xfrm>
          <a:prstGeom prst="rect">
            <a:avLst/>
          </a:prstGeom>
          <a:noFill/>
        </p:spPr>
        <p:txBody>
          <a:bodyPr wrap="none" rtlCol="0">
            <a:spAutoFit/>
          </a:bodyPr>
          <a:lstStyle/>
          <a:p>
            <a:endParaRPr lang="en-US" dirty="0"/>
          </a:p>
        </p:txBody>
      </p:sp>
      <p:grpSp>
        <p:nvGrpSpPr>
          <p:cNvPr id="21" name="Group 20">
            <a:extLst>
              <a:ext uri="{FF2B5EF4-FFF2-40B4-BE49-F238E27FC236}">
                <a16:creationId xmlns:a16="http://schemas.microsoft.com/office/drawing/2014/main" id="{51B13C0D-CE63-914D-37FE-CE0AEB1BD202}"/>
              </a:ext>
            </a:extLst>
          </p:cNvPr>
          <p:cNvGrpSpPr/>
          <p:nvPr/>
        </p:nvGrpSpPr>
        <p:grpSpPr>
          <a:xfrm>
            <a:off x="6253162" y="1689100"/>
            <a:ext cx="2738437" cy="2325348"/>
            <a:chOff x="599682" y="-104782"/>
            <a:chExt cx="3568526" cy="2245897"/>
          </a:xfrm>
        </p:grpSpPr>
        <p:sp>
          <p:nvSpPr>
            <p:cNvPr id="25" name="Rectangle 24">
              <a:extLst>
                <a:ext uri="{FF2B5EF4-FFF2-40B4-BE49-F238E27FC236}">
                  <a16:creationId xmlns:a16="http://schemas.microsoft.com/office/drawing/2014/main" id="{1111260C-8486-4F06-C92B-DAF19F8DD039}"/>
                </a:ext>
              </a:extLst>
            </p:cNvPr>
            <p:cNvSpPr/>
            <p:nvPr/>
          </p:nvSpPr>
          <p:spPr>
            <a:xfrm>
              <a:off x="599682" y="0"/>
              <a:ext cx="3568526" cy="214111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26" name="TextBox 25">
              <a:extLst>
                <a:ext uri="{FF2B5EF4-FFF2-40B4-BE49-F238E27FC236}">
                  <a16:creationId xmlns:a16="http://schemas.microsoft.com/office/drawing/2014/main" id="{9BB6144B-BAB1-8CF8-FA43-423B4DBC77B8}"/>
                </a:ext>
              </a:extLst>
            </p:cNvPr>
            <p:cNvSpPr txBox="1"/>
            <p:nvPr/>
          </p:nvSpPr>
          <p:spPr>
            <a:xfrm>
              <a:off x="599682" y="-104782"/>
              <a:ext cx="3568526" cy="2245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400" b="1" kern="1200" dirty="0">
                  <a:solidFill>
                    <a:schemeClr val="tx1"/>
                  </a:solidFill>
                </a:rPr>
                <a:t>3. </a:t>
              </a:r>
              <a:r>
                <a:rPr lang="es-ES_tradnl" sz="1400" b="1" kern="1200" dirty="0" err="1">
                  <a:solidFill>
                    <a:schemeClr val="tx1"/>
                  </a:solidFill>
                </a:rPr>
                <a:t>Recognition</a:t>
              </a:r>
              <a:r>
                <a:rPr lang="es-ES_tradnl" sz="1400" b="1" kern="1200" dirty="0">
                  <a:solidFill>
                    <a:schemeClr val="tx1"/>
                  </a:solidFill>
                </a:rPr>
                <a:t> and </a:t>
              </a:r>
              <a:r>
                <a:rPr lang="es-ES_tradnl" sz="1400" b="1" kern="1200" dirty="0" err="1">
                  <a:solidFill>
                    <a:schemeClr val="tx1"/>
                  </a:solidFill>
                </a:rPr>
                <a:t>Respect</a:t>
              </a:r>
              <a:r>
                <a:rPr lang="es-ES_tradnl" sz="1400" b="1" kern="1200" dirty="0">
                  <a:solidFill>
                    <a:schemeClr val="tx1"/>
                  </a:solidFill>
                </a:rPr>
                <a:t> </a:t>
              </a:r>
              <a:r>
                <a:rPr lang="es-ES_tradnl" sz="1400" b="1" kern="1200" dirty="0" err="1">
                  <a:solidFill>
                    <a:schemeClr val="tx1"/>
                  </a:solidFill>
                </a:rPr>
                <a:t>for</a:t>
              </a:r>
              <a:r>
                <a:rPr lang="es-ES_tradnl" sz="1400" b="1" kern="1200" dirty="0">
                  <a:solidFill>
                    <a:schemeClr val="tx1"/>
                  </a:solidFill>
                </a:rPr>
                <a:t> </a:t>
              </a:r>
              <a:r>
                <a:rPr lang="es-ES_tradnl" sz="1400" b="1" kern="1200" dirty="0" err="1">
                  <a:solidFill>
                    <a:schemeClr val="tx1"/>
                  </a:solidFill>
                </a:rPr>
                <a:t>Linguistic</a:t>
              </a:r>
              <a:r>
                <a:rPr lang="es-ES_tradnl" sz="1400" b="1" kern="1200" dirty="0">
                  <a:solidFill>
                    <a:schemeClr val="tx1"/>
                  </a:solidFill>
                </a:rPr>
                <a:t> </a:t>
              </a:r>
              <a:r>
                <a:rPr lang="es-ES_tradnl" sz="1400" b="1" kern="1200" dirty="0" err="1">
                  <a:solidFill>
                    <a:schemeClr val="tx1"/>
                  </a:solidFill>
                </a:rPr>
                <a:t>Diversity</a:t>
              </a:r>
              <a:r>
                <a:rPr lang="es-ES_tradnl" sz="1400" kern="1200" dirty="0">
                  <a:solidFill>
                    <a:schemeClr val="tx1"/>
                  </a:solidFill>
                </a:rPr>
                <a:t>: </a:t>
              </a:r>
            </a:p>
            <a:p>
              <a:pPr marL="0" lvl="0" indent="0" algn="ctr" defTabSz="711200">
                <a:lnSpc>
                  <a:spcPct val="90000"/>
                </a:lnSpc>
                <a:spcBef>
                  <a:spcPct val="0"/>
                </a:spcBef>
                <a:spcAft>
                  <a:spcPct val="35000"/>
                </a:spcAft>
                <a:buNone/>
              </a:pPr>
              <a:r>
                <a:rPr lang="es-ES_tradnl" sz="1400" kern="1200" dirty="0" err="1">
                  <a:solidFill>
                    <a:schemeClr val="tx1"/>
                  </a:solidFill>
                </a:rPr>
                <a:t>Valuing</a:t>
              </a:r>
              <a:r>
                <a:rPr lang="es-ES_tradnl" sz="1400" kern="1200" dirty="0">
                  <a:solidFill>
                    <a:schemeClr val="tx1"/>
                  </a:solidFill>
                </a:rPr>
                <a:t> </a:t>
              </a:r>
              <a:r>
                <a:rPr lang="es-ES_tradnl" sz="1400" kern="1200" dirty="0" err="1">
                  <a:solidFill>
                    <a:schemeClr val="tx1"/>
                  </a:solidFill>
                </a:rPr>
                <a:t>all</a:t>
              </a:r>
              <a:r>
                <a:rPr lang="es-ES_tradnl" sz="1400" kern="1200" dirty="0">
                  <a:solidFill>
                    <a:schemeClr val="tx1"/>
                  </a:solidFill>
                </a:rPr>
                <a:t> </a:t>
              </a:r>
              <a:r>
                <a:rPr lang="es-ES_tradnl" sz="1400" kern="1200" dirty="0" err="1">
                  <a:solidFill>
                    <a:schemeClr val="tx1"/>
                  </a:solidFill>
                </a:rPr>
                <a:t>languages</a:t>
              </a:r>
              <a:r>
                <a:rPr lang="es-ES_tradnl" sz="1400" kern="1200" dirty="0">
                  <a:solidFill>
                    <a:schemeClr val="tx1"/>
                  </a:solidFill>
                </a:rPr>
                <a:t> and </a:t>
              </a:r>
              <a:r>
                <a:rPr lang="es-ES_tradnl" sz="1400" kern="1200" dirty="0" err="1">
                  <a:solidFill>
                    <a:schemeClr val="tx1"/>
                  </a:solidFill>
                </a:rPr>
                <a:t>dialects</a:t>
              </a:r>
              <a:r>
                <a:rPr lang="es-ES_tradnl" sz="1400" kern="1200" dirty="0">
                  <a:solidFill>
                    <a:schemeClr val="tx1"/>
                  </a:solidFill>
                </a:rPr>
                <a:t>, and </a:t>
              </a:r>
              <a:r>
                <a:rPr lang="es-ES_tradnl" sz="1400" kern="1200" dirty="0" err="1">
                  <a:solidFill>
                    <a:schemeClr val="tx1"/>
                  </a:solidFill>
                </a:rPr>
                <a:t>resisting</a:t>
              </a:r>
              <a:r>
                <a:rPr lang="es-ES_tradnl" sz="1400" kern="1200" dirty="0">
                  <a:solidFill>
                    <a:schemeClr val="tx1"/>
                  </a:solidFill>
                </a:rPr>
                <a:t> </a:t>
              </a:r>
              <a:r>
                <a:rPr lang="es-ES_tradnl" sz="1400" kern="1200" dirty="0" err="1">
                  <a:solidFill>
                    <a:schemeClr val="tx1"/>
                  </a:solidFill>
                </a:rPr>
                <a:t>the</a:t>
              </a:r>
              <a:r>
                <a:rPr lang="es-ES_tradnl" sz="1400" kern="1200" dirty="0">
                  <a:solidFill>
                    <a:schemeClr val="tx1"/>
                  </a:solidFill>
                </a:rPr>
                <a:t> </a:t>
              </a:r>
              <a:r>
                <a:rPr lang="es-ES_tradnl" sz="1400" kern="1200" dirty="0" err="1">
                  <a:solidFill>
                    <a:schemeClr val="tx1"/>
                  </a:solidFill>
                </a:rPr>
                <a:t>dominance</a:t>
              </a:r>
              <a:r>
                <a:rPr lang="es-ES_tradnl" sz="1400" kern="1200" dirty="0">
                  <a:solidFill>
                    <a:schemeClr val="tx1"/>
                  </a:solidFill>
                </a:rPr>
                <a:t> </a:t>
              </a:r>
              <a:r>
                <a:rPr lang="es-ES_tradnl" sz="1400" kern="1200" dirty="0" err="1">
                  <a:solidFill>
                    <a:schemeClr val="tx1"/>
                  </a:solidFill>
                </a:rPr>
                <a:t>of</a:t>
              </a:r>
              <a:r>
                <a:rPr lang="es-ES_tradnl" sz="1400" kern="1200" dirty="0">
                  <a:solidFill>
                    <a:schemeClr val="tx1"/>
                  </a:solidFill>
                </a:rPr>
                <a:t> a single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over</a:t>
              </a:r>
              <a:r>
                <a:rPr lang="es-ES_tradnl" sz="1400" kern="1200" dirty="0">
                  <a:solidFill>
                    <a:schemeClr val="tx1"/>
                  </a:solidFill>
                </a:rPr>
                <a:t> </a:t>
              </a:r>
              <a:r>
                <a:rPr lang="es-ES_tradnl" sz="1400" kern="1200" dirty="0" err="1">
                  <a:solidFill>
                    <a:schemeClr val="tx1"/>
                  </a:solidFill>
                </a:rPr>
                <a:t>others</a:t>
              </a:r>
              <a:r>
                <a:rPr lang="es-ES_tradnl" sz="1400" kern="1200" dirty="0">
                  <a:solidFill>
                    <a:schemeClr val="tx1"/>
                  </a:solidFill>
                </a:rPr>
                <a:t>. </a:t>
              </a:r>
            </a:p>
            <a:p>
              <a:pPr marL="0" lvl="0" indent="0" algn="ctr" defTabSz="711200">
                <a:lnSpc>
                  <a:spcPct val="90000"/>
                </a:lnSpc>
                <a:spcBef>
                  <a:spcPct val="0"/>
                </a:spcBef>
                <a:spcAft>
                  <a:spcPct val="35000"/>
                </a:spcAft>
                <a:buNone/>
              </a:pPr>
              <a:r>
                <a:rPr lang="es-ES_tradnl" sz="1400" kern="1200" dirty="0" err="1">
                  <a:solidFill>
                    <a:schemeClr val="tx1"/>
                  </a:solidFill>
                </a:rPr>
                <a:t>This</a:t>
              </a:r>
              <a:r>
                <a:rPr lang="es-ES_tradnl" sz="1400" kern="1200" dirty="0">
                  <a:solidFill>
                    <a:schemeClr val="tx1"/>
                  </a:solidFill>
                </a:rPr>
                <a:t> </a:t>
              </a:r>
              <a:r>
                <a:rPr lang="es-ES_tradnl" sz="1400" kern="1200" dirty="0" err="1">
                  <a:solidFill>
                    <a:schemeClr val="tx1"/>
                  </a:solidFill>
                </a:rPr>
                <a:t>involves</a:t>
              </a:r>
              <a:r>
                <a:rPr lang="es-ES_tradnl" sz="1400" kern="1200" dirty="0">
                  <a:solidFill>
                    <a:schemeClr val="tx1"/>
                  </a:solidFill>
                </a:rPr>
                <a:t> </a:t>
              </a:r>
              <a:r>
                <a:rPr lang="es-ES_tradnl" sz="1400" kern="1200" dirty="0" err="1">
                  <a:solidFill>
                    <a:schemeClr val="tx1"/>
                  </a:solidFill>
                </a:rPr>
                <a:t>promoting</a:t>
              </a:r>
              <a:r>
                <a:rPr lang="es-ES_tradnl" sz="1400" kern="1200" dirty="0">
                  <a:solidFill>
                    <a:schemeClr val="tx1"/>
                  </a:solidFill>
                </a:rPr>
                <a:t> and </a:t>
              </a:r>
              <a:r>
                <a:rPr lang="es-ES_tradnl" sz="1400" kern="1200" dirty="0" err="1">
                  <a:solidFill>
                    <a:schemeClr val="tx1"/>
                  </a:solidFill>
                </a:rPr>
                <a:t>preserving</a:t>
              </a:r>
              <a:r>
                <a:rPr lang="es-ES_tradnl" sz="1400" kern="1200" dirty="0">
                  <a:solidFill>
                    <a:schemeClr val="tx1"/>
                  </a:solidFill>
                </a:rPr>
                <a:t> </a:t>
              </a:r>
              <a:r>
                <a:rPr lang="es-ES_tradnl" sz="1400" kern="1200" dirty="0" err="1">
                  <a:solidFill>
                    <a:schemeClr val="tx1"/>
                  </a:solidFill>
                </a:rPr>
                <a:t>minority</a:t>
              </a:r>
              <a:r>
                <a:rPr lang="es-ES_tradnl" sz="1400" kern="1200" dirty="0">
                  <a:solidFill>
                    <a:schemeClr val="tx1"/>
                  </a:solidFill>
                </a:rPr>
                <a:t> </a:t>
              </a:r>
              <a:r>
                <a:rPr lang="es-ES_tradnl" sz="1400" kern="1200" dirty="0" err="1">
                  <a:solidFill>
                    <a:schemeClr val="tx1"/>
                  </a:solidFill>
                </a:rPr>
                <a:t>languages</a:t>
              </a:r>
              <a:r>
                <a:rPr lang="es-ES_tradnl" sz="1400" kern="1200" dirty="0">
                  <a:solidFill>
                    <a:schemeClr val="tx1"/>
                  </a:solidFill>
                </a:rPr>
                <a:t> and cultures.</a:t>
              </a:r>
              <a:endParaRPr lang="en-US" sz="1400" kern="1200" dirty="0">
                <a:solidFill>
                  <a:schemeClr val="tx1"/>
                </a:solidFill>
              </a:endParaRPr>
            </a:p>
          </p:txBody>
        </p:sp>
      </p:grpSp>
      <p:grpSp>
        <p:nvGrpSpPr>
          <p:cNvPr id="30" name="Group 29">
            <a:extLst>
              <a:ext uri="{FF2B5EF4-FFF2-40B4-BE49-F238E27FC236}">
                <a16:creationId xmlns:a16="http://schemas.microsoft.com/office/drawing/2014/main" id="{150E477E-7AD4-90EE-0810-2FFCC8689762}"/>
              </a:ext>
            </a:extLst>
          </p:cNvPr>
          <p:cNvGrpSpPr/>
          <p:nvPr/>
        </p:nvGrpSpPr>
        <p:grpSpPr>
          <a:xfrm>
            <a:off x="0" y="3429000"/>
            <a:ext cx="2738437" cy="1815860"/>
            <a:chOff x="1106163" y="0"/>
            <a:chExt cx="3568526" cy="2141115"/>
          </a:xfrm>
        </p:grpSpPr>
        <p:sp>
          <p:nvSpPr>
            <p:cNvPr id="31" name="Rectangle 30">
              <a:extLst>
                <a:ext uri="{FF2B5EF4-FFF2-40B4-BE49-F238E27FC236}">
                  <a16:creationId xmlns:a16="http://schemas.microsoft.com/office/drawing/2014/main" id="{55B64A5A-5279-24D0-6CCD-7D226813A42C}"/>
                </a:ext>
              </a:extLst>
            </p:cNvPr>
            <p:cNvSpPr/>
            <p:nvPr/>
          </p:nvSpPr>
          <p:spPr>
            <a:xfrm>
              <a:off x="1106163" y="0"/>
              <a:ext cx="3568526" cy="2141115"/>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32" name="TextBox 31">
              <a:extLst>
                <a:ext uri="{FF2B5EF4-FFF2-40B4-BE49-F238E27FC236}">
                  <a16:creationId xmlns:a16="http://schemas.microsoft.com/office/drawing/2014/main" id="{3C86D943-ABEE-1D31-ADF4-6CC915B1B346}"/>
                </a:ext>
              </a:extLst>
            </p:cNvPr>
            <p:cNvSpPr txBox="1"/>
            <p:nvPr/>
          </p:nvSpPr>
          <p:spPr>
            <a:xfrm>
              <a:off x="1106163" y="0"/>
              <a:ext cx="3568526" cy="21411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_tradnl" sz="1400" b="1" kern="1200" dirty="0">
                  <a:solidFill>
                    <a:schemeClr val="tx1"/>
                  </a:solidFill>
                </a:rPr>
                <a:t>4. </a:t>
              </a:r>
              <a:r>
                <a:rPr lang="es-ES_tradnl" sz="1400" b="1" kern="1200" dirty="0" err="1">
                  <a:solidFill>
                    <a:schemeClr val="tx1"/>
                  </a:solidFill>
                </a:rPr>
                <a:t>Community</a:t>
              </a:r>
              <a:r>
                <a:rPr lang="es-ES_tradnl" sz="1400" b="1" kern="1200" dirty="0">
                  <a:solidFill>
                    <a:schemeClr val="tx1"/>
                  </a:solidFill>
                </a:rPr>
                <a:t> </a:t>
              </a:r>
              <a:r>
                <a:rPr lang="es-ES_tradnl" sz="1400" b="1" kern="1200" dirty="0" err="1">
                  <a:solidFill>
                    <a:schemeClr val="tx1"/>
                  </a:solidFill>
                </a:rPr>
                <a:t>Empowerment</a:t>
              </a:r>
              <a:r>
                <a:rPr lang="es-ES_tradnl" sz="1400" b="1" kern="1200" dirty="0">
                  <a:solidFill>
                    <a:schemeClr val="tx1"/>
                  </a:solidFill>
                </a:rPr>
                <a:t>: </a:t>
              </a:r>
              <a:r>
                <a:rPr lang="es-ES_tradnl" sz="1400" kern="1200" dirty="0" err="1">
                  <a:solidFill>
                    <a:schemeClr val="tx1"/>
                  </a:solidFill>
                </a:rPr>
                <a:t>Supporting</a:t>
              </a:r>
              <a:r>
                <a:rPr lang="es-ES_tradnl" sz="1400" kern="1200" dirty="0">
                  <a:solidFill>
                    <a:schemeClr val="tx1"/>
                  </a:solidFill>
                </a:rPr>
                <a:t> </a:t>
              </a:r>
              <a:r>
                <a:rPr lang="es-ES_tradnl" sz="1400" kern="1200" dirty="0" err="1">
                  <a:solidFill>
                    <a:schemeClr val="tx1"/>
                  </a:solidFill>
                </a:rPr>
                <a:t>communities</a:t>
              </a:r>
              <a:r>
                <a:rPr lang="es-ES_tradnl" sz="1400" kern="1200" dirty="0">
                  <a:solidFill>
                    <a:schemeClr val="tx1"/>
                  </a:solidFill>
                </a:rPr>
                <a:t> in </a:t>
              </a:r>
              <a:r>
                <a:rPr lang="es-ES_tradnl" sz="1400" kern="1200" dirty="0" err="1">
                  <a:solidFill>
                    <a:schemeClr val="tx1"/>
                  </a:solidFill>
                </a:rPr>
                <a:t>maintaining</a:t>
              </a:r>
              <a:r>
                <a:rPr lang="es-ES_tradnl" sz="1400" kern="1200" dirty="0">
                  <a:solidFill>
                    <a:schemeClr val="tx1"/>
                  </a:solidFill>
                </a:rPr>
                <a:t> </a:t>
              </a:r>
              <a:r>
                <a:rPr lang="es-ES_tradnl" sz="1400" kern="1200" dirty="0" err="1">
                  <a:solidFill>
                    <a:schemeClr val="tx1"/>
                  </a:solidFill>
                </a:rPr>
                <a:t>their</a:t>
              </a:r>
              <a:r>
                <a:rPr lang="es-ES_tradnl" sz="1400" kern="1200" dirty="0">
                  <a:solidFill>
                    <a:schemeClr val="tx1"/>
                  </a:solidFill>
                </a:rPr>
                <a:t> </a:t>
              </a:r>
              <a:r>
                <a:rPr lang="es-ES_tradnl" sz="1400" kern="1200" dirty="0" err="1">
                  <a:solidFill>
                    <a:schemeClr val="tx1"/>
                  </a:solidFill>
                </a:rPr>
                <a:t>linguistic</a:t>
              </a:r>
              <a:r>
                <a:rPr lang="es-ES_tradnl" sz="1400" kern="1200" dirty="0">
                  <a:solidFill>
                    <a:schemeClr val="tx1"/>
                  </a:solidFill>
                </a:rPr>
                <a:t> </a:t>
              </a:r>
              <a:r>
                <a:rPr lang="es-ES_tradnl" sz="1400" kern="1200" dirty="0" err="1">
                  <a:solidFill>
                    <a:schemeClr val="tx1"/>
                  </a:solidFill>
                </a:rPr>
                <a:t>heritage</a:t>
              </a:r>
              <a:r>
                <a:rPr lang="es-ES_tradnl" sz="1400" kern="1200" dirty="0">
                  <a:solidFill>
                    <a:schemeClr val="tx1"/>
                  </a:solidFill>
                </a:rPr>
                <a:t> and </a:t>
              </a:r>
              <a:r>
                <a:rPr lang="es-ES_tradnl" sz="1400" kern="1200" dirty="0" err="1">
                  <a:solidFill>
                    <a:schemeClr val="tx1"/>
                  </a:solidFill>
                </a:rPr>
                <a:t>ensuring</a:t>
              </a:r>
              <a:r>
                <a:rPr lang="es-ES_tradnl" sz="1400" kern="1200" dirty="0">
                  <a:solidFill>
                    <a:schemeClr val="tx1"/>
                  </a:solidFill>
                </a:rPr>
                <a:t> </a:t>
              </a:r>
              <a:r>
                <a:rPr lang="es-ES_tradnl" sz="1400" kern="1200" dirty="0" err="1">
                  <a:solidFill>
                    <a:schemeClr val="tx1"/>
                  </a:solidFill>
                </a:rPr>
                <a:t>their</a:t>
              </a:r>
              <a:r>
                <a:rPr lang="es-ES_tradnl" sz="1400" kern="1200" dirty="0">
                  <a:solidFill>
                    <a:schemeClr val="tx1"/>
                  </a:solidFill>
                </a:rPr>
                <a:t> </a:t>
              </a:r>
              <a:r>
                <a:rPr lang="es-ES_tradnl" sz="1400" kern="1200" dirty="0" err="1">
                  <a:solidFill>
                    <a:schemeClr val="tx1"/>
                  </a:solidFill>
                </a:rPr>
                <a:t>voices</a:t>
              </a:r>
              <a:r>
                <a:rPr lang="es-ES_tradnl" sz="1400" kern="1200" dirty="0">
                  <a:solidFill>
                    <a:schemeClr val="tx1"/>
                  </a:solidFill>
                </a:rPr>
                <a:t> are </a:t>
              </a:r>
              <a:r>
                <a:rPr lang="es-ES_tradnl" sz="1400" kern="1200" dirty="0" err="1">
                  <a:solidFill>
                    <a:schemeClr val="tx1"/>
                  </a:solidFill>
                </a:rPr>
                <a:t>heard</a:t>
              </a:r>
              <a:r>
                <a:rPr lang="es-ES_tradnl" sz="1400" kern="1200" dirty="0">
                  <a:solidFill>
                    <a:schemeClr val="tx1"/>
                  </a:solidFill>
                </a:rPr>
                <a:t> in </a:t>
              </a:r>
              <a:r>
                <a:rPr lang="es-ES_tradnl" sz="1400" kern="1200" dirty="0" err="1">
                  <a:solidFill>
                    <a:schemeClr val="tx1"/>
                  </a:solidFill>
                </a:rPr>
                <a:t>decision-making</a:t>
              </a:r>
              <a:r>
                <a:rPr lang="es-ES_tradnl" sz="1400" kern="1200" dirty="0">
                  <a:solidFill>
                    <a:schemeClr val="tx1"/>
                  </a:solidFill>
                </a:rPr>
                <a:t> </a:t>
              </a:r>
              <a:r>
                <a:rPr lang="es-ES_tradnl" sz="1400" kern="1200" dirty="0" err="1">
                  <a:solidFill>
                    <a:schemeClr val="tx1"/>
                  </a:solidFill>
                </a:rPr>
                <a:t>processes</a:t>
              </a:r>
              <a:r>
                <a:rPr lang="es-ES_tradnl" sz="1400" kern="1200" dirty="0">
                  <a:solidFill>
                    <a:schemeClr val="tx1"/>
                  </a:solidFill>
                </a:rPr>
                <a:t>. </a:t>
              </a:r>
              <a:endParaRPr lang="en-US" sz="1400" kern="1200" dirty="0">
                <a:solidFill>
                  <a:schemeClr val="tx1"/>
                </a:solidFill>
              </a:endParaRPr>
            </a:p>
          </p:txBody>
        </p:sp>
      </p:grpSp>
      <p:grpSp>
        <p:nvGrpSpPr>
          <p:cNvPr id="33" name="Group 32">
            <a:extLst>
              <a:ext uri="{FF2B5EF4-FFF2-40B4-BE49-F238E27FC236}">
                <a16:creationId xmlns:a16="http://schemas.microsoft.com/office/drawing/2014/main" id="{582451CF-8B8A-3BFA-83C3-64F4600F1356}"/>
              </a:ext>
            </a:extLst>
          </p:cNvPr>
          <p:cNvGrpSpPr/>
          <p:nvPr/>
        </p:nvGrpSpPr>
        <p:grpSpPr>
          <a:xfrm>
            <a:off x="2890837" y="3949333"/>
            <a:ext cx="2906258" cy="1815860"/>
            <a:chOff x="0" y="928761"/>
            <a:chExt cx="3289101" cy="1973460"/>
          </a:xfrm>
        </p:grpSpPr>
        <p:sp>
          <p:nvSpPr>
            <p:cNvPr id="34" name="Rectangle 33">
              <a:extLst>
                <a:ext uri="{FF2B5EF4-FFF2-40B4-BE49-F238E27FC236}">
                  <a16:creationId xmlns:a16="http://schemas.microsoft.com/office/drawing/2014/main" id="{6F1FE86C-B7BB-66BB-9AA0-04993C3C04C4}"/>
                </a:ext>
              </a:extLst>
            </p:cNvPr>
            <p:cNvSpPr/>
            <p:nvPr/>
          </p:nvSpPr>
          <p:spPr>
            <a:xfrm>
              <a:off x="0" y="928761"/>
              <a:ext cx="3289101" cy="197346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35" name="TextBox 34">
              <a:extLst>
                <a:ext uri="{FF2B5EF4-FFF2-40B4-BE49-F238E27FC236}">
                  <a16:creationId xmlns:a16="http://schemas.microsoft.com/office/drawing/2014/main" id="{2D655AED-21BA-66E9-2116-7BF170776356}"/>
                </a:ext>
              </a:extLst>
            </p:cNvPr>
            <p:cNvSpPr txBox="1"/>
            <p:nvPr/>
          </p:nvSpPr>
          <p:spPr>
            <a:xfrm>
              <a:off x="0" y="928761"/>
              <a:ext cx="3289101" cy="19734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400" b="1" kern="1200" dirty="0">
                  <a:solidFill>
                    <a:schemeClr val="tx1"/>
                  </a:solidFill>
                </a:rPr>
                <a:t>5. Anti-</a:t>
              </a:r>
              <a:r>
                <a:rPr lang="es-ES_tradnl" sz="1400" b="1" kern="1200" dirty="0" err="1">
                  <a:solidFill>
                    <a:schemeClr val="tx1"/>
                  </a:solidFill>
                </a:rPr>
                <a:t>Oppression</a:t>
              </a:r>
              <a:r>
                <a:rPr lang="es-ES_tradnl" sz="1400" b="1" kern="1200" dirty="0">
                  <a:solidFill>
                    <a:schemeClr val="tx1"/>
                  </a:solidFill>
                </a:rPr>
                <a:t> Framework</a:t>
              </a:r>
              <a:r>
                <a:rPr lang="es-ES_tradnl" sz="1400" kern="1200" dirty="0">
                  <a:solidFill>
                    <a:schemeClr val="tx1"/>
                  </a:solidFill>
                </a:rPr>
                <a:t>. </a:t>
              </a:r>
              <a:r>
                <a:rPr lang="es-ES_tradnl" sz="1400" kern="1200" dirty="0" err="1">
                  <a:solidFill>
                    <a:schemeClr val="tx1"/>
                  </a:solidFill>
                </a:rPr>
                <a:t>Understanding</a:t>
              </a:r>
              <a:r>
                <a:rPr lang="es-ES_tradnl" sz="1400" kern="1200" dirty="0">
                  <a:solidFill>
                    <a:schemeClr val="tx1"/>
                  </a:solidFill>
                </a:rPr>
                <a:t> and </a:t>
              </a:r>
              <a:r>
                <a:rPr lang="es-ES_tradnl" sz="1400" kern="1200" dirty="0" err="1">
                  <a:solidFill>
                    <a:schemeClr val="tx1"/>
                  </a:solidFill>
                </a:rPr>
                <a:t>addressing</a:t>
              </a:r>
              <a:r>
                <a:rPr lang="es-ES_tradnl" sz="1400" kern="1200" dirty="0">
                  <a:solidFill>
                    <a:schemeClr val="tx1"/>
                  </a:solidFill>
                </a:rPr>
                <a:t> </a:t>
              </a:r>
              <a:r>
                <a:rPr lang="es-ES_tradnl" sz="1400" kern="1200" dirty="0" err="1">
                  <a:solidFill>
                    <a:schemeClr val="tx1"/>
                  </a:solidFill>
                </a:rPr>
                <a:t>how</a:t>
              </a:r>
              <a:r>
                <a:rPr lang="es-ES_tradnl" sz="1400" kern="1200" dirty="0">
                  <a:solidFill>
                    <a:schemeClr val="tx1"/>
                  </a:solidFill>
                </a:rPr>
                <a:t>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intersects</a:t>
              </a:r>
              <a:r>
                <a:rPr lang="es-ES_tradnl" sz="1400" kern="1200" dirty="0">
                  <a:solidFill>
                    <a:schemeClr val="tx1"/>
                  </a:solidFill>
                </a:rPr>
                <a:t> </a:t>
              </a:r>
              <a:r>
                <a:rPr lang="es-ES_tradnl" sz="1400" kern="1200" dirty="0" err="1">
                  <a:solidFill>
                    <a:schemeClr val="tx1"/>
                  </a:solidFill>
                </a:rPr>
                <a:t>with</a:t>
              </a:r>
              <a:r>
                <a:rPr lang="es-ES_tradnl" sz="1400" kern="1200" dirty="0">
                  <a:solidFill>
                    <a:schemeClr val="tx1"/>
                  </a:solidFill>
                </a:rPr>
                <a:t> </a:t>
              </a:r>
              <a:r>
                <a:rPr lang="es-ES_tradnl" sz="1400" kern="1200" dirty="0" err="1">
                  <a:solidFill>
                    <a:schemeClr val="tx1"/>
                  </a:solidFill>
                </a:rPr>
                <a:t>other</a:t>
              </a:r>
              <a:r>
                <a:rPr lang="es-ES_tradnl" sz="1400" kern="1200" dirty="0">
                  <a:solidFill>
                    <a:schemeClr val="tx1"/>
                  </a:solidFill>
                </a:rPr>
                <a:t> </a:t>
              </a:r>
              <a:r>
                <a:rPr lang="es-ES_tradnl" sz="1400" kern="1200" dirty="0" err="1">
                  <a:solidFill>
                    <a:schemeClr val="tx1"/>
                  </a:solidFill>
                </a:rPr>
                <a:t>forms</a:t>
              </a:r>
              <a:r>
                <a:rPr lang="es-ES_tradnl" sz="1400" kern="1200" dirty="0">
                  <a:solidFill>
                    <a:schemeClr val="tx1"/>
                  </a:solidFill>
                </a:rPr>
                <a:t> </a:t>
              </a:r>
              <a:r>
                <a:rPr lang="es-ES_tradnl" sz="1400" kern="1200" dirty="0" err="1">
                  <a:solidFill>
                    <a:schemeClr val="tx1"/>
                  </a:solidFill>
                </a:rPr>
                <a:t>of</a:t>
              </a:r>
              <a:r>
                <a:rPr lang="es-ES_tradnl" sz="1400" kern="1200" dirty="0">
                  <a:solidFill>
                    <a:schemeClr val="tx1"/>
                  </a:solidFill>
                </a:rPr>
                <a:t> </a:t>
              </a:r>
              <a:r>
                <a:rPr lang="es-ES_tradnl" sz="1400" kern="1200" dirty="0" err="1">
                  <a:solidFill>
                    <a:schemeClr val="tx1"/>
                  </a:solidFill>
                </a:rPr>
                <a:t>oppression</a:t>
              </a:r>
              <a:r>
                <a:rPr lang="es-ES_tradnl" sz="1400" kern="1200" dirty="0">
                  <a:solidFill>
                    <a:schemeClr val="tx1"/>
                  </a:solidFill>
                </a:rPr>
                <a:t>, </a:t>
              </a:r>
              <a:r>
                <a:rPr lang="es-ES_tradnl" sz="1400" kern="1200" dirty="0" err="1">
                  <a:solidFill>
                    <a:schemeClr val="tx1"/>
                  </a:solidFill>
                </a:rPr>
                <a:t>such</a:t>
              </a:r>
              <a:r>
                <a:rPr lang="es-ES_tradnl" sz="1400" kern="1200" dirty="0">
                  <a:solidFill>
                    <a:schemeClr val="tx1"/>
                  </a:solidFill>
                </a:rPr>
                <a:t> as </a:t>
              </a:r>
              <a:r>
                <a:rPr lang="es-ES_tradnl" sz="1400" kern="1200" dirty="0" err="1">
                  <a:solidFill>
                    <a:schemeClr val="tx1"/>
                  </a:solidFill>
                </a:rPr>
                <a:t>racism</a:t>
              </a:r>
              <a:r>
                <a:rPr lang="es-ES_tradnl" sz="1400" kern="1200" dirty="0">
                  <a:solidFill>
                    <a:schemeClr val="tx1"/>
                  </a:solidFill>
                </a:rPr>
                <a:t>, </a:t>
              </a:r>
              <a:r>
                <a:rPr lang="es-ES_tradnl" sz="1400" kern="1200" dirty="0" err="1">
                  <a:solidFill>
                    <a:schemeClr val="tx1"/>
                  </a:solidFill>
                </a:rPr>
                <a:t>classism</a:t>
              </a:r>
              <a:r>
                <a:rPr lang="es-ES_tradnl" sz="1400" kern="1200" dirty="0">
                  <a:solidFill>
                    <a:schemeClr val="tx1"/>
                  </a:solidFill>
                </a:rPr>
                <a:t>, and </a:t>
              </a:r>
              <a:r>
                <a:rPr lang="es-ES_tradnl" sz="1400" kern="1200" dirty="0" err="1">
                  <a:solidFill>
                    <a:schemeClr val="tx1"/>
                  </a:solidFill>
                </a:rPr>
                <a:t>xenophobia</a:t>
              </a:r>
              <a:r>
                <a:rPr lang="es-ES_tradnl" sz="1400" kern="1200" dirty="0">
                  <a:solidFill>
                    <a:schemeClr val="tx1"/>
                  </a:solidFill>
                </a:rPr>
                <a:t>. </a:t>
              </a:r>
              <a:endParaRPr lang="en-US" sz="1400" kern="1200" dirty="0">
                <a:solidFill>
                  <a:schemeClr val="tx1"/>
                </a:solidFill>
              </a:endParaRPr>
            </a:p>
          </p:txBody>
        </p:sp>
      </p:grpSp>
      <p:grpSp>
        <p:nvGrpSpPr>
          <p:cNvPr id="36" name="Group 35">
            <a:extLst>
              <a:ext uri="{FF2B5EF4-FFF2-40B4-BE49-F238E27FC236}">
                <a16:creationId xmlns:a16="http://schemas.microsoft.com/office/drawing/2014/main" id="{743B3C24-A1F6-CE9F-E013-F4ABD70EADAA}"/>
              </a:ext>
            </a:extLst>
          </p:cNvPr>
          <p:cNvGrpSpPr>
            <a:grpSpLocks noChangeAspect="1"/>
          </p:cNvGrpSpPr>
          <p:nvPr/>
        </p:nvGrpSpPr>
        <p:grpSpPr>
          <a:xfrm>
            <a:off x="5918239" y="4445000"/>
            <a:ext cx="3143703" cy="1886222"/>
            <a:chOff x="1039018" y="1882"/>
            <a:chExt cx="4830762" cy="2898457"/>
          </a:xfrm>
        </p:grpSpPr>
        <p:sp>
          <p:nvSpPr>
            <p:cNvPr id="37" name="Rectangle 36">
              <a:extLst>
                <a:ext uri="{FF2B5EF4-FFF2-40B4-BE49-F238E27FC236}">
                  <a16:creationId xmlns:a16="http://schemas.microsoft.com/office/drawing/2014/main" id="{FFDF2C4E-A3B0-BC1A-19DD-D4BEB3D49B5B}"/>
                </a:ext>
              </a:extLst>
            </p:cNvPr>
            <p:cNvSpPr/>
            <p:nvPr/>
          </p:nvSpPr>
          <p:spPr>
            <a:xfrm>
              <a:off x="1039018" y="1882"/>
              <a:ext cx="4830762" cy="289845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sz="1600"/>
            </a:p>
          </p:txBody>
        </p:sp>
        <p:sp>
          <p:nvSpPr>
            <p:cNvPr id="38" name="TextBox 37">
              <a:extLst>
                <a:ext uri="{FF2B5EF4-FFF2-40B4-BE49-F238E27FC236}">
                  <a16:creationId xmlns:a16="http://schemas.microsoft.com/office/drawing/2014/main" id="{F75AAFAE-097C-BCB3-74B5-BCBDE81C76E3}"/>
                </a:ext>
              </a:extLst>
            </p:cNvPr>
            <p:cNvSpPr txBox="1"/>
            <p:nvPr/>
          </p:nvSpPr>
          <p:spPr>
            <a:xfrm>
              <a:off x="1039018" y="1882"/>
              <a:ext cx="4830762" cy="28984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1400" b="1" kern="1200" dirty="0">
                  <a:solidFill>
                    <a:schemeClr val="tx1"/>
                  </a:solidFill>
                </a:rPr>
                <a:t>6. </a:t>
              </a:r>
              <a:r>
                <a:rPr lang="es-ES_tradnl" sz="1400" b="1" kern="1200" dirty="0" err="1">
                  <a:solidFill>
                    <a:schemeClr val="tx1"/>
                  </a:solidFill>
                </a:rPr>
                <a:t>Policy</a:t>
              </a:r>
              <a:r>
                <a:rPr lang="es-ES_tradnl" sz="1400" b="1" kern="1200" dirty="0">
                  <a:solidFill>
                    <a:schemeClr val="tx1"/>
                  </a:solidFill>
                </a:rPr>
                <a:t> and </a:t>
              </a:r>
              <a:r>
                <a:rPr lang="es-ES_tradnl" sz="1400" b="1" kern="1200" dirty="0" err="1">
                  <a:solidFill>
                    <a:schemeClr val="tx1"/>
                  </a:solidFill>
                </a:rPr>
                <a:t>Advocacy</a:t>
              </a:r>
              <a:r>
                <a:rPr lang="es-ES_tradnl" sz="1400" b="1" kern="1200" dirty="0">
                  <a:solidFill>
                    <a:schemeClr val="tx1"/>
                  </a:solidFill>
                </a:rPr>
                <a:t>: </a:t>
              </a:r>
            </a:p>
            <a:p>
              <a:pPr marL="0" lvl="0" indent="0" algn="ctr" defTabSz="977900">
                <a:lnSpc>
                  <a:spcPct val="90000"/>
                </a:lnSpc>
                <a:spcBef>
                  <a:spcPct val="0"/>
                </a:spcBef>
                <a:spcAft>
                  <a:spcPct val="35000"/>
                </a:spcAft>
                <a:buNone/>
              </a:pPr>
              <a:r>
                <a:rPr lang="es-ES_tradnl" sz="1400" b="0" kern="1200" dirty="0" err="1">
                  <a:solidFill>
                    <a:schemeClr val="tx1"/>
                  </a:solidFill>
                </a:rPr>
                <a:t>I</a:t>
              </a:r>
              <a:r>
                <a:rPr lang="es-ES_tradnl" sz="1400" kern="1200" dirty="0" err="1">
                  <a:solidFill>
                    <a:schemeClr val="tx1"/>
                  </a:solidFill>
                </a:rPr>
                <a:t>nfluencing</a:t>
              </a:r>
              <a:r>
                <a:rPr lang="es-ES_tradnl" sz="1400" kern="1200" dirty="0">
                  <a:solidFill>
                    <a:schemeClr val="tx1"/>
                  </a:solidFill>
                </a:rPr>
                <a:t> </a:t>
              </a:r>
              <a:r>
                <a:rPr lang="es-ES_tradnl" sz="1400" kern="1200" dirty="0" err="1">
                  <a:solidFill>
                    <a:schemeClr val="tx1"/>
                  </a:solidFill>
                </a:rPr>
                <a:t>policies</a:t>
              </a:r>
              <a:r>
                <a:rPr lang="es-ES_tradnl" sz="1400" kern="1200" dirty="0">
                  <a:solidFill>
                    <a:schemeClr val="tx1"/>
                  </a:solidFill>
                </a:rPr>
                <a:t> at </a:t>
              </a:r>
              <a:r>
                <a:rPr lang="es-ES_tradnl" sz="1400" kern="1200" dirty="0" err="1">
                  <a:solidFill>
                    <a:schemeClr val="tx1"/>
                  </a:solidFill>
                </a:rPr>
                <a:t>institutional</a:t>
              </a:r>
              <a:r>
                <a:rPr lang="es-ES_tradnl" sz="1400" kern="1200" dirty="0">
                  <a:solidFill>
                    <a:schemeClr val="tx1"/>
                  </a:solidFill>
                </a:rPr>
                <a:t>, local, and </a:t>
              </a:r>
              <a:r>
                <a:rPr lang="es-ES_tradnl" sz="1400" kern="1200" dirty="0" err="1">
                  <a:solidFill>
                    <a:schemeClr val="tx1"/>
                  </a:solidFill>
                </a:rPr>
                <a:t>national</a:t>
              </a:r>
              <a:r>
                <a:rPr lang="es-ES_tradnl" sz="1400" kern="1200" dirty="0">
                  <a:solidFill>
                    <a:schemeClr val="tx1"/>
                  </a:solidFill>
                </a:rPr>
                <a:t> </a:t>
              </a:r>
              <a:r>
                <a:rPr lang="es-ES_tradnl" sz="1400" kern="1200" dirty="0" err="1">
                  <a:solidFill>
                    <a:schemeClr val="tx1"/>
                  </a:solidFill>
                </a:rPr>
                <a:t>levels</a:t>
              </a:r>
              <a:r>
                <a:rPr lang="es-ES_tradnl" sz="1400" kern="1200" dirty="0">
                  <a:solidFill>
                    <a:schemeClr val="tx1"/>
                  </a:solidFill>
                </a:rPr>
                <a:t> </a:t>
              </a:r>
              <a:r>
                <a:rPr lang="es-ES_tradnl" sz="1400" kern="1200" dirty="0" err="1">
                  <a:solidFill>
                    <a:schemeClr val="tx1"/>
                  </a:solidFill>
                </a:rPr>
                <a:t>to</a:t>
              </a:r>
              <a:r>
                <a:rPr lang="es-ES_tradnl" sz="1400" kern="1200" dirty="0">
                  <a:solidFill>
                    <a:schemeClr val="tx1"/>
                  </a:solidFill>
                </a:rPr>
                <a:t> </a:t>
              </a:r>
              <a:r>
                <a:rPr lang="es-ES_tradnl" sz="1400" kern="1200" dirty="0" err="1">
                  <a:solidFill>
                    <a:schemeClr val="tx1"/>
                  </a:solidFill>
                </a:rPr>
                <a:t>protect</a:t>
              </a:r>
              <a:r>
                <a:rPr lang="es-ES_tradnl" sz="1400" kern="1200" dirty="0">
                  <a:solidFill>
                    <a:schemeClr val="tx1"/>
                  </a:solidFill>
                </a:rPr>
                <a:t> </a:t>
              </a:r>
              <a:r>
                <a:rPr lang="es-ES_tradnl" sz="1400" kern="1200" dirty="0" err="1">
                  <a:solidFill>
                    <a:schemeClr val="tx1"/>
                  </a:solidFill>
                </a:rPr>
                <a:t>linguistic</a:t>
              </a:r>
              <a:r>
                <a:rPr lang="es-ES_tradnl" sz="1400" kern="1200" dirty="0">
                  <a:solidFill>
                    <a:schemeClr val="tx1"/>
                  </a:solidFill>
                </a:rPr>
                <a:t> </a:t>
              </a:r>
              <a:r>
                <a:rPr lang="es-ES_tradnl" sz="1400" kern="1200" dirty="0" err="1">
                  <a:solidFill>
                    <a:schemeClr val="tx1"/>
                  </a:solidFill>
                </a:rPr>
                <a:t>rights</a:t>
              </a:r>
              <a:r>
                <a:rPr lang="es-ES_tradnl" sz="1400" kern="1200" dirty="0">
                  <a:solidFill>
                    <a:schemeClr val="tx1"/>
                  </a:solidFill>
                </a:rPr>
                <a:t> and </a:t>
              </a:r>
              <a:r>
                <a:rPr lang="es-ES_tradnl" sz="1400" kern="1200" dirty="0" err="1">
                  <a:solidFill>
                    <a:schemeClr val="tx1"/>
                  </a:solidFill>
                </a:rPr>
                <a:t>promote</a:t>
              </a:r>
              <a:r>
                <a:rPr lang="es-ES_tradnl" sz="1400" kern="1200" dirty="0">
                  <a:solidFill>
                    <a:schemeClr val="tx1"/>
                  </a:solidFill>
                </a:rPr>
                <a:t>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equity</a:t>
              </a:r>
              <a:r>
                <a:rPr lang="es-ES_tradnl" sz="1400" kern="1200" dirty="0">
                  <a:solidFill>
                    <a:schemeClr val="tx1"/>
                  </a:solidFill>
                </a:rPr>
                <a:t>. </a:t>
              </a:r>
            </a:p>
            <a:p>
              <a:pPr marL="0" lvl="0" indent="0" algn="ctr" defTabSz="977900">
                <a:lnSpc>
                  <a:spcPct val="90000"/>
                </a:lnSpc>
                <a:spcBef>
                  <a:spcPct val="0"/>
                </a:spcBef>
                <a:spcAft>
                  <a:spcPct val="35000"/>
                </a:spcAft>
                <a:buNone/>
              </a:pPr>
              <a:r>
                <a:rPr lang="es-ES_tradnl" sz="1400" kern="1200" dirty="0" err="1">
                  <a:solidFill>
                    <a:schemeClr val="tx1"/>
                  </a:solidFill>
                </a:rPr>
                <a:t>This</a:t>
              </a:r>
              <a:r>
                <a:rPr lang="es-ES_tradnl" sz="1400" kern="1200" dirty="0">
                  <a:solidFill>
                    <a:schemeClr val="tx1"/>
                  </a:solidFill>
                </a:rPr>
                <a:t> </a:t>
              </a:r>
              <a:r>
                <a:rPr lang="es-ES_tradnl" sz="1400" kern="1200" dirty="0" err="1">
                  <a:solidFill>
                    <a:schemeClr val="tx1"/>
                  </a:solidFill>
                </a:rPr>
                <a:t>includes</a:t>
              </a:r>
              <a:r>
                <a:rPr lang="es-ES_tradnl" sz="1400" kern="1200" dirty="0">
                  <a:solidFill>
                    <a:schemeClr val="tx1"/>
                  </a:solidFill>
                </a:rPr>
                <a:t> </a:t>
              </a:r>
              <a:r>
                <a:rPr lang="es-ES_tradnl" sz="1400" kern="1200" dirty="0" err="1">
                  <a:solidFill>
                    <a:schemeClr val="tx1"/>
                  </a:solidFill>
                </a:rPr>
                <a:t>advocating</a:t>
              </a:r>
              <a:r>
                <a:rPr lang="es-ES_tradnl" sz="1400" kern="1200" dirty="0">
                  <a:solidFill>
                    <a:schemeClr val="tx1"/>
                  </a:solidFill>
                </a:rPr>
                <a:t> </a:t>
              </a:r>
              <a:r>
                <a:rPr lang="es-ES_tradnl" sz="1400" kern="1200" dirty="0" err="1">
                  <a:solidFill>
                    <a:schemeClr val="tx1"/>
                  </a:solidFill>
                </a:rPr>
                <a:t>for</a:t>
              </a:r>
              <a:r>
                <a:rPr lang="es-ES_tradnl" sz="1400" kern="1200" dirty="0">
                  <a:solidFill>
                    <a:schemeClr val="tx1"/>
                  </a:solidFill>
                </a:rPr>
                <a:t> </a:t>
              </a:r>
              <a:r>
                <a:rPr lang="es-ES_tradnl" sz="1400" kern="1200" dirty="0" err="1">
                  <a:solidFill>
                    <a:schemeClr val="tx1"/>
                  </a:solidFill>
                </a:rPr>
                <a:t>multilingual</a:t>
              </a:r>
              <a:r>
                <a:rPr lang="es-ES_tradnl" sz="1400" kern="1200" dirty="0">
                  <a:solidFill>
                    <a:schemeClr val="tx1"/>
                  </a:solidFill>
                </a:rPr>
                <a:t> </a:t>
              </a:r>
              <a:r>
                <a:rPr lang="es-ES_tradnl" sz="1400" kern="1200" dirty="0" err="1">
                  <a:solidFill>
                    <a:schemeClr val="tx1"/>
                  </a:solidFill>
                </a:rPr>
                <a:t>education</a:t>
              </a:r>
              <a:r>
                <a:rPr lang="es-ES_tradnl" sz="1400" kern="1200" dirty="0">
                  <a:solidFill>
                    <a:schemeClr val="tx1"/>
                  </a:solidFill>
                </a:rPr>
                <a:t> and </a:t>
              </a:r>
              <a:r>
                <a:rPr lang="es-ES_tradnl" sz="1400" kern="1200" dirty="0" err="1">
                  <a:solidFill>
                    <a:schemeClr val="tx1"/>
                  </a:solidFill>
                </a:rPr>
                <a:t>language</a:t>
              </a:r>
              <a:r>
                <a:rPr lang="es-ES_tradnl" sz="1400" kern="1200" dirty="0">
                  <a:solidFill>
                    <a:schemeClr val="tx1"/>
                  </a:solidFill>
                </a:rPr>
                <a:t> </a:t>
              </a:r>
              <a:r>
                <a:rPr lang="es-ES_tradnl" sz="1400" kern="1200" dirty="0" err="1">
                  <a:solidFill>
                    <a:schemeClr val="tx1"/>
                  </a:solidFill>
                </a:rPr>
                <a:t>access</a:t>
              </a:r>
              <a:r>
                <a:rPr lang="es-ES_tradnl" sz="1400" kern="1200" dirty="0">
                  <a:solidFill>
                    <a:schemeClr val="tx1"/>
                  </a:solidFill>
                </a:rPr>
                <a:t> </a:t>
              </a:r>
              <a:r>
                <a:rPr lang="es-ES_tradnl" sz="1400" kern="1200" dirty="0" err="1">
                  <a:solidFill>
                    <a:schemeClr val="tx1"/>
                  </a:solidFill>
                </a:rPr>
                <a:t>laws</a:t>
              </a:r>
              <a:r>
                <a:rPr lang="es-ES_tradnl" sz="1400" kern="1200" dirty="0">
                  <a:solidFill>
                    <a:schemeClr val="tx1"/>
                  </a:solidFill>
                </a:rPr>
                <a:t>.</a:t>
              </a:r>
              <a:endParaRPr lang="en-US" sz="1400" kern="1200" dirty="0">
                <a:solidFill>
                  <a:schemeClr val="tx1"/>
                </a:solidFill>
              </a:endParaRPr>
            </a:p>
          </p:txBody>
        </p:sp>
      </p:grpSp>
    </p:spTree>
    <p:extLst>
      <p:ext uri="{BB962C8B-B14F-4D97-AF65-F5344CB8AC3E}">
        <p14:creationId xmlns:p14="http://schemas.microsoft.com/office/powerpoint/2010/main" val="17995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linds(horizont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409FF-BA97-537D-4ECC-E2CF5335053B}"/>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A296454B-90C9-1363-DACF-4C8A40395F88}"/>
              </a:ext>
            </a:extLst>
          </p:cNvPr>
          <p:cNvSpPr>
            <a:spLocks noGrp="1"/>
          </p:cNvSpPr>
          <p:nvPr>
            <p:ph idx="10"/>
          </p:nvPr>
        </p:nvSpPr>
        <p:spPr/>
        <p:txBody>
          <a:bodyPr>
            <a:normAutofit/>
          </a:bodyPr>
          <a:lstStyle/>
          <a:p>
            <a:r>
              <a:rPr lang="es-ES_tradnl" sz="1800" dirty="0" err="1"/>
              <a:t>Language</a:t>
            </a:r>
            <a:r>
              <a:rPr lang="es-ES_tradnl" sz="1800" dirty="0"/>
              <a:t> </a:t>
            </a:r>
            <a:r>
              <a:rPr lang="es-ES_tradnl" sz="1800" dirty="0" err="1"/>
              <a:t>justice</a:t>
            </a:r>
            <a:r>
              <a:rPr lang="es-ES_tradnl" sz="1800" dirty="0"/>
              <a:t> </a:t>
            </a:r>
            <a:r>
              <a:rPr lang="es-ES_tradnl" sz="1800" dirty="0" err="1"/>
              <a:t>is</a:t>
            </a:r>
            <a:r>
              <a:rPr lang="es-ES_tradnl" sz="1800" dirty="0"/>
              <a:t> </a:t>
            </a:r>
            <a:r>
              <a:rPr lang="es-ES_tradnl" sz="1800" dirty="0" err="1"/>
              <a:t>practiced</a:t>
            </a:r>
            <a:r>
              <a:rPr lang="es-ES_tradnl" sz="1800" dirty="0"/>
              <a:t> </a:t>
            </a:r>
            <a:r>
              <a:rPr lang="es-ES_tradnl" sz="1800" dirty="0" err="1"/>
              <a:t>through</a:t>
            </a:r>
            <a:r>
              <a:rPr lang="es-ES_tradnl" sz="1800" dirty="0"/>
              <a:t> a </a:t>
            </a:r>
            <a:r>
              <a:rPr lang="es-ES_tradnl" sz="1800" dirty="0" err="1"/>
              <a:t>variety</a:t>
            </a:r>
            <a:r>
              <a:rPr lang="es-ES_tradnl" sz="1800" dirty="0"/>
              <a:t> </a:t>
            </a:r>
            <a:r>
              <a:rPr lang="es-ES_tradnl" sz="1800" dirty="0" err="1"/>
              <a:t>of</a:t>
            </a:r>
            <a:r>
              <a:rPr lang="es-ES_tradnl" sz="1800" dirty="0"/>
              <a:t> </a:t>
            </a:r>
            <a:r>
              <a:rPr lang="es-ES_tradnl" sz="1800" dirty="0" err="1"/>
              <a:t>methods</a:t>
            </a:r>
            <a:r>
              <a:rPr lang="es-ES_tradnl" sz="1800" dirty="0"/>
              <a:t>, </a:t>
            </a:r>
            <a:r>
              <a:rPr lang="es-ES_tradnl" sz="1800" dirty="0" err="1"/>
              <a:t>including</a:t>
            </a:r>
            <a:r>
              <a:rPr lang="es-ES_tradnl" sz="1800" dirty="0"/>
              <a:t>:</a:t>
            </a:r>
          </a:p>
          <a:p>
            <a:pPr marL="0" indent="0">
              <a:buNone/>
            </a:pPr>
            <a:endParaRPr lang="es-ES_tradnl" sz="1800" dirty="0"/>
          </a:p>
          <a:p>
            <a:pPr marL="1079500" indent="-165100"/>
            <a:r>
              <a:rPr lang="es-ES_tradnl" sz="1800" dirty="0" err="1"/>
              <a:t>Bilingual</a:t>
            </a:r>
            <a:r>
              <a:rPr lang="es-ES_tradnl" sz="1800" dirty="0"/>
              <a:t> and </a:t>
            </a:r>
            <a:r>
              <a:rPr lang="es-ES_tradnl" sz="1800" dirty="0" err="1"/>
              <a:t>Multilingual</a:t>
            </a:r>
            <a:r>
              <a:rPr lang="es-ES_tradnl" sz="1800" dirty="0"/>
              <a:t> </a:t>
            </a:r>
            <a:r>
              <a:rPr lang="es-ES_tradnl" sz="1800" dirty="0" err="1"/>
              <a:t>Education</a:t>
            </a:r>
            <a:endParaRPr lang="es-ES_tradnl" sz="1800" dirty="0"/>
          </a:p>
          <a:p>
            <a:pPr marL="1079500" indent="-165100"/>
            <a:r>
              <a:rPr lang="es-ES_tradnl" sz="1800" dirty="0" err="1"/>
              <a:t>Interpretation</a:t>
            </a:r>
            <a:r>
              <a:rPr lang="es-ES_tradnl" sz="1800" dirty="0"/>
              <a:t> and </a:t>
            </a:r>
            <a:r>
              <a:rPr lang="es-ES_tradnl" sz="1800" dirty="0" err="1"/>
              <a:t>Translation</a:t>
            </a:r>
            <a:r>
              <a:rPr lang="es-ES_tradnl" sz="1800" dirty="0"/>
              <a:t> </a:t>
            </a:r>
            <a:r>
              <a:rPr lang="es-ES_tradnl" sz="1800" dirty="0" err="1"/>
              <a:t>Services</a:t>
            </a:r>
            <a:endParaRPr lang="es-ES_tradnl" sz="1800" dirty="0"/>
          </a:p>
          <a:p>
            <a:pPr marL="1079500" indent="-165100"/>
            <a:r>
              <a:rPr lang="es-ES_tradnl" sz="1800" dirty="0" err="1"/>
              <a:t>Language</a:t>
            </a:r>
            <a:r>
              <a:rPr lang="es-ES_tradnl" sz="1800" dirty="0"/>
              <a:t> Access </a:t>
            </a:r>
            <a:r>
              <a:rPr lang="es-ES_tradnl" sz="1800" dirty="0" err="1"/>
              <a:t>Plans</a:t>
            </a:r>
            <a:endParaRPr lang="es-ES_tradnl" sz="1800" dirty="0"/>
          </a:p>
          <a:p>
            <a:pPr marL="1079500" indent="-165100"/>
            <a:r>
              <a:rPr lang="es-ES_tradnl" sz="1800" dirty="0"/>
              <a:t>Cultural and </a:t>
            </a:r>
            <a:r>
              <a:rPr lang="es-ES_tradnl" sz="1800" dirty="0" err="1"/>
              <a:t>Linguistic</a:t>
            </a:r>
            <a:r>
              <a:rPr lang="es-ES_tradnl" sz="1800" dirty="0"/>
              <a:t> </a:t>
            </a:r>
            <a:r>
              <a:rPr lang="es-ES_tradnl" sz="1800" dirty="0" err="1"/>
              <a:t>Competency</a:t>
            </a:r>
            <a:r>
              <a:rPr lang="es-ES_tradnl" sz="1800" dirty="0"/>
              <a:t> Training (</a:t>
            </a:r>
            <a:r>
              <a:rPr lang="es-ES_tradnl" sz="1800" dirty="0" err="1"/>
              <a:t>educating</a:t>
            </a:r>
            <a:r>
              <a:rPr lang="es-ES_tradnl" sz="1800" dirty="0"/>
              <a:t> </a:t>
            </a:r>
            <a:r>
              <a:rPr lang="es-ES_tradnl" sz="1800" dirty="0" err="1"/>
              <a:t>individuals</a:t>
            </a:r>
            <a:r>
              <a:rPr lang="es-ES_tradnl" sz="1800" dirty="0"/>
              <a:t> and </a:t>
            </a:r>
            <a:r>
              <a:rPr lang="es-ES_tradnl" sz="1800" dirty="0" err="1"/>
              <a:t>organizations</a:t>
            </a:r>
            <a:r>
              <a:rPr lang="es-ES_tradnl" sz="1800" dirty="0"/>
              <a:t> </a:t>
            </a:r>
            <a:r>
              <a:rPr lang="es-ES_tradnl" sz="1800" dirty="0" err="1"/>
              <a:t>about</a:t>
            </a:r>
            <a:r>
              <a:rPr lang="es-ES_tradnl" sz="1800" dirty="0"/>
              <a:t> </a:t>
            </a:r>
            <a:r>
              <a:rPr lang="es-ES_tradnl" sz="1800" dirty="0" err="1"/>
              <a:t>the</a:t>
            </a:r>
            <a:r>
              <a:rPr lang="es-ES_tradnl" sz="1800" dirty="0"/>
              <a:t> </a:t>
            </a:r>
            <a:r>
              <a:rPr lang="es-ES_tradnl" sz="1800" dirty="0" err="1"/>
              <a:t>importance</a:t>
            </a:r>
            <a:r>
              <a:rPr lang="es-ES_tradnl" sz="1800" dirty="0"/>
              <a:t> </a:t>
            </a:r>
            <a:r>
              <a:rPr lang="es-ES_tradnl" sz="1800" dirty="0" err="1"/>
              <a:t>of</a:t>
            </a:r>
            <a:r>
              <a:rPr lang="es-ES_tradnl" sz="1800" dirty="0"/>
              <a:t> </a:t>
            </a:r>
            <a:r>
              <a:rPr lang="es-ES_tradnl" sz="1800" dirty="0" err="1"/>
              <a:t>language</a:t>
            </a:r>
            <a:r>
              <a:rPr lang="es-ES_tradnl" sz="1800" dirty="0"/>
              <a:t> </a:t>
            </a:r>
            <a:r>
              <a:rPr lang="es-ES_tradnl" sz="1800" dirty="0" err="1"/>
              <a:t>justice</a:t>
            </a:r>
            <a:r>
              <a:rPr lang="es-ES_tradnl" sz="1800" dirty="0"/>
              <a:t> and </a:t>
            </a:r>
            <a:r>
              <a:rPr lang="es-ES_tradnl" sz="1800" dirty="0" err="1"/>
              <a:t>how</a:t>
            </a:r>
            <a:r>
              <a:rPr lang="es-ES_tradnl" sz="1800" dirty="0"/>
              <a:t> </a:t>
            </a:r>
            <a:r>
              <a:rPr lang="es-ES_tradnl" sz="1800" dirty="0" err="1"/>
              <a:t>to</a:t>
            </a:r>
            <a:r>
              <a:rPr lang="es-ES_tradnl" sz="1800" dirty="0"/>
              <a:t> </a:t>
            </a:r>
            <a:r>
              <a:rPr lang="es-ES_tradnl" sz="1800" dirty="0" err="1"/>
              <a:t>implement</a:t>
            </a:r>
            <a:r>
              <a:rPr lang="es-ES_tradnl" sz="1800" dirty="0"/>
              <a:t> </a:t>
            </a:r>
            <a:r>
              <a:rPr lang="es-ES_tradnl" sz="1800" dirty="0" err="1"/>
              <a:t>it</a:t>
            </a:r>
            <a:r>
              <a:rPr lang="es-ES_tradnl" sz="1800" dirty="0"/>
              <a:t>)</a:t>
            </a:r>
          </a:p>
          <a:p>
            <a:endParaRPr lang="es-ES_tradnl" sz="1800" dirty="0"/>
          </a:p>
          <a:p>
            <a:endParaRPr lang="es-ES_tradnl" sz="1800" dirty="0"/>
          </a:p>
        </p:txBody>
      </p:sp>
    </p:spTree>
    <p:extLst>
      <p:ext uri="{BB962C8B-B14F-4D97-AF65-F5344CB8AC3E}">
        <p14:creationId xmlns:p14="http://schemas.microsoft.com/office/powerpoint/2010/main" val="405233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9D23-0B7C-B7DB-96F6-A5DB152BFC27}"/>
              </a:ext>
            </a:extLst>
          </p:cNvPr>
          <p:cNvSpPr>
            <a:spLocks noGrp="1"/>
          </p:cNvSpPr>
          <p:nvPr>
            <p:ph type="title"/>
          </p:nvPr>
        </p:nvSpPr>
        <p:spPr/>
        <p:txBody>
          <a:bodyPr>
            <a:normAutofit/>
          </a:bodyPr>
          <a:lstStyle/>
          <a:p>
            <a:pPr algn="ctr"/>
            <a:r>
              <a:rPr lang="en-US" sz="2800" dirty="0"/>
              <a:t>Language Justice from my hometown of Toronto</a:t>
            </a:r>
          </a:p>
        </p:txBody>
      </p:sp>
      <p:sp>
        <p:nvSpPr>
          <p:cNvPr id="3" name="Content Placeholder 2">
            <a:extLst>
              <a:ext uri="{FF2B5EF4-FFF2-40B4-BE49-F238E27FC236}">
                <a16:creationId xmlns:a16="http://schemas.microsoft.com/office/drawing/2014/main" id="{7D11C8F5-3C08-D1C7-4656-F0132B4AE866}"/>
              </a:ext>
            </a:extLst>
          </p:cNvPr>
          <p:cNvSpPr>
            <a:spLocks noGrp="1"/>
          </p:cNvSpPr>
          <p:nvPr>
            <p:ph idx="10"/>
          </p:nvPr>
        </p:nvSpPr>
        <p:spPr>
          <a:xfrm>
            <a:off x="214644" y="1395867"/>
            <a:ext cx="4357356" cy="4441407"/>
          </a:xfrm>
        </p:spPr>
        <p:txBody>
          <a:bodyPr>
            <a:normAutofit lnSpcReduction="10000"/>
          </a:bodyPr>
          <a:lstStyle/>
          <a:p>
            <a:r>
              <a:rPr lang="en-US" sz="1800" dirty="0"/>
              <a:t>A historic event occurred Tuesday in the Ontario provincial parliament</a:t>
            </a:r>
          </a:p>
          <a:p>
            <a:r>
              <a:rPr lang="en-US" sz="1800" dirty="0"/>
              <a:t>For the first time since the parliament of Ontario was established in 1867, an indigenous language was spoken during one of its official sessions</a:t>
            </a:r>
          </a:p>
          <a:p>
            <a:r>
              <a:rPr lang="en-US" sz="1800" dirty="0"/>
              <a:t>Previously, the only permitted languages were English and French</a:t>
            </a:r>
          </a:p>
          <a:p>
            <a:r>
              <a:rPr lang="en-US" sz="1800" dirty="0"/>
              <a:t>The language was </a:t>
            </a:r>
            <a:r>
              <a:rPr lang="en-US" sz="1800" dirty="0" err="1"/>
              <a:t>Anishininiimowin</a:t>
            </a:r>
            <a:r>
              <a:rPr lang="en-US" sz="1800" dirty="0"/>
              <a:t>, or Oji-Cree</a:t>
            </a:r>
          </a:p>
          <a:p>
            <a:endParaRPr lang="en-US" sz="1800" dirty="0"/>
          </a:p>
          <a:p>
            <a:r>
              <a:rPr lang="en-US" sz="1800" dirty="0"/>
              <a:t>Language matters! </a:t>
            </a:r>
          </a:p>
          <a:p>
            <a:r>
              <a:rPr lang="en-US" sz="1800" dirty="0"/>
              <a:t>Language justice matters!</a:t>
            </a:r>
          </a:p>
          <a:p>
            <a:r>
              <a:rPr lang="en-US" sz="1800" dirty="0"/>
              <a:t>We are present, are heard and demand space with our language</a:t>
            </a:r>
          </a:p>
        </p:txBody>
      </p:sp>
      <p:pic>
        <p:nvPicPr>
          <p:cNvPr id="5" name="Picture 4">
            <a:extLst>
              <a:ext uri="{FF2B5EF4-FFF2-40B4-BE49-F238E27FC236}">
                <a16:creationId xmlns:a16="http://schemas.microsoft.com/office/drawing/2014/main" id="{93B2845E-0862-6CFE-32FB-F2DE780B2907}"/>
              </a:ext>
            </a:extLst>
          </p:cNvPr>
          <p:cNvPicPr>
            <a:picLocks noChangeAspect="1"/>
          </p:cNvPicPr>
          <p:nvPr/>
        </p:nvPicPr>
        <p:blipFill rotWithShape="1">
          <a:blip r:embed="rId2"/>
          <a:srcRect b="12930"/>
          <a:stretch/>
        </p:blipFill>
        <p:spPr>
          <a:xfrm rot="283835">
            <a:off x="5225053" y="1810070"/>
            <a:ext cx="3321900" cy="2179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0673F731-4268-6696-4B8D-0C4120ECFC6B}"/>
              </a:ext>
            </a:extLst>
          </p:cNvPr>
          <p:cNvSpPr txBox="1"/>
          <p:nvPr/>
        </p:nvSpPr>
        <p:spPr>
          <a:xfrm>
            <a:off x="5729276" y="4403948"/>
            <a:ext cx="2428870" cy="646331"/>
          </a:xfrm>
          <a:prstGeom prst="rect">
            <a:avLst/>
          </a:prstGeom>
          <a:noFill/>
        </p:spPr>
        <p:txBody>
          <a:bodyPr wrap="none" rtlCol="0">
            <a:spAutoFit/>
          </a:bodyPr>
          <a:lstStyle/>
          <a:p>
            <a:r>
              <a:rPr lang="en-US" b="1" i="1" dirty="0">
                <a:solidFill>
                  <a:srgbClr val="4D5156"/>
                </a:solidFill>
                <a:highlight>
                  <a:srgbClr val="FFFFFF"/>
                </a:highlight>
                <a:latin typeface="arial" panose="020B0604020202020204" pitchFamily="34" charset="0"/>
              </a:rPr>
              <a:t>Sol </a:t>
            </a:r>
            <a:r>
              <a:rPr lang="en-US" b="1" i="1" dirty="0" err="1">
                <a:solidFill>
                  <a:srgbClr val="4D5156"/>
                </a:solidFill>
                <a:highlight>
                  <a:srgbClr val="FFFFFF"/>
                </a:highlight>
                <a:latin typeface="arial" panose="020B0604020202020204" pitchFamily="34" charset="0"/>
              </a:rPr>
              <a:t>Mamakwa</a:t>
            </a:r>
            <a:endParaRPr lang="en-US" b="1" i="1" dirty="0"/>
          </a:p>
          <a:p>
            <a:r>
              <a:rPr lang="en-US" b="1" i="1" dirty="0">
                <a:solidFill>
                  <a:srgbClr val="4D5156"/>
                </a:solidFill>
                <a:effectLst/>
                <a:highlight>
                  <a:srgbClr val="FFFFFF"/>
                </a:highlight>
                <a:latin typeface="arial" panose="020B0604020202020204" pitchFamily="34" charset="0"/>
              </a:rPr>
              <a:t>New Democrat Party</a:t>
            </a:r>
          </a:p>
        </p:txBody>
      </p:sp>
    </p:spTree>
    <p:extLst>
      <p:ext uri="{BB962C8B-B14F-4D97-AF65-F5344CB8AC3E}">
        <p14:creationId xmlns:p14="http://schemas.microsoft.com/office/powerpoint/2010/main" val="891858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9590-8075-4C24-9D45-E0552CB22C85}"/>
              </a:ext>
            </a:extLst>
          </p:cNvPr>
          <p:cNvSpPr>
            <a:spLocks noGrp="1"/>
          </p:cNvSpPr>
          <p:nvPr>
            <p:ph type="title"/>
          </p:nvPr>
        </p:nvSpPr>
        <p:spPr/>
        <p:txBody>
          <a:bodyPr>
            <a:normAutofit/>
          </a:bodyPr>
          <a:lstStyle/>
          <a:p>
            <a:r>
              <a:rPr lang="en-US" sz="2800" dirty="0"/>
              <a:t>Closing (but not concluding)</a:t>
            </a:r>
          </a:p>
        </p:txBody>
      </p:sp>
      <p:sp>
        <p:nvSpPr>
          <p:cNvPr id="3" name="Content Placeholder 2">
            <a:extLst>
              <a:ext uri="{FF2B5EF4-FFF2-40B4-BE49-F238E27FC236}">
                <a16:creationId xmlns:a16="http://schemas.microsoft.com/office/drawing/2014/main" id="{1B7EB7CC-478D-B969-4F32-070B063EECC4}"/>
              </a:ext>
            </a:extLst>
          </p:cNvPr>
          <p:cNvSpPr>
            <a:spLocks noGrp="1"/>
          </p:cNvSpPr>
          <p:nvPr>
            <p:ph idx="10"/>
          </p:nvPr>
        </p:nvSpPr>
        <p:spPr/>
        <p:txBody>
          <a:bodyPr>
            <a:normAutofit/>
          </a:bodyPr>
          <a:lstStyle/>
          <a:p>
            <a:r>
              <a:rPr lang="en-US" sz="2000" dirty="0"/>
              <a:t>Consider the practical steps we mentioned here to weave language justice principles into your services and advocacy</a:t>
            </a:r>
          </a:p>
          <a:p>
            <a:r>
              <a:rPr lang="en-US" sz="2000" dirty="0"/>
              <a:t>We are always available for consultation, assistance and help</a:t>
            </a:r>
          </a:p>
          <a:p>
            <a:r>
              <a:rPr lang="en-US" sz="2000" dirty="0"/>
              <a:t>In fact, both Claire and I are fully and firmly committed to these principles and look forward to supporting you in your efforts</a:t>
            </a:r>
          </a:p>
          <a:p>
            <a:pPr marL="0" indent="0">
              <a:buNone/>
            </a:pPr>
            <a:r>
              <a:rPr lang="en-US" sz="2000" dirty="0"/>
              <a:t>(which are already extensive)</a:t>
            </a:r>
          </a:p>
        </p:txBody>
      </p:sp>
    </p:spTree>
    <p:extLst>
      <p:ext uri="{BB962C8B-B14F-4D97-AF65-F5344CB8AC3E}">
        <p14:creationId xmlns:p14="http://schemas.microsoft.com/office/powerpoint/2010/main" val="599772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533D-7433-6DA9-03E5-BAFF0058A3E1}"/>
              </a:ext>
            </a:extLst>
          </p:cNvPr>
          <p:cNvSpPr>
            <a:spLocks noGrp="1"/>
          </p:cNvSpPr>
          <p:nvPr>
            <p:ph type="title"/>
          </p:nvPr>
        </p:nvSpPr>
        <p:spPr/>
        <p:txBody>
          <a:bodyPr>
            <a:normAutofit fontScale="90000"/>
          </a:bodyPr>
          <a:lstStyle/>
          <a:p>
            <a:r>
              <a:rPr lang="en-US" dirty="0"/>
              <a:t>Summary and a few key concepts and terms</a:t>
            </a:r>
          </a:p>
        </p:txBody>
      </p:sp>
      <p:sp>
        <p:nvSpPr>
          <p:cNvPr id="3" name="Content Placeholder 2">
            <a:extLst>
              <a:ext uri="{FF2B5EF4-FFF2-40B4-BE49-F238E27FC236}">
                <a16:creationId xmlns:a16="http://schemas.microsoft.com/office/drawing/2014/main" id="{8391C622-D772-8F1A-5DC6-A523601DBB97}"/>
              </a:ext>
            </a:extLst>
          </p:cNvPr>
          <p:cNvSpPr>
            <a:spLocks noGrp="1"/>
          </p:cNvSpPr>
          <p:nvPr>
            <p:ph idx="10"/>
          </p:nvPr>
        </p:nvSpPr>
        <p:spPr/>
        <p:txBody>
          <a:bodyPr/>
          <a:lstStyle/>
          <a:p>
            <a:r>
              <a:rPr lang="en-US" dirty="0"/>
              <a:t>Standard Language Ideology</a:t>
            </a:r>
          </a:p>
          <a:p>
            <a:r>
              <a:rPr lang="en-US" dirty="0"/>
              <a:t>Non-Deficit perspective</a:t>
            </a:r>
          </a:p>
          <a:p>
            <a:r>
              <a:rPr lang="en-US" dirty="0"/>
              <a:t>Language Justice</a:t>
            </a:r>
          </a:p>
          <a:p>
            <a:r>
              <a:rPr lang="en-US" dirty="0"/>
              <a:t>Non-dominant language speakers (vs. non-native English speakers)</a:t>
            </a:r>
          </a:p>
          <a:p>
            <a:r>
              <a:rPr lang="en-US" dirty="0"/>
              <a:t>Response to “You have been here for how long? and you STILL do not speak English?”</a:t>
            </a:r>
          </a:p>
          <a:p>
            <a:r>
              <a:rPr lang="en-US" dirty="0"/>
              <a:t>Linguicism</a:t>
            </a:r>
          </a:p>
        </p:txBody>
      </p:sp>
    </p:spTree>
    <p:extLst>
      <p:ext uri="{BB962C8B-B14F-4D97-AF65-F5344CB8AC3E}">
        <p14:creationId xmlns:p14="http://schemas.microsoft.com/office/powerpoint/2010/main" val="1881132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1C94-22AC-3DBC-0294-60EDD5A9F850}"/>
              </a:ext>
            </a:extLst>
          </p:cNvPr>
          <p:cNvSpPr>
            <a:spLocks noGrp="1"/>
          </p:cNvSpPr>
          <p:nvPr>
            <p:ph type="title"/>
          </p:nvPr>
        </p:nvSpPr>
        <p:spPr/>
        <p:txBody>
          <a:bodyPr>
            <a:normAutofit/>
          </a:bodyPr>
          <a:lstStyle/>
          <a:p>
            <a:r>
              <a:rPr lang="en-US" sz="2800" dirty="0"/>
              <a:t>Key terms</a:t>
            </a:r>
          </a:p>
        </p:txBody>
      </p:sp>
      <p:sp>
        <p:nvSpPr>
          <p:cNvPr id="3" name="Content Placeholder 2">
            <a:extLst>
              <a:ext uri="{FF2B5EF4-FFF2-40B4-BE49-F238E27FC236}">
                <a16:creationId xmlns:a16="http://schemas.microsoft.com/office/drawing/2014/main" id="{8EC0032B-D5C3-F0AA-1417-CAE308B4D604}"/>
              </a:ext>
            </a:extLst>
          </p:cNvPr>
          <p:cNvSpPr>
            <a:spLocks noGrp="1"/>
          </p:cNvSpPr>
          <p:nvPr>
            <p:ph idx="10"/>
          </p:nvPr>
        </p:nvSpPr>
        <p:spPr/>
        <p:txBody>
          <a:bodyPr>
            <a:normAutofit fontScale="70000" lnSpcReduction="20000"/>
          </a:bodyPr>
          <a:lstStyle/>
          <a:p>
            <a:r>
              <a:rPr lang="en-US" b="1" dirty="0"/>
              <a:t>Language Access: </a:t>
            </a:r>
            <a:r>
              <a:rPr lang="en-US" dirty="0"/>
              <a:t>The use of language assistance that incorporates different tools and strategies (e.g., bilingual staff, interpreting, translation, signage, outreach, and evaluation) to ensure that non-dominant language users have access to critical services, programs, and civic participation. </a:t>
            </a:r>
          </a:p>
          <a:p>
            <a:r>
              <a:rPr lang="en-US" b="1" dirty="0"/>
              <a:t>Language Justice: </a:t>
            </a:r>
            <a:r>
              <a:rPr lang="en-US" dirty="0"/>
              <a:t>The systematic fair treatment of people of all language communities and respect for everyone’s fundamental language rights. </a:t>
            </a:r>
          </a:p>
          <a:p>
            <a:r>
              <a:rPr lang="en-US" b="1" dirty="0"/>
              <a:t>Language Rights: </a:t>
            </a:r>
            <a:r>
              <a:rPr lang="en-US" dirty="0"/>
              <a:t>The human and civil rights of linguistic groups, such as the right to preserve non-dominant languages, access critical services without language barriers, and to live free from linguistic discrimination in education, workplaces, civic participation, and all other contexts. </a:t>
            </a:r>
          </a:p>
          <a:p>
            <a:r>
              <a:rPr lang="en-US" b="1" dirty="0"/>
              <a:t>Meaningful Access: </a:t>
            </a:r>
            <a:r>
              <a:rPr lang="en-US" dirty="0"/>
              <a:t>The U.S. Department of Justice defines meaningful access as, “Language assistance that results in accurate, timely, and effective communication at no cost to the LEP individual. For LEP individuals, meaningful access denotes access that is not significantly restricted, delayed or inferior as compared to programs or activities provided to English proficient individuals.”</a:t>
            </a:r>
          </a:p>
        </p:txBody>
      </p:sp>
    </p:spTree>
    <p:extLst>
      <p:ext uri="{BB962C8B-B14F-4D97-AF65-F5344CB8AC3E}">
        <p14:creationId xmlns:p14="http://schemas.microsoft.com/office/powerpoint/2010/main" val="2448504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2AD14-BED4-4A3E-8474-5AB4CAE61C4F}"/>
              </a:ext>
            </a:extLst>
          </p:cNvPr>
          <p:cNvSpPr>
            <a:spLocks noGrp="1"/>
          </p:cNvSpPr>
          <p:nvPr>
            <p:ph type="ctrTitle"/>
          </p:nvPr>
        </p:nvSpPr>
        <p:spPr>
          <a:xfrm>
            <a:off x="272607" y="4497305"/>
            <a:ext cx="5372488" cy="1160369"/>
          </a:xfrm>
        </p:spPr>
        <p:txBody>
          <a:bodyPr/>
          <a:lstStyle/>
          <a:p>
            <a:pPr algn="ctr"/>
            <a:r>
              <a:rPr lang="en-US" sz="4400" dirty="0"/>
              <a:t>Questions or Comments?</a:t>
            </a:r>
          </a:p>
        </p:txBody>
      </p:sp>
    </p:spTree>
    <p:extLst>
      <p:ext uri="{BB962C8B-B14F-4D97-AF65-F5344CB8AC3E}">
        <p14:creationId xmlns:p14="http://schemas.microsoft.com/office/powerpoint/2010/main" val="3100679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711994" y="3203884"/>
            <a:ext cx="5372488" cy="1160369"/>
          </a:xfrm>
        </p:spPr>
        <p:txBody>
          <a:bodyPr>
            <a:normAutofit/>
          </a:bodyPr>
          <a:lstStyle/>
          <a:p>
            <a:r>
              <a:rPr lang="en-US" dirty="0"/>
              <a:t>Thank you</a:t>
            </a:r>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998538" y="4770438"/>
            <a:ext cx="2976561" cy="625812"/>
          </a:xfrm>
        </p:spPr>
        <p:txBody>
          <a:bodyPr wrap="square">
            <a:spAutoFit/>
          </a:bodyPr>
          <a:lstStyle/>
          <a:p>
            <a:r>
              <a:rPr lang="en-US" sz="1400" dirty="0">
                <a:hlinkClick r:id="rId3">
                  <a:extLst>
                    <a:ext uri="{A12FA001-AC4F-418D-AE19-62706E023703}">
                      <ahyp:hlinkClr xmlns:ahyp="http://schemas.microsoft.com/office/drawing/2018/hyperlinkcolor" val="tx"/>
                    </a:ext>
                  </a:extLst>
                </a:hlinkClick>
              </a:rPr>
              <a:t>christine-shea@uiowa.edu</a:t>
            </a:r>
            <a:endParaRPr lang="en-US" sz="1400" dirty="0"/>
          </a:p>
          <a:p>
            <a:r>
              <a:rPr lang="en-US" sz="1400" dirty="0">
                <a:hlinkClick r:id="rId4">
                  <a:extLst>
                    <a:ext uri="{A12FA001-AC4F-418D-AE19-62706E023703}">
                      <ahyp:hlinkClr xmlns:ahyp="http://schemas.microsoft.com/office/drawing/2018/hyperlinkcolor" val="tx"/>
                    </a:ext>
                  </a:extLst>
                </a:hlinkClick>
              </a:rPr>
              <a:t>claire-frances@uiowa.edu</a:t>
            </a:r>
            <a:endParaRPr lang="en-US" sz="1400" dirty="0"/>
          </a:p>
        </p:txBody>
      </p:sp>
    </p:spTree>
    <p:extLst>
      <p:ext uri="{BB962C8B-B14F-4D97-AF65-F5344CB8AC3E}">
        <p14:creationId xmlns:p14="http://schemas.microsoft.com/office/powerpoint/2010/main" val="398723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714375" y="526778"/>
            <a:ext cx="7715251" cy="869089"/>
          </a:xfrm>
        </p:spPr>
        <p:txBody>
          <a:bodyPr>
            <a:normAutofit/>
          </a:bodyPr>
          <a:lstStyle/>
          <a:p>
            <a:pPr algn="ctr"/>
            <a:r>
              <a:rPr lang="en-US" sz="2800" dirty="0"/>
              <a:t>Dubuque: A Small City with a Vibrant Language Ecology</a:t>
            </a:r>
          </a:p>
        </p:txBody>
      </p:sp>
      <p:sp>
        <p:nvSpPr>
          <p:cNvPr id="3" name="Content Placeholder 2">
            <a:extLst>
              <a:ext uri="{FF2B5EF4-FFF2-40B4-BE49-F238E27FC236}">
                <a16:creationId xmlns:a16="http://schemas.microsoft.com/office/drawing/2014/main" id="{25CCE79F-8975-38AE-36F9-9C675D6C686F}"/>
              </a:ext>
            </a:extLst>
          </p:cNvPr>
          <p:cNvSpPr>
            <a:spLocks noGrp="1"/>
          </p:cNvSpPr>
          <p:nvPr>
            <p:ph idx="10"/>
          </p:nvPr>
        </p:nvSpPr>
        <p:spPr>
          <a:xfrm>
            <a:off x="595621" y="1532379"/>
            <a:ext cx="7688645" cy="4256843"/>
          </a:xfrm>
        </p:spPr>
        <p:txBody>
          <a:bodyPr>
            <a:normAutofit fontScale="92500" lnSpcReduction="20000"/>
          </a:bodyPr>
          <a:lstStyle/>
          <a:p>
            <a:pPr marL="0" indent="0">
              <a:buNone/>
            </a:pPr>
            <a:r>
              <a:rPr lang="es-ES_tradnl" sz="2000" dirty="0" err="1">
                <a:latin typeface="+mn-lt"/>
              </a:rPr>
              <a:t>source</a:t>
            </a:r>
            <a:r>
              <a:rPr lang="es-ES_tradnl" sz="2000" dirty="0">
                <a:latin typeface="+mn-lt"/>
              </a:rPr>
              <a:t>: </a:t>
            </a:r>
            <a:r>
              <a:rPr lang="es-ES_tradnl" sz="2000" dirty="0" err="1">
                <a:latin typeface="+mn-lt"/>
              </a:rPr>
              <a:t>All</a:t>
            </a:r>
            <a:r>
              <a:rPr lang="es-ES_tradnl" sz="2000" dirty="0">
                <a:latin typeface="+mn-lt"/>
              </a:rPr>
              <a:t> </a:t>
            </a:r>
            <a:r>
              <a:rPr lang="es-ES_tradnl" sz="2000" dirty="0" err="1">
                <a:latin typeface="+mn-lt"/>
              </a:rPr>
              <a:t>of</a:t>
            </a:r>
            <a:r>
              <a:rPr lang="es-ES_tradnl" sz="2000" dirty="0">
                <a:latin typeface="+mn-lt"/>
              </a:rPr>
              <a:t> </a:t>
            </a:r>
            <a:r>
              <a:rPr lang="es-ES_tradnl" sz="2000" dirty="0" err="1">
                <a:latin typeface="+mn-lt"/>
              </a:rPr>
              <a:t>us</a:t>
            </a:r>
            <a:r>
              <a:rPr lang="es-ES_tradnl" sz="2000" dirty="0">
                <a:latin typeface="+mn-lt"/>
              </a:rPr>
              <a:t> Dubuque   </a:t>
            </a:r>
            <a:r>
              <a:rPr lang="es-ES_tradnl" sz="1400" dirty="0">
                <a:latin typeface="+mn-lt"/>
                <a:hlinkClick r:id="rId2"/>
              </a:rPr>
              <a:t>https://www.allofusdubuque.com</a:t>
            </a:r>
            <a:endParaRPr lang="es-ES_tradnl" sz="1400" dirty="0">
              <a:latin typeface="+mn-lt"/>
            </a:endParaRPr>
          </a:p>
          <a:p>
            <a:pPr marL="0" indent="0">
              <a:buNone/>
            </a:pPr>
            <a:endParaRPr lang="es-ES_tradnl" sz="1400" dirty="0">
              <a:latin typeface="+mn-lt"/>
            </a:endParaRPr>
          </a:p>
          <a:p>
            <a:r>
              <a:rPr lang="es-ES_tradnl" sz="1800" b="1" dirty="0">
                <a:latin typeface="+mn-lt"/>
              </a:rPr>
              <a:t>Mayan:</a:t>
            </a:r>
            <a:r>
              <a:rPr lang="es-ES_tradnl" sz="1800" dirty="0">
                <a:latin typeface="+mn-lt"/>
              </a:rPr>
              <a:t> </a:t>
            </a:r>
            <a:r>
              <a:rPr lang="en-US" sz="1800" b="0" i="0" dirty="0">
                <a:solidFill>
                  <a:srgbClr val="000000"/>
                </a:solidFill>
                <a:effectLst/>
                <a:highlight>
                  <a:srgbClr val="FFFFFF"/>
                </a:highlight>
                <a:latin typeface="+mn-lt"/>
              </a:rPr>
              <a:t>Families in Dubuque primarily speak </a:t>
            </a:r>
            <a:r>
              <a:rPr lang="en-US" sz="1800" b="0" i="0" dirty="0" err="1">
                <a:solidFill>
                  <a:srgbClr val="000000"/>
                </a:solidFill>
                <a:effectLst/>
                <a:highlight>
                  <a:srgbClr val="FFFFFF"/>
                </a:highlight>
                <a:latin typeface="+mn-lt"/>
              </a:rPr>
              <a:t>Ixil</a:t>
            </a:r>
            <a:r>
              <a:rPr lang="en-US" sz="1800" b="0" i="0" dirty="0">
                <a:solidFill>
                  <a:srgbClr val="000000"/>
                </a:solidFill>
                <a:effectLst/>
                <a:highlight>
                  <a:srgbClr val="FFFFFF"/>
                </a:highlight>
                <a:latin typeface="+mn-lt"/>
              </a:rPr>
              <a:t>, K’iche’ (Quiche), or </a:t>
            </a:r>
            <a:r>
              <a:rPr lang="en-US" sz="1800" b="0" i="0" dirty="0" err="1">
                <a:solidFill>
                  <a:srgbClr val="000000"/>
                </a:solidFill>
                <a:effectLst/>
                <a:highlight>
                  <a:srgbClr val="FFFFFF"/>
                </a:highlight>
                <a:latin typeface="+mn-lt"/>
              </a:rPr>
              <a:t>Q’anjab’al</a:t>
            </a:r>
            <a:r>
              <a:rPr lang="en-US" sz="1800" b="0" i="0" dirty="0">
                <a:solidFill>
                  <a:srgbClr val="000000"/>
                </a:solidFill>
                <a:effectLst/>
                <a:highlight>
                  <a:srgbClr val="FFFFFF"/>
                </a:highlight>
                <a:latin typeface="+mn-lt"/>
              </a:rPr>
              <a:t> (</a:t>
            </a:r>
            <a:r>
              <a:rPr lang="en-US" sz="1800" b="0" i="0" dirty="0" err="1">
                <a:solidFill>
                  <a:srgbClr val="000000"/>
                </a:solidFill>
                <a:effectLst/>
                <a:highlight>
                  <a:srgbClr val="FFFFFF"/>
                </a:highlight>
                <a:latin typeface="+mn-lt"/>
              </a:rPr>
              <a:t>Kanjobal</a:t>
            </a:r>
            <a:r>
              <a:rPr lang="en-US" sz="1800" b="0" i="0" dirty="0">
                <a:solidFill>
                  <a:srgbClr val="000000"/>
                </a:solidFill>
                <a:effectLst/>
                <a:highlight>
                  <a:srgbClr val="FFFFFF"/>
                </a:highlight>
                <a:latin typeface="+mn-lt"/>
              </a:rPr>
              <a:t>), and many arrive in Iowa being able to speak little or no Spanish</a:t>
            </a:r>
            <a:endParaRPr lang="en-US" sz="1800" dirty="0">
              <a:solidFill>
                <a:srgbClr val="000000"/>
              </a:solidFill>
              <a:highlight>
                <a:srgbClr val="FFFFFF"/>
              </a:highlight>
              <a:latin typeface="+mn-lt"/>
            </a:endParaRPr>
          </a:p>
          <a:p>
            <a:r>
              <a:rPr lang="en-US" sz="1800" b="1" dirty="0">
                <a:solidFill>
                  <a:srgbClr val="000000"/>
                </a:solidFill>
                <a:highlight>
                  <a:srgbClr val="FFFFFF"/>
                </a:highlight>
                <a:latin typeface="+mn-lt"/>
              </a:rPr>
              <a:t>Marshallese: </a:t>
            </a:r>
            <a:r>
              <a:rPr lang="en-US" sz="1800" dirty="0">
                <a:solidFill>
                  <a:srgbClr val="000000"/>
                </a:solidFill>
                <a:highlight>
                  <a:srgbClr val="FFFFFF"/>
                </a:highlight>
                <a:latin typeface="+mn-lt"/>
              </a:rPr>
              <a:t>a Micronesian language spoken in the Marshall Islands, approximately 70-80 000 speakers</a:t>
            </a:r>
          </a:p>
          <a:p>
            <a:pPr marL="635000" indent="-212725"/>
            <a:endParaRPr lang="en-US" sz="1800" dirty="0">
              <a:solidFill>
                <a:srgbClr val="000000"/>
              </a:solidFill>
              <a:highlight>
                <a:srgbClr val="FFFFFF"/>
              </a:highlight>
              <a:latin typeface="+mn-lt"/>
            </a:endParaRPr>
          </a:p>
          <a:p>
            <a:pPr marL="293688" indent="-247650"/>
            <a:r>
              <a:rPr lang="en-US" sz="1800" dirty="0">
                <a:solidFill>
                  <a:srgbClr val="000000"/>
                </a:solidFill>
                <a:highlight>
                  <a:srgbClr val="FFFFFF"/>
                </a:highlight>
                <a:latin typeface="+mn-lt"/>
              </a:rPr>
              <a:t>Other non-English languages spoken across Iowa:</a:t>
            </a:r>
          </a:p>
          <a:p>
            <a:pPr marL="635000" indent="-212725"/>
            <a:r>
              <a:rPr lang="en-US" sz="1800" dirty="0">
                <a:solidFill>
                  <a:srgbClr val="000000"/>
                </a:solidFill>
                <a:highlight>
                  <a:srgbClr val="FFFFFF"/>
                </a:highlight>
                <a:latin typeface="+mn-lt"/>
              </a:rPr>
              <a:t>French</a:t>
            </a:r>
          </a:p>
          <a:p>
            <a:pPr marL="635000" indent="-212725"/>
            <a:r>
              <a:rPr lang="en-US" sz="1800" dirty="0">
                <a:solidFill>
                  <a:srgbClr val="000000"/>
                </a:solidFill>
                <a:highlight>
                  <a:srgbClr val="FFFFFF"/>
                </a:highlight>
                <a:latin typeface="+mn-lt"/>
              </a:rPr>
              <a:t>Swahili</a:t>
            </a:r>
          </a:p>
          <a:p>
            <a:pPr marL="635000" indent="-212725"/>
            <a:r>
              <a:rPr lang="en-US" sz="1800" dirty="0">
                <a:solidFill>
                  <a:srgbClr val="000000"/>
                </a:solidFill>
                <a:highlight>
                  <a:srgbClr val="FFFFFF"/>
                </a:highlight>
                <a:latin typeface="+mn-lt"/>
              </a:rPr>
              <a:t>Lingala</a:t>
            </a:r>
          </a:p>
          <a:p>
            <a:pPr marL="635000" indent="-212725"/>
            <a:r>
              <a:rPr lang="en-US" sz="1800" dirty="0">
                <a:solidFill>
                  <a:srgbClr val="000000"/>
                </a:solidFill>
                <a:highlight>
                  <a:srgbClr val="FFFFFF"/>
                </a:highlight>
                <a:latin typeface="+mn-lt"/>
              </a:rPr>
              <a:t>Arabic</a:t>
            </a:r>
          </a:p>
          <a:p>
            <a:pPr marL="635000" indent="-212725"/>
            <a:r>
              <a:rPr lang="en-US" sz="1800" dirty="0">
                <a:solidFill>
                  <a:srgbClr val="000000"/>
                </a:solidFill>
                <a:highlight>
                  <a:srgbClr val="FFFFFF"/>
                </a:highlight>
                <a:latin typeface="+mn-lt"/>
              </a:rPr>
              <a:t>Meskwaki</a:t>
            </a:r>
          </a:p>
          <a:p>
            <a:pPr marL="635000" indent="-212725"/>
            <a:r>
              <a:rPr lang="en-US" sz="1800" dirty="0">
                <a:solidFill>
                  <a:srgbClr val="000000"/>
                </a:solidFill>
                <a:highlight>
                  <a:srgbClr val="FFFFFF"/>
                </a:highlight>
                <a:latin typeface="+mn-lt"/>
              </a:rPr>
              <a:t>Spanish</a:t>
            </a:r>
          </a:p>
        </p:txBody>
      </p:sp>
    </p:spTree>
    <p:extLst>
      <p:ext uri="{BB962C8B-B14F-4D97-AF65-F5344CB8AC3E}">
        <p14:creationId xmlns:p14="http://schemas.microsoft.com/office/powerpoint/2010/main" val="204989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dirty="0">
                <a:solidFill>
                  <a:schemeClr val="bg1"/>
                </a:solidFill>
                <a:latin typeface="+mj-lt"/>
                <a:ea typeface="+mj-ea"/>
                <a:cs typeface="+mj-cs"/>
              </a:rPr>
              <a:t>Demographics</a:t>
            </a:r>
          </a:p>
        </p:txBody>
      </p:sp>
      <p:pic>
        <p:nvPicPr>
          <p:cNvPr id="4" name="Content Placeholder 3">
            <a:extLst>
              <a:ext uri="{FF2B5EF4-FFF2-40B4-BE49-F238E27FC236}">
                <a16:creationId xmlns:a16="http://schemas.microsoft.com/office/drawing/2014/main" id="{165D3366-077E-6056-EA37-CB0CDB3537BE}"/>
              </a:ext>
            </a:extLst>
          </p:cNvPr>
          <p:cNvPicPr>
            <a:picLocks noGrp="1" noChangeAspect="1"/>
          </p:cNvPicPr>
          <p:nvPr>
            <p:ph idx="10"/>
          </p:nvPr>
        </p:nvPicPr>
        <p:blipFill>
          <a:blip r:embed="rId2"/>
          <a:stretch>
            <a:fillRect/>
          </a:stretch>
        </p:blipFill>
        <p:spPr>
          <a:xfrm>
            <a:off x="1112000" y="1675227"/>
            <a:ext cx="6919999" cy="4394199"/>
          </a:xfrm>
          <a:prstGeom prst="rect">
            <a:avLst/>
          </a:prstGeom>
        </p:spPr>
      </p:pic>
    </p:spTree>
    <p:extLst>
      <p:ext uri="{BB962C8B-B14F-4D97-AF65-F5344CB8AC3E}">
        <p14:creationId xmlns:p14="http://schemas.microsoft.com/office/powerpoint/2010/main" val="2611991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D679-7C54-079F-6940-E9608A0A50CF}"/>
              </a:ext>
            </a:extLst>
          </p:cNvPr>
          <p:cNvSpPr>
            <a:spLocks noGrp="1"/>
          </p:cNvSpPr>
          <p:nvPr>
            <p:ph type="title"/>
          </p:nvPr>
        </p:nvSpPr>
        <p:spPr>
          <a:xfrm>
            <a:off x="1128438" y="4541725"/>
            <a:ext cx="7715251" cy="869089"/>
          </a:xfrm>
        </p:spPr>
        <p:txBody>
          <a:bodyPr>
            <a:normAutofit/>
          </a:bodyPr>
          <a:lstStyle/>
          <a:p>
            <a:pPr algn="ctr"/>
            <a:r>
              <a:rPr lang="es-ES_tradnl" sz="2800" dirty="0" err="1"/>
              <a:t>Why</a:t>
            </a:r>
            <a:r>
              <a:rPr lang="es-ES_tradnl" sz="2800" dirty="0"/>
              <a:t> </a:t>
            </a:r>
            <a:r>
              <a:rPr lang="es-ES_tradnl" sz="2800" dirty="0" err="1"/>
              <a:t>does</a:t>
            </a:r>
            <a:r>
              <a:rPr lang="es-ES_tradnl" sz="2800" dirty="0"/>
              <a:t> </a:t>
            </a:r>
            <a:r>
              <a:rPr lang="es-ES_tradnl" sz="2800" dirty="0" err="1"/>
              <a:t>language</a:t>
            </a:r>
            <a:r>
              <a:rPr lang="es-ES_tradnl" sz="2800" dirty="0"/>
              <a:t> </a:t>
            </a:r>
            <a:r>
              <a:rPr lang="es-ES_tradnl" sz="2800" dirty="0" err="1"/>
              <a:t>justice</a:t>
            </a:r>
            <a:r>
              <a:rPr lang="es-ES_tradnl" sz="2800" dirty="0"/>
              <a:t> </a:t>
            </a:r>
            <a:r>
              <a:rPr lang="es-ES_tradnl" sz="2800" dirty="0" err="1"/>
              <a:t>matter</a:t>
            </a:r>
            <a:r>
              <a:rPr lang="es-ES_tradnl" sz="2800" dirty="0"/>
              <a:t>?</a:t>
            </a:r>
          </a:p>
        </p:txBody>
      </p:sp>
      <p:pic>
        <p:nvPicPr>
          <p:cNvPr id="8194" name="Picture 2" descr="African mother and baby girl — Stock ...">
            <a:extLst>
              <a:ext uri="{FF2B5EF4-FFF2-40B4-BE49-F238E27FC236}">
                <a16:creationId xmlns:a16="http://schemas.microsoft.com/office/drawing/2014/main" id="{E0F362CE-BE46-E7C3-A85A-3AD48A779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25381">
            <a:off x="264945" y="1728107"/>
            <a:ext cx="1726986" cy="25951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te Mexican Girl Names">
            <a:extLst>
              <a:ext uri="{FF2B5EF4-FFF2-40B4-BE49-F238E27FC236}">
                <a16:creationId xmlns:a16="http://schemas.microsoft.com/office/drawing/2014/main" id="{8322E7A1-70FC-DDC4-B3A5-FA696E720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0482">
            <a:off x="5927758" y="2171700"/>
            <a:ext cx="2905091" cy="19939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DF0A9B7-D5F1-6B3F-3255-42BD7BA23009}"/>
              </a:ext>
            </a:extLst>
          </p:cNvPr>
          <p:cNvSpPr txBox="1">
            <a:spLocks/>
          </p:cNvSpPr>
          <p:nvPr/>
        </p:nvSpPr>
        <p:spPr>
          <a:xfrm>
            <a:off x="714374" y="491941"/>
            <a:ext cx="7715251" cy="869089"/>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33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pPr algn="ctr"/>
            <a:r>
              <a:rPr lang="es-ES_tradnl" sz="2800" dirty="0" err="1"/>
              <a:t>What</a:t>
            </a:r>
            <a:r>
              <a:rPr lang="es-ES_tradnl" sz="2800" dirty="0"/>
              <a:t> </a:t>
            </a:r>
            <a:r>
              <a:rPr lang="es-ES_tradnl" sz="2800" dirty="0" err="1"/>
              <a:t>is</a:t>
            </a:r>
            <a:r>
              <a:rPr lang="es-ES_tradnl" sz="2800" dirty="0"/>
              <a:t> </a:t>
            </a:r>
            <a:r>
              <a:rPr lang="es-ES_tradnl" sz="2800" dirty="0" err="1"/>
              <a:t>language</a:t>
            </a:r>
            <a:r>
              <a:rPr lang="es-ES_tradnl" sz="2800" dirty="0"/>
              <a:t> </a:t>
            </a:r>
            <a:r>
              <a:rPr lang="es-ES_tradnl" sz="2800" dirty="0" err="1"/>
              <a:t>justice</a:t>
            </a:r>
            <a:r>
              <a:rPr lang="es-ES_tradnl" sz="2800" dirty="0"/>
              <a:t>?</a:t>
            </a:r>
          </a:p>
        </p:txBody>
      </p:sp>
    </p:spTree>
    <p:extLst>
      <p:ext uri="{BB962C8B-B14F-4D97-AF65-F5344CB8AC3E}">
        <p14:creationId xmlns:p14="http://schemas.microsoft.com/office/powerpoint/2010/main" val="57270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CD08-44B5-B66E-C738-69D139D2B170}"/>
              </a:ext>
            </a:extLst>
          </p:cNvPr>
          <p:cNvSpPr>
            <a:spLocks noGrp="1"/>
          </p:cNvSpPr>
          <p:nvPr>
            <p:ph type="title"/>
          </p:nvPr>
        </p:nvSpPr>
        <p:spPr/>
        <p:txBody>
          <a:bodyPr>
            <a:normAutofit/>
          </a:bodyPr>
          <a:lstStyle/>
          <a:p>
            <a:r>
              <a:rPr lang="es-ES_tradnl" sz="2800" dirty="0" err="1"/>
              <a:t>What</a:t>
            </a:r>
            <a:r>
              <a:rPr lang="es-ES_tradnl" sz="2800" dirty="0"/>
              <a:t> </a:t>
            </a:r>
            <a:r>
              <a:rPr lang="es-ES_tradnl" sz="2800" dirty="0" err="1"/>
              <a:t>is</a:t>
            </a:r>
            <a:r>
              <a:rPr lang="es-ES_tradnl" sz="2800" dirty="0"/>
              <a:t> </a:t>
            </a:r>
            <a:r>
              <a:rPr lang="es-ES_tradnl" sz="2800" dirty="0" err="1"/>
              <a:t>language</a:t>
            </a:r>
            <a:r>
              <a:rPr lang="es-ES_tradnl" sz="2800" dirty="0"/>
              <a:t> </a:t>
            </a:r>
            <a:r>
              <a:rPr lang="es-ES_tradnl" sz="2800" dirty="0" err="1"/>
              <a:t>justice</a:t>
            </a:r>
            <a:r>
              <a:rPr lang="es-ES_tradnl" sz="2800" dirty="0"/>
              <a:t>?</a:t>
            </a:r>
          </a:p>
        </p:txBody>
      </p:sp>
      <p:sp>
        <p:nvSpPr>
          <p:cNvPr id="3" name="Content Placeholder 2">
            <a:extLst>
              <a:ext uri="{FF2B5EF4-FFF2-40B4-BE49-F238E27FC236}">
                <a16:creationId xmlns:a16="http://schemas.microsoft.com/office/drawing/2014/main" id="{2261723B-39E8-1187-2EC8-74D095071BA7}"/>
              </a:ext>
            </a:extLst>
          </p:cNvPr>
          <p:cNvSpPr>
            <a:spLocks noGrp="1"/>
          </p:cNvSpPr>
          <p:nvPr>
            <p:ph idx="10"/>
          </p:nvPr>
        </p:nvSpPr>
        <p:spPr/>
        <p:txBody>
          <a:bodyPr/>
          <a:lstStyle/>
          <a:p>
            <a:r>
              <a:rPr lang="en-US" dirty="0">
                <a:effectLst/>
                <a:latin typeface="Helvetica" pitchFamily="2" charset="0"/>
              </a:rPr>
              <a:t>A political framework</a:t>
            </a:r>
          </a:p>
          <a:p>
            <a:r>
              <a:rPr lang="en-US" dirty="0">
                <a:effectLst/>
                <a:latin typeface="Helvetica" pitchFamily="2" charset="0"/>
              </a:rPr>
              <a:t>An individual right</a:t>
            </a:r>
          </a:p>
          <a:p>
            <a:r>
              <a:rPr lang="en-US" dirty="0">
                <a:effectLst/>
                <a:latin typeface="Helvetica" pitchFamily="2" charset="0"/>
              </a:rPr>
              <a:t>A collective orientation</a:t>
            </a:r>
          </a:p>
          <a:p>
            <a:r>
              <a:rPr lang="en-US" dirty="0">
                <a:effectLst/>
                <a:latin typeface="Helvetica" pitchFamily="2" charset="0"/>
              </a:rPr>
              <a:t>A set of systems and practices</a:t>
            </a:r>
          </a:p>
          <a:p>
            <a:endParaRPr lang="es-ES_tradnl" dirty="0"/>
          </a:p>
        </p:txBody>
      </p:sp>
    </p:spTree>
    <p:extLst>
      <p:ext uri="{BB962C8B-B14F-4D97-AF65-F5344CB8AC3E}">
        <p14:creationId xmlns:p14="http://schemas.microsoft.com/office/powerpoint/2010/main" val="156773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369990" y="241851"/>
            <a:ext cx="7715251" cy="869089"/>
          </a:xfrm>
        </p:spPr>
        <p:txBody>
          <a:bodyPr>
            <a:normAutofit fontScale="90000"/>
          </a:bodyPr>
          <a:lstStyle/>
          <a:p>
            <a:pPr algn="ctr"/>
            <a:r>
              <a:rPr lang="en-US" dirty="0"/>
              <a:t>Language Justice impacts every facet of our community life</a:t>
            </a:r>
          </a:p>
        </p:txBody>
      </p:sp>
      <p:sp>
        <p:nvSpPr>
          <p:cNvPr id="7" name="Oval 6">
            <a:extLst>
              <a:ext uri="{FF2B5EF4-FFF2-40B4-BE49-F238E27FC236}">
                <a16:creationId xmlns:a16="http://schemas.microsoft.com/office/drawing/2014/main" id="{F0106BF3-AA17-40E0-3E4A-CF0BDF94C02C}"/>
              </a:ext>
            </a:extLst>
          </p:cNvPr>
          <p:cNvSpPr/>
          <p:nvPr/>
        </p:nvSpPr>
        <p:spPr>
          <a:xfrm>
            <a:off x="4910446" y="3779573"/>
            <a:ext cx="2268187"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err="1">
                <a:ln w="0"/>
                <a:solidFill>
                  <a:schemeClr val="tx1"/>
                </a:solidFill>
                <a:effectLst>
                  <a:outerShdw blurRad="38100" dist="19050" dir="2700000" algn="tl" rotWithShape="0">
                    <a:schemeClr val="dk1">
                      <a:alpha val="40000"/>
                    </a:schemeClr>
                  </a:outerShdw>
                </a:effectLst>
              </a:rPr>
              <a:t>Education</a:t>
            </a:r>
            <a:endParaRPr lang="es-ES_tradnl" sz="2400" dirty="0">
              <a:ln w="0"/>
              <a:solidFill>
                <a:schemeClr val="tx1"/>
              </a:solidFill>
              <a:effectLst>
                <a:outerShdw blurRad="38100" dist="19050" dir="2700000" algn="tl" rotWithShape="0">
                  <a:schemeClr val="dk1">
                    <a:alpha val="40000"/>
                  </a:schemeClr>
                </a:outerShdw>
              </a:effectLst>
            </a:endParaRPr>
          </a:p>
          <a:p>
            <a:pPr algn="ctr"/>
            <a:endParaRPr lang="es-ES_tradnl" sz="2400" dirty="0"/>
          </a:p>
        </p:txBody>
      </p:sp>
      <p:sp>
        <p:nvSpPr>
          <p:cNvPr id="10" name="Oval 9">
            <a:extLst>
              <a:ext uri="{FF2B5EF4-FFF2-40B4-BE49-F238E27FC236}">
                <a16:creationId xmlns:a16="http://schemas.microsoft.com/office/drawing/2014/main" id="{7653C508-1F26-875E-A194-897B7068422F}"/>
              </a:ext>
            </a:extLst>
          </p:cNvPr>
          <p:cNvSpPr/>
          <p:nvPr/>
        </p:nvSpPr>
        <p:spPr>
          <a:xfrm>
            <a:off x="6061600" y="1797458"/>
            <a:ext cx="2792680" cy="105289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err="1">
                <a:ln w="0"/>
                <a:solidFill>
                  <a:schemeClr val="tx1"/>
                </a:solidFill>
                <a:effectLst>
                  <a:outerShdw blurRad="38100" dist="19050" dir="2700000" algn="tl" rotWithShape="0">
                    <a:schemeClr val="dk1">
                      <a:alpha val="40000"/>
                    </a:schemeClr>
                  </a:outerShdw>
                </a:effectLst>
              </a:rPr>
              <a:t>Employment</a:t>
            </a:r>
            <a:endParaRPr lang="es-ES_tradnl" sz="2400" dirty="0">
              <a:ln w="0"/>
              <a:solidFill>
                <a:schemeClr val="tx1"/>
              </a:solidFill>
              <a:effectLst>
                <a:outerShdw blurRad="38100" dist="19050" dir="2700000" algn="tl" rotWithShape="0">
                  <a:schemeClr val="dk1">
                    <a:alpha val="40000"/>
                  </a:schemeClr>
                </a:outerShdw>
              </a:effectLst>
            </a:endParaRPr>
          </a:p>
          <a:p>
            <a:pPr algn="ctr"/>
            <a:endParaRPr lang="es-ES_tradnl" dirty="0"/>
          </a:p>
        </p:txBody>
      </p:sp>
      <p:sp>
        <p:nvSpPr>
          <p:cNvPr id="11" name="Oval 10">
            <a:extLst>
              <a:ext uri="{FF2B5EF4-FFF2-40B4-BE49-F238E27FC236}">
                <a16:creationId xmlns:a16="http://schemas.microsoft.com/office/drawing/2014/main" id="{7A530601-873D-6063-9CE3-4636FA7860CB}"/>
              </a:ext>
            </a:extLst>
          </p:cNvPr>
          <p:cNvSpPr/>
          <p:nvPr/>
        </p:nvSpPr>
        <p:spPr>
          <a:xfrm>
            <a:off x="3942607" y="1712706"/>
            <a:ext cx="1935678" cy="1143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err="1">
                <a:ln w="0"/>
                <a:solidFill>
                  <a:schemeClr val="tx1"/>
                </a:solidFill>
                <a:effectLst>
                  <a:outerShdw blurRad="38100" dist="19050" dir="2700000" algn="tl" rotWithShape="0">
                    <a:schemeClr val="dk1">
                      <a:alpha val="40000"/>
                    </a:schemeClr>
                  </a:outerShdw>
                </a:effectLst>
              </a:rPr>
              <a:t>Health</a:t>
            </a:r>
            <a:r>
              <a:rPr lang="es-ES_tradnl" sz="2400" dirty="0">
                <a:ln w="0"/>
                <a:solidFill>
                  <a:schemeClr val="tx1"/>
                </a:solidFill>
                <a:effectLst>
                  <a:outerShdw blurRad="38100" dist="19050" dir="2700000" algn="tl" rotWithShape="0">
                    <a:schemeClr val="dk1">
                      <a:alpha val="40000"/>
                    </a:schemeClr>
                  </a:outerShdw>
                </a:effectLst>
              </a:rPr>
              <a:t> Care</a:t>
            </a:r>
          </a:p>
          <a:p>
            <a:pPr algn="ctr"/>
            <a:endParaRPr lang="es-ES_tradnl" sz="2000" dirty="0"/>
          </a:p>
        </p:txBody>
      </p:sp>
      <p:sp>
        <p:nvSpPr>
          <p:cNvPr id="12" name="Oval 11">
            <a:extLst>
              <a:ext uri="{FF2B5EF4-FFF2-40B4-BE49-F238E27FC236}">
                <a16:creationId xmlns:a16="http://schemas.microsoft.com/office/drawing/2014/main" id="{A802CD55-AF78-4DF8-5F7F-46AB9EA08D3F}"/>
              </a:ext>
            </a:extLst>
          </p:cNvPr>
          <p:cNvSpPr/>
          <p:nvPr/>
        </p:nvSpPr>
        <p:spPr>
          <a:xfrm>
            <a:off x="2464129" y="3837330"/>
            <a:ext cx="1935678"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err="1">
                <a:ln w="0"/>
                <a:solidFill>
                  <a:schemeClr val="tx1"/>
                </a:solidFill>
                <a:effectLst>
                  <a:outerShdw blurRad="38100" dist="19050" dir="2700000" algn="tl" rotWithShape="0">
                    <a:schemeClr val="dk1">
                      <a:alpha val="40000"/>
                    </a:schemeClr>
                  </a:outerShdw>
                </a:effectLst>
              </a:rPr>
              <a:t>Housing</a:t>
            </a:r>
            <a:endParaRPr lang="es-ES_tradnl" sz="2400" dirty="0">
              <a:ln w="0"/>
              <a:solidFill>
                <a:schemeClr val="tx1"/>
              </a:solidFill>
              <a:effectLst>
                <a:outerShdw blurRad="38100" dist="19050" dir="2700000" algn="tl" rotWithShape="0">
                  <a:schemeClr val="dk1">
                    <a:alpha val="40000"/>
                  </a:schemeClr>
                </a:outerShdw>
              </a:effectLst>
            </a:endParaRPr>
          </a:p>
          <a:p>
            <a:pPr algn="ctr"/>
            <a:endParaRPr lang="es-ES_tradnl" sz="2400" dirty="0"/>
          </a:p>
        </p:txBody>
      </p:sp>
      <p:sp>
        <p:nvSpPr>
          <p:cNvPr id="13" name="Oval 12">
            <a:extLst>
              <a:ext uri="{FF2B5EF4-FFF2-40B4-BE49-F238E27FC236}">
                <a16:creationId xmlns:a16="http://schemas.microsoft.com/office/drawing/2014/main" id="{D2D14C46-EB71-4A33-CC38-02DEC582B9B4}"/>
              </a:ext>
            </a:extLst>
          </p:cNvPr>
          <p:cNvSpPr/>
          <p:nvPr/>
        </p:nvSpPr>
        <p:spPr>
          <a:xfrm>
            <a:off x="3942607" y="3275626"/>
            <a:ext cx="2268187" cy="1168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a:ln w="0"/>
                <a:solidFill>
                  <a:schemeClr val="tx1"/>
                </a:solidFill>
                <a:effectLst>
                  <a:outerShdw blurRad="38100" dist="19050" dir="2700000" algn="tl" rotWithShape="0">
                    <a:schemeClr val="dk1">
                      <a:alpha val="40000"/>
                    </a:schemeClr>
                  </a:outerShdw>
                </a:effectLst>
              </a:rPr>
              <a:t>Access </a:t>
            </a:r>
            <a:r>
              <a:rPr lang="es-ES_tradnl" sz="2400" dirty="0" err="1">
                <a:ln w="0"/>
                <a:solidFill>
                  <a:schemeClr val="tx1"/>
                </a:solidFill>
                <a:effectLst>
                  <a:outerShdw blurRad="38100" dist="19050" dir="2700000" algn="tl" rotWithShape="0">
                    <a:schemeClr val="dk1">
                      <a:alpha val="40000"/>
                    </a:schemeClr>
                  </a:outerShdw>
                </a:effectLst>
              </a:rPr>
              <a:t>to</a:t>
            </a:r>
            <a:r>
              <a:rPr lang="es-ES_tradnl" sz="2400" dirty="0">
                <a:ln w="0"/>
                <a:solidFill>
                  <a:schemeClr val="tx1"/>
                </a:solidFill>
                <a:effectLst>
                  <a:outerShdw blurRad="38100" dist="19050" dir="2700000" algn="tl" rotWithShape="0">
                    <a:schemeClr val="dk1">
                      <a:alpha val="40000"/>
                    </a:schemeClr>
                  </a:outerShdw>
                </a:effectLst>
              </a:rPr>
              <a:t> </a:t>
            </a:r>
            <a:r>
              <a:rPr lang="es-ES_tradnl" sz="2400" dirty="0" err="1">
                <a:ln w="0"/>
                <a:solidFill>
                  <a:schemeClr val="tx1"/>
                </a:solidFill>
                <a:effectLst>
                  <a:outerShdw blurRad="38100" dist="19050" dir="2700000" algn="tl" rotWithShape="0">
                    <a:schemeClr val="dk1">
                      <a:alpha val="40000"/>
                    </a:schemeClr>
                  </a:outerShdw>
                </a:effectLst>
              </a:rPr>
              <a:t>Services</a:t>
            </a:r>
            <a:endParaRPr lang="es-ES_tradnl" sz="2400" dirty="0">
              <a:ln w="0"/>
              <a:solidFill>
                <a:schemeClr val="tx1"/>
              </a:solidFill>
              <a:effectLst>
                <a:outerShdw blurRad="38100" dist="19050" dir="2700000" algn="tl" rotWithShape="0">
                  <a:schemeClr val="dk1">
                    <a:alpha val="40000"/>
                  </a:schemeClr>
                </a:outerShdw>
              </a:effectLst>
            </a:endParaRPr>
          </a:p>
          <a:p>
            <a:pPr algn="ctr"/>
            <a:endParaRPr lang="es-ES_tradnl" sz="2400" dirty="0"/>
          </a:p>
        </p:txBody>
      </p:sp>
      <p:sp>
        <p:nvSpPr>
          <p:cNvPr id="14" name="Oval 13">
            <a:extLst>
              <a:ext uri="{FF2B5EF4-FFF2-40B4-BE49-F238E27FC236}">
                <a16:creationId xmlns:a16="http://schemas.microsoft.com/office/drawing/2014/main" id="{67A73FBF-0BAC-1B43-0A44-DB95A26E9092}"/>
              </a:ext>
            </a:extLst>
          </p:cNvPr>
          <p:cNvSpPr/>
          <p:nvPr/>
        </p:nvSpPr>
        <p:spPr>
          <a:xfrm>
            <a:off x="1222407" y="2607214"/>
            <a:ext cx="2720200" cy="116894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sz="2400" dirty="0" err="1">
                <a:ln w="0"/>
                <a:solidFill>
                  <a:schemeClr val="tx1"/>
                </a:solidFill>
                <a:effectLst>
                  <a:outerShdw blurRad="38100" dist="19050" dir="2700000" algn="tl" rotWithShape="0">
                    <a:schemeClr val="dk1">
                      <a:alpha val="40000"/>
                    </a:schemeClr>
                  </a:outerShdw>
                </a:effectLst>
              </a:rPr>
              <a:t>Civic</a:t>
            </a:r>
            <a:r>
              <a:rPr lang="es-ES_tradnl" sz="2400" dirty="0">
                <a:ln w="0"/>
                <a:solidFill>
                  <a:schemeClr val="tx1"/>
                </a:solidFill>
                <a:effectLst>
                  <a:outerShdw blurRad="38100" dist="19050" dir="2700000" algn="tl" rotWithShape="0">
                    <a:schemeClr val="dk1">
                      <a:alpha val="40000"/>
                    </a:schemeClr>
                  </a:outerShdw>
                </a:effectLst>
              </a:rPr>
              <a:t> </a:t>
            </a:r>
            <a:r>
              <a:rPr lang="es-ES_tradnl" sz="2400" dirty="0" err="1">
                <a:ln w="0"/>
                <a:solidFill>
                  <a:schemeClr val="tx1"/>
                </a:solidFill>
                <a:effectLst>
                  <a:outerShdw blurRad="38100" dist="19050" dir="2700000" algn="tl" rotWithShape="0">
                    <a:schemeClr val="dk1">
                      <a:alpha val="40000"/>
                    </a:schemeClr>
                  </a:outerShdw>
                </a:effectLst>
              </a:rPr>
              <a:t>Participation</a:t>
            </a:r>
            <a:endParaRPr lang="es-ES_tradnl" sz="2400" dirty="0">
              <a:ln w="0"/>
              <a:solidFill>
                <a:schemeClr val="tx1"/>
              </a:solidFill>
              <a:effectLst>
                <a:outerShdw blurRad="38100" dist="19050" dir="2700000" algn="tl" rotWithShape="0">
                  <a:schemeClr val="dk1">
                    <a:alpha val="40000"/>
                  </a:schemeClr>
                </a:outerShdw>
              </a:effectLst>
            </a:endParaRPr>
          </a:p>
          <a:p>
            <a:pPr algn="ctr"/>
            <a:endParaRPr lang="es-ES_tradnl" sz="2400" dirty="0"/>
          </a:p>
        </p:txBody>
      </p:sp>
      <p:sp>
        <p:nvSpPr>
          <p:cNvPr id="15" name="Rectangle 14">
            <a:extLst>
              <a:ext uri="{FF2B5EF4-FFF2-40B4-BE49-F238E27FC236}">
                <a16:creationId xmlns:a16="http://schemas.microsoft.com/office/drawing/2014/main" id="{BB025D76-40BA-82E7-963C-0616E720CBFE}"/>
              </a:ext>
            </a:extLst>
          </p:cNvPr>
          <p:cNvSpPr/>
          <p:nvPr/>
        </p:nvSpPr>
        <p:spPr>
          <a:xfrm>
            <a:off x="2036616" y="1631646"/>
            <a:ext cx="5462649" cy="283855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s-ES_tradnl" sz="3600" b="1" dirty="0" err="1">
                <a:latin typeface="Abadi" panose="020F0502020204030204" pitchFamily="34" charset="0"/>
              </a:rPr>
              <a:t>Language</a:t>
            </a:r>
            <a:r>
              <a:rPr lang="es-ES_tradnl" sz="3600" b="1" dirty="0">
                <a:latin typeface="Abadi" panose="020F0502020204030204" pitchFamily="34" charset="0"/>
              </a:rPr>
              <a:t> </a:t>
            </a:r>
            <a:r>
              <a:rPr lang="es-ES_tradnl" sz="3600" b="1" dirty="0" err="1">
                <a:latin typeface="Abadi" panose="020F0502020204030204" pitchFamily="34" charset="0"/>
              </a:rPr>
              <a:t>Justice</a:t>
            </a:r>
            <a:endParaRPr lang="es-ES_tradnl" sz="3600" b="1" dirty="0">
              <a:latin typeface="Abadi" panose="020F0502020204030204" pitchFamily="34" charset="0"/>
            </a:endParaRPr>
          </a:p>
        </p:txBody>
      </p:sp>
    </p:spTree>
    <p:extLst>
      <p:ext uri="{BB962C8B-B14F-4D97-AF65-F5344CB8AC3E}">
        <p14:creationId xmlns:p14="http://schemas.microsoft.com/office/powerpoint/2010/main" val="293737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097FFD54-27B0-415C-8654-D843242BD071}">
  <ds:schemaRefs>
    <ds:schemaRef ds:uri="http://www.w3.org/XML/1998/namespace"/>
    <ds:schemaRef ds:uri="http://schemas.openxmlformats.org/package/2006/metadata/core-propertie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421B56A-5C82-479A-80D0-662CC28B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10858</TotalTime>
  <Words>2950</Words>
  <Application>Microsoft Macintosh PowerPoint</Application>
  <PresentationFormat>On-screen Show (4:3)</PresentationFormat>
  <Paragraphs>315</Paragraphs>
  <Slides>44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Abadi</vt:lpstr>
      <vt:lpstr>Arial</vt:lpstr>
      <vt:lpstr>Arial</vt:lpstr>
      <vt:lpstr>Calibri</vt:lpstr>
      <vt:lpstr>Dreaming Outloud Pro</vt:lpstr>
      <vt:lpstr>Helvetica</vt:lpstr>
      <vt:lpstr>Roboto</vt:lpstr>
      <vt:lpstr>Roboto Black</vt:lpstr>
      <vt:lpstr>Wingdings</vt:lpstr>
      <vt:lpstr>Office Theme</vt:lpstr>
      <vt:lpstr>Language Justice</vt:lpstr>
      <vt:lpstr>What brings us together</vt:lpstr>
      <vt:lpstr>Goal of today’s talk</vt:lpstr>
      <vt:lpstr>Language Justice from my hometown of Toronto</vt:lpstr>
      <vt:lpstr>Dubuque: A Small City with a Vibrant Language Ecology</vt:lpstr>
      <vt:lpstr>Demographics</vt:lpstr>
      <vt:lpstr>Why does language justice matter?</vt:lpstr>
      <vt:lpstr>What is language justice?</vt:lpstr>
      <vt:lpstr>Language Justice impacts every facet of our community life</vt:lpstr>
      <vt:lpstr>What is language justice?</vt:lpstr>
      <vt:lpstr>What does that mean? </vt:lpstr>
      <vt:lpstr>PowerPoint Presentation</vt:lpstr>
      <vt:lpstr>PowerPoint Presentation</vt:lpstr>
      <vt:lpstr>PowerPoint Presentation</vt:lpstr>
      <vt:lpstr>PowerPoint Presentation</vt:lpstr>
      <vt:lpstr>Standard Language Ideology</vt:lpstr>
      <vt:lpstr>Standard Language Ideology</vt:lpstr>
      <vt:lpstr>Language Justice: why does it matter?</vt:lpstr>
      <vt:lpstr>Language Justice: why does it matter?</vt:lpstr>
      <vt:lpstr>PowerPoint Presentation</vt:lpstr>
      <vt:lpstr>Fight the Deficit perspective: Community multilingualism is an asset NOT A DEFICIT</vt:lpstr>
      <vt:lpstr>Language Justice: why does it matter?</vt:lpstr>
      <vt:lpstr>Aside… why might someone not speak English, even if they live in the United States?</vt:lpstr>
      <vt:lpstr>PowerPoint Presentation</vt:lpstr>
      <vt:lpstr>Other communities</vt:lpstr>
      <vt:lpstr>Language Rights within a Language Justice Framework</vt:lpstr>
      <vt:lpstr>Language Justice: why does it matter?</vt:lpstr>
      <vt:lpstr>Language Rights Continuum</vt:lpstr>
      <vt:lpstr>How do we move from Language Access to Language Justice?</vt:lpstr>
      <vt:lpstr>How do we move from Language Access to Language Justice?</vt:lpstr>
      <vt:lpstr>PowerPoint Presentation</vt:lpstr>
      <vt:lpstr>A Language Justice Action Plan </vt:lpstr>
      <vt:lpstr>Crucial: Planning and Evaluating With Community Members </vt:lpstr>
      <vt:lpstr>PowerPoint Presentation</vt:lpstr>
      <vt:lpstr>Organizational/Community Scan</vt:lpstr>
      <vt:lpstr>PowerPoint Presentation</vt:lpstr>
      <vt:lpstr>One more note… Community Translation</vt:lpstr>
      <vt:lpstr>Summary: Key aspects of Language Justice</vt:lpstr>
      <vt:lpstr>PowerPoint Presentation</vt:lpstr>
      <vt:lpstr>Closing (but not concluding)</vt:lpstr>
      <vt:lpstr>Summary and a few key concepts and terms</vt:lpstr>
      <vt:lpstr>Key terms</vt:lpstr>
      <vt:lpstr>Questions or Comments?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Shea, Christine E</cp:lastModifiedBy>
  <cp:revision>408</cp:revision>
  <dcterms:created xsi:type="dcterms:W3CDTF">2020-01-21T18:13:39Z</dcterms:created>
  <dcterms:modified xsi:type="dcterms:W3CDTF">2024-06-06T14:34:57Z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0x010100579CCDD9754E9B40B13882595ECD5F7A</vt:lpwstr>
  </property>
</Properties>
</file>