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12" r:id="rId3"/>
    <p:sldId id="257" r:id="rId4"/>
    <p:sldId id="258" r:id="rId5"/>
    <p:sldId id="334" r:id="rId6"/>
    <p:sldId id="330" r:id="rId7"/>
    <p:sldId id="259" r:id="rId8"/>
    <p:sldId id="314" r:id="rId9"/>
    <p:sldId id="337" r:id="rId10"/>
    <p:sldId id="305" r:id="rId11"/>
    <p:sldId id="329" r:id="rId12"/>
    <p:sldId id="316" r:id="rId13"/>
    <p:sldId id="317" r:id="rId14"/>
    <p:sldId id="331" r:id="rId15"/>
    <p:sldId id="319" r:id="rId16"/>
    <p:sldId id="340" r:id="rId17"/>
    <p:sldId id="353" r:id="rId18"/>
    <p:sldId id="354" r:id="rId19"/>
    <p:sldId id="320" r:id="rId20"/>
    <p:sldId id="355" r:id="rId21"/>
    <p:sldId id="341" r:id="rId22"/>
    <p:sldId id="272" r:id="rId23"/>
    <p:sldId id="274" r:id="rId24"/>
    <p:sldId id="325" r:id="rId25"/>
    <p:sldId id="275" r:id="rId26"/>
    <p:sldId id="277" r:id="rId27"/>
    <p:sldId id="356" r:id="rId28"/>
    <p:sldId id="342" r:id="rId29"/>
    <p:sldId id="361" r:id="rId30"/>
    <p:sldId id="350" r:id="rId31"/>
    <p:sldId id="363" r:id="rId32"/>
    <p:sldId id="351" r:id="rId33"/>
    <p:sldId id="352" r:id="rId34"/>
    <p:sldId id="358" r:id="rId35"/>
    <p:sldId id="359" r:id="rId36"/>
    <p:sldId id="286" r:id="rId37"/>
    <p:sldId id="362" r:id="rId38"/>
    <p:sldId id="357"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B9A9"/>
    <a:srgbClr val="3987A0"/>
    <a:srgbClr val="0A5369"/>
    <a:srgbClr val="366968"/>
    <a:srgbClr val="CCE1BF"/>
    <a:srgbClr val="C69DDB"/>
    <a:srgbClr val="E2E309"/>
    <a:srgbClr val="9CABAF"/>
    <a:srgbClr val="3A879F"/>
    <a:srgbClr val="5372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9"/>
    <p:restoredTop sz="96000"/>
  </p:normalViewPr>
  <p:slideViewPr>
    <p:cSldViewPr snapToGrid="0" snapToObjects="1">
      <p:cViewPr>
        <p:scale>
          <a:sx n="146" d="100"/>
          <a:sy n="146" d="100"/>
        </p:scale>
        <p:origin x="4184" y="1552"/>
      </p:cViewPr>
      <p:guideLst>
        <p:guide orient="horz" pos="2160"/>
        <p:guide pos="19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8FD3E-F251-3E41-815C-4EE9381773E8}" type="datetimeFigureOut">
              <a:rPr lang="en-US" smtClean="0"/>
              <a:t>5/6/21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D9B50-14D3-BD44-9905-2F8FED669967}" type="slidenum">
              <a:rPr lang="en-US" smtClean="0"/>
              <a:t>‹#›</a:t>
            </a:fld>
            <a:endParaRPr lang="en-US"/>
          </a:p>
        </p:txBody>
      </p:sp>
    </p:spTree>
    <p:extLst>
      <p:ext uri="{BB962C8B-B14F-4D97-AF65-F5344CB8AC3E}">
        <p14:creationId xmlns:p14="http://schemas.microsoft.com/office/powerpoint/2010/main" val="117235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4</a:t>
            </a:fld>
            <a:endParaRPr lang="en-US"/>
          </a:p>
        </p:txBody>
      </p:sp>
    </p:spTree>
    <p:extLst>
      <p:ext uri="{BB962C8B-B14F-4D97-AF65-F5344CB8AC3E}">
        <p14:creationId xmlns:p14="http://schemas.microsoft.com/office/powerpoint/2010/main" val="163017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19</a:t>
            </a:fld>
            <a:endParaRPr lang="en-US"/>
          </a:p>
        </p:txBody>
      </p:sp>
    </p:spTree>
    <p:extLst>
      <p:ext uri="{BB962C8B-B14F-4D97-AF65-F5344CB8AC3E}">
        <p14:creationId xmlns:p14="http://schemas.microsoft.com/office/powerpoint/2010/main" val="418573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CSR MAP</a:t>
            </a:r>
          </a:p>
          <a:p>
            <a:pPr marL="742950" lvl="1" indent="-285750">
              <a:buFontTx/>
              <a:buChar char="-"/>
            </a:pPr>
            <a:r>
              <a:rPr lang="en-US" dirty="0"/>
              <a:t>METHODOLOGY (WE CREATED IT)</a:t>
            </a:r>
          </a:p>
          <a:p>
            <a:pPr marL="742950" lvl="1" indent="-285750">
              <a:buFontTx/>
              <a:buChar char="-"/>
            </a:pPr>
            <a:r>
              <a:rPr lang="en-US" dirty="0"/>
              <a:t>WHAT IS THIS SHOWING</a:t>
            </a:r>
          </a:p>
          <a:p>
            <a:pPr marL="742950" lvl="1" indent="-285750">
              <a:buFontTx/>
              <a:buChar char="-"/>
            </a:pPr>
            <a:r>
              <a:rPr lang="en-US" dirty="0"/>
              <a:t>HOW WE WILL USE IN THE FUTURE</a:t>
            </a:r>
          </a:p>
        </p:txBody>
      </p:sp>
      <p:sp>
        <p:nvSpPr>
          <p:cNvPr id="4" name="Slide Number Placeholder 3"/>
          <p:cNvSpPr>
            <a:spLocks noGrp="1"/>
          </p:cNvSpPr>
          <p:nvPr>
            <p:ph type="sldNum" sz="quarter" idx="5"/>
          </p:nvPr>
        </p:nvSpPr>
        <p:spPr/>
        <p:txBody>
          <a:bodyPr/>
          <a:lstStyle/>
          <a:p>
            <a:fld id="{F29D9B50-14D3-BD44-9905-2F8FED669967}" type="slidenum">
              <a:rPr lang="en-US" smtClean="0"/>
              <a:t>21</a:t>
            </a:fld>
            <a:endParaRPr lang="en-US"/>
          </a:p>
        </p:txBody>
      </p:sp>
    </p:spTree>
    <p:extLst>
      <p:ext uri="{BB962C8B-B14F-4D97-AF65-F5344CB8AC3E}">
        <p14:creationId xmlns:p14="http://schemas.microsoft.com/office/powerpoint/2010/main" val="231239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22</a:t>
            </a:fld>
            <a:endParaRPr lang="en-US"/>
          </a:p>
        </p:txBody>
      </p:sp>
    </p:spTree>
    <p:extLst>
      <p:ext uri="{BB962C8B-B14F-4D97-AF65-F5344CB8AC3E}">
        <p14:creationId xmlns:p14="http://schemas.microsoft.com/office/powerpoint/2010/main" val="2360611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B5469"/>
                </a:solidFill>
                <a:effectLst/>
                <a:latin typeface="Antonio" panose="02000503000000000000" pitchFamily="2" charset="77"/>
              </a:rPr>
              <a:t>Identifying the area's boundary is the first step to collect data on revenue and expenditures. </a:t>
            </a:r>
          </a:p>
          <a:p>
            <a:endParaRPr lang="en-US" sz="1200" dirty="0">
              <a:solidFill>
                <a:srgbClr val="0B5469"/>
              </a:solidFill>
              <a:latin typeface="Antonio" panose="02000503000000000000" pitchFamily="2" charset="77"/>
            </a:endParaRPr>
          </a:p>
          <a:p>
            <a:r>
              <a:rPr lang="en-US" sz="1200" dirty="0">
                <a:solidFill>
                  <a:srgbClr val="0B5469"/>
                </a:solidFill>
                <a:effectLst/>
                <a:latin typeface="Antonio" panose="02000503000000000000" pitchFamily="2" charset="77"/>
              </a:rPr>
              <a:t>The boundary of each area begins at a point where the proposed boundary line touches the existing city limits line and continues around the proposed annexation area by general cardinal directions. </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25</a:t>
            </a:fld>
            <a:endParaRPr lang="en-US"/>
          </a:p>
        </p:txBody>
      </p:sp>
    </p:spTree>
    <p:extLst>
      <p:ext uri="{BB962C8B-B14F-4D97-AF65-F5344CB8AC3E}">
        <p14:creationId xmlns:p14="http://schemas.microsoft.com/office/powerpoint/2010/main" val="1173543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To calculate the costs and revenue of annexing one area, this is important to know the unit of analysis. Since annexation is the acquisition of land, this model assumes per acre units are the most suitable unit for analysis. The model also considers that the costs of city service vary for different types of land uses as their revenue is different. Thus, the methodology for calculating the costs and revenue of the annexation is based on the type of land use. </a:t>
            </a:r>
          </a:p>
          <a:p>
            <a:r>
              <a:rPr lang="en-US" dirty="0">
                <a:effectLst/>
                <a:latin typeface="Times" pitchFamily="2" charset="0"/>
              </a:rPr>
              <a:t>In the model, combined are all types of similar land uses to give six land use categories including, residential, commercial, industrial, open spaces, public spaces, and streets. </a:t>
            </a:r>
          </a:p>
          <a:p>
            <a:endParaRPr lang="en-US" dirty="0"/>
          </a:p>
          <a:p>
            <a:r>
              <a:rPr lang="en-US" dirty="0"/>
              <a:t>For prospective areas of annexation, the type and acreage of the land parcels need to be determined. The land use type should fall in one of the land use categories represented in Figure 6-6. By having the acreage of all land types in the area, the model calculates the total cost of providing public services. </a:t>
            </a:r>
          </a:p>
          <a:p>
            <a:endParaRPr lang="en-US" dirty="0"/>
          </a:p>
          <a:p>
            <a:r>
              <a:rPr lang="en-US" sz="1200" dirty="0">
                <a:solidFill>
                  <a:srgbClr val="0B5469"/>
                </a:solidFill>
                <a:effectLst/>
                <a:latin typeface="Antonio" panose="02000503000000000000" pitchFamily="2" charset="77"/>
              </a:rPr>
              <a:t>The methodology for calculating the costs and revenue of the annexation is based on the type of land use.</a:t>
            </a:r>
            <a:endParaRPr lang="en-US" sz="1200" dirty="0">
              <a:solidFill>
                <a:srgbClr val="0B5469"/>
              </a:solidFill>
              <a:latin typeface="Antonio" panose="02000503000000000000" pitchFamily="2" charset="77"/>
            </a:endParaRPr>
          </a:p>
          <a:p>
            <a:r>
              <a:rPr lang="en-US" sz="1200" dirty="0">
                <a:solidFill>
                  <a:srgbClr val="0B5469"/>
                </a:solidFill>
                <a:latin typeface="Antonio" panose="02000503000000000000" pitchFamily="2" charset="77"/>
              </a:rPr>
              <a:t>For prospective areas of annexation, the type and acreage of the land parcels need to be determined. The land use type should fall in one of the land use categories here represented. By having the acreage of all land types in the area, the model calculates the total cost of providing public services. </a:t>
            </a:r>
          </a:p>
          <a:p>
            <a:endParaRPr lang="en-US" dirty="0"/>
          </a:p>
          <a:p>
            <a:endParaRPr lang="en-US" dirty="0"/>
          </a:p>
          <a:p>
            <a:r>
              <a:rPr lang="en-US" dirty="0">
                <a:effectLst/>
                <a:latin typeface="Times" pitchFamily="2" charset="0"/>
              </a:rPr>
              <a:t>Total costs include both capital and operational expenditures. To calculate the cost of annexing one area, the first thing to do is to calculate the unit of cost for services that the City provides. This plan calculated the per acreage cost of the city services for each of the land use categories and represent them in table **** to ****. </a:t>
            </a:r>
          </a:p>
          <a:p>
            <a:r>
              <a:rPr lang="en-US" dirty="0">
                <a:effectLst/>
                <a:latin typeface="Times" pitchFamily="2" charset="0"/>
              </a:rPr>
              <a:t>Below is a summary of the steps that should be taken for calculating the cost of services that the city of Manchester provides. It is important to notice that all the costs for city services are based on the Fiscal Year 2020-2021 Budget and they might be different in the future. </a:t>
            </a:r>
          </a:p>
          <a:p>
            <a:r>
              <a:rPr lang="en-US" dirty="0">
                <a:effectLst/>
                <a:latin typeface="Times" pitchFamily="2" charset="0"/>
              </a:rPr>
              <a:t>1. Choose a particular service. </a:t>
            </a:r>
          </a:p>
          <a:p>
            <a:r>
              <a:rPr lang="en-US" dirty="0">
                <a:effectLst/>
                <a:latin typeface="Times" pitchFamily="2" charset="0"/>
              </a:rPr>
              <a:t>2. Allocate to each particular zoning category how much of that service is consumed or required. </a:t>
            </a:r>
          </a:p>
          <a:p>
            <a:r>
              <a:rPr lang="en-US" dirty="0">
                <a:effectLst/>
                <a:latin typeface="Times" pitchFamily="2" charset="0"/>
              </a:rPr>
              <a:t>3. Divide total expenditure for that service according to the proportions of use taken up by a particular zoning use. </a:t>
            </a:r>
          </a:p>
          <a:p>
            <a:r>
              <a:rPr lang="en-US" dirty="0">
                <a:effectLst/>
                <a:latin typeface="Times" pitchFamily="2" charset="0"/>
              </a:rPr>
              <a:t>4. Divide that proportional cost of total expenditure by the number of acres in that zoning use to get a per acre cost. </a:t>
            </a:r>
          </a:p>
          <a:p>
            <a:r>
              <a:rPr lang="en-US" dirty="0">
                <a:effectLst/>
                <a:latin typeface="Times" pitchFamily="2" charset="0"/>
              </a:rPr>
              <a:t>5. Multiply per acre cost for a particular service by the acreage of land for all categories of land in the area to calculate the cost for each of those categories. Then, sum all those costs to calculate the total cost for that service.</a:t>
            </a:r>
          </a:p>
          <a:p>
            <a:endParaRPr lang="en-US" dirty="0"/>
          </a:p>
          <a:p>
            <a:r>
              <a:rPr lang="en-US" dirty="0"/>
              <a:t>NOT COMPLETE BECAUSE WE ARE WAITING FOR CITY DATA</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26</a:t>
            </a:fld>
            <a:endParaRPr lang="en-US"/>
          </a:p>
        </p:txBody>
      </p:sp>
    </p:spTree>
    <p:extLst>
      <p:ext uri="{BB962C8B-B14F-4D97-AF65-F5344CB8AC3E}">
        <p14:creationId xmlns:p14="http://schemas.microsoft.com/office/powerpoint/2010/main" val="156024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To calculate the costs and revenue of annexing one area, this is important to know the unit of analysis. Since annexation is the acquisition of land, this model assumes per acre units are the most suitable unit for analysis. The model also considers that the costs of city service vary for different types of land uses as their revenue is different. Thus, the methodology for calculating the costs and revenue of the annexation is based on the type of land use. </a:t>
            </a:r>
          </a:p>
          <a:p>
            <a:r>
              <a:rPr lang="en-US" dirty="0">
                <a:effectLst/>
                <a:latin typeface="Times" pitchFamily="2" charset="0"/>
              </a:rPr>
              <a:t>In the model, combined are all types of similar land uses to give six land use categories including, residential, commercial, industrial, open spaces, public spaces, and streets. </a:t>
            </a:r>
          </a:p>
          <a:p>
            <a:endParaRPr lang="en-US" dirty="0"/>
          </a:p>
          <a:p>
            <a:r>
              <a:rPr lang="en-US" dirty="0"/>
              <a:t>For prospective areas of annexation, the type and acreage of the land parcels need to be determined. The land use type should fall in one of the land use categories represented in Figure 6-6. By having the acreage of all land types in the area, the model calculates the total cost of providing public services. </a:t>
            </a:r>
          </a:p>
          <a:p>
            <a:endParaRPr lang="en-US" dirty="0"/>
          </a:p>
          <a:p>
            <a:r>
              <a:rPr lang="en-US" sz="1200" dirty="0">
                <a:solidFill>
                  <a:srgbClr val="0B5469"/>
                </a:solidFill>
                <a:effectLst/>
                <a:latin typeface="Antonio" panose="02000503000000000000" pitchFamily="2" charset="77"/>
              </a:rPr>
              <a:t>The methodology for calculating the costs and revenue of the annexation is based on the type of land use.</a:t>
            </a:r>
            <a:endParaRPr lang="en-US" sz="1200" dirty="0">
              <a:solidFill>
                <a:srgbClr val="0B5469"/>
              </a:solidFill>
              <a:latin typeface="Antonio" panose="02000503000000000000" pitchFamily="2" charset="77"/>
            </a:endParaRPr>
          </a:p>
          <a:p>
            <a:r>
              <a:rPr lang="en-US" sz="1200" dirty="0">
                <a:solidFill>
                  <a:srgbClr val="0B5469"/>
                </a:solidFill>
                <a:latin typeface="Antonio" panose="02000503000000000000" pitchFamily="2" charset="77"/>
              </a:rPr>
              <a:t>For prospective areas of annexation, the type and acreage of the land parcels need to be determined. The land use type should fall in one of the land use categories here represented. By having the acreage of all land types in the area, the model calculates the total cost of providing public services. </a:t>
            </a:r>
          </a:p>
          <a:p>
            <a:endParaRPr lang="en-US" dirty="0"/>
          </a:p>
          <a:p>
            <a:endParaRPr lang="en-US" dirty="0"/>
          </a:p>
          <a:p>
            <a:r>
              <a:rPr lang="en-US" dirty="0">
                <a:effectLst/>
                <a:latin typeface="Times" pitchFamily="2" charset="0"/>
              </a:rPr>
              <a:t>Total costs include both capital and operational expenditures. To calculate the cost of annexing one area, the first thing to do is to calculate the unit of cost for services that the City provides. This plan calculated the per acreage cost of the city services for each of the land use categories and represent them in table **** to ****. </a:t>
            </a:r>
          </a:p>
          <a:p>
            <a:r>
              <a:rPr lang="en-US" dirty="0">
                <a:effectLst/>
                <a:latin typeface="Times" pitchFamily="2" charset="0"/>
              </a:rPr>
              <a:t>Below is a summary of the steps that should be taken for calculating the cost of services that the city of Manchester provides. It is important to notice that all the costs for city services are based on the Fiscal Year 2020-2021 Budget and they might be different in the future. </a:t>
            </a:r>
          </a:p>
          <a:p>
            <a:r>
              <a:rPr lang="en-US" dirty="0">
                <a:effectLst/>
                <a:latin typeface="Times" pitchFamily="2" charset="0"/>
              </a:rPr>
              <a:t>1. Choose a particular service. </a:t>
            </a:r>
          </a:p>
          <a:p>
            <a:r>
              <a:rPr lang="en-US" dirty="0">
                <a:effectLst/>
                <a:latin typeface="Times" pitchFamily="2" charset="0"/>
              </a:rPr>
              <a:t>2. Allocate to each particular zoning category how much of that service is consumed or required. </a:t>
            </a:r>
          </a:p>
          <a:p>
            <a:r>
              <a:rPr lang="en-US" dirty="0">
                <a:effectLst/>
                <a:latin typeface="Times" pitchFamily="2" charset="0"/>
              </a:rPr>
              <a:t>3. Divide total expenditure for that service according to the proportions of use taken up by a particular zoning use. </a:t>
            </a:r>
          </a:p>
          <a:p>
            <a:r>
              <a:rPr lang="en-US" dirty="0">
                <a:effectLst/>
                <a:latin typeface="Times" pitchFamily="2" charset="0"/>
              </a:rPr>
              <a:t>4. Divide that proportional cost of total expenditure by the number of acres in that zoning use to get a per acre cost. </a:t>
            </a:r>
          </a:p>
          <a:p>
            <a:r>
              <a:rPr lang="en-US" dirty="0">
                <a:effectLst/>
                <a:latin typeface="Times" pitchFamily="2" charset="0"/>
              </a:rPr>
              <a:t>5. Multiply per acre cost for a particular service by the acreage of land for all categories of land in the area to calculate the cost for each of those categories. Then, sum all those costs to calculate the total cost for that service.</a:t>
            </a:r>
          </a:p>
          <a:p>
            <a:endParaRPr lang="en-US" dirty="0"/>
          </a:p>
          <a:p>
            <a:r>
              <a:rPr lang="en-US" dirty="0"/>
              <a:t>NOT COMPLETE BECAUSE WE ARE WAITING FOR CITY DATA</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27</a:t>
            </a:fld>
            <a:endParaRPr lang="en-US"/>
          </a:p>
        </p:txBody>
      </p:sp>
    </p:spTree>
    <p:extLst>
      <p:ext uri="{BB962C8B-B14F-4D97-AF65-F5344CB8AC3E}">
        <p14:creationId xmlns:p14="http://schemas.microsoft.com/office/powerpoint/2010/main" val="1279441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28</a:t>
            </a:fld>
            <a:endParaRPr lang="en-US"/>
          </a:p>
        </p:txBody>
      </p:sp>
    </p:spTree>
    <p:extLst>
      <p:ext uri="{BB962C8B-B14F-4D97-AF65-F5344CB8AC3E}">
        <p14:creationId xmlns:p14="http://schemas.microsoft.com/office/powerpoint/2010/main" val="3236450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29</a:t>
            </a:fld>
            <a:endParaRPr lang="en-US"/>
          </a:p>
        </p:txBody>
      </p:sp>
    </p:spTree>
    <p:extLst>
      <p:ext uri="{BB962C8B-B14F-4D97-AF65-F5344CB8AC3E}">
        <p14:creationId xmlns:p14="http://schemas.microsoft.com/office/powerpoint/2010/main" val="192777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30</a:t>
            </a:fld>
            <a:endParaRPr lang="en-US"/>
          </a:p>
        </p:txBody>
      </p:sp>
    </p:spTree>
    <p:extLst>
      <p:ext uri="{BB962C8B-B14F-4D97-AF65-F5344CB8AC3E}">
        <p14:creationId xmlns:p14="http://schemas.microsoft.com/office/powerpoint/2010/main" val="411158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31</a:t>
            </a:fld>
            <a:endParaRPr lang="en-US"/>
          </a:p>
        </p:txBody>
      </p:sp>
    </p:spTree>
    <p:extLst>
      <p:ext uri="{BB962C8B-B14F-4D97-AF65-F5344CB8AC3E}">
        <p14:creationId xmlns:p14="http://schemas.microsoft.com/office/powerpoint/2010/main" val="405180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5</a:t>
            </a:fld>
            <a:endParaRPr lang="en-US"/>
          </a:p>
        </p:txBody>
      </p:sp>
    </p:spTree>
    <p:extLst>
      <p:ext uri="{BB962C8B-B14F-4D97-AF65-F5344CB8AC3E}">
        <p14:creationId xmlns:p14="http://schemas.microsoft.com/office/powerpoint/2010/main" val="14772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32</a:t>
            </a:fld>
            <a:endParaRPr lang="en-US"/>
          </a:p>
        </p:txBody>
      </p:sp>
    </p:spTree>
    <p:extLst>
      <p:ext uri="{BB962C8B-B14F-4D97-AF65-F5344CB8AC3E}">
        <p14:creationId xmlns:p14="http://schemas.microsoft.com/office/powerpoint/2010/main" val="413070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33</a:t>
            </a:fld>
            <a:endParaRPr lang="en-US"/>
          </a:p>
        </p:txBody>
      </p:sp>
    </p:spTree>
    <p:extLst>
      <p:ext uri="{BB962C8B-B14F-4D97-AF65-F5344CB8AC3E}">
        <p14:creationId xmlns:p14="http://schemas.microsoft.com/office/powerpoint/2010/main" val="3892654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34</a:t>
            </a:fld>
            <a:endParaRPr lang="en-US"/>
          </a:p>
        </p:txBody>
      </p:sp>
    </p:spTree>
    <p:extLst>
      <p:ext uri="{BB962C8B-B14F-4D97-AF65-F5344CB8AC3E}">
        <p14:creationId xmlns:p14="http://schemas.microsoft.com/office/powerpoint/2010/main" val="743078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35</a:t>
            </a:fld>
            <a:endParaRPr lang="en-US"/>
          </a:p>
        </p:txBody>
      </p:sp>
    </p:spTree>
    <p:extLst>
      <p:ext uri="{BB962C8B-B14F-4D97-AF65-F5344CB8AC3E}">
        <p14:creationId xmlns:p14="http://schemas.microsoft.com/office/powerpoint/2010/main" val="426466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36</a:t>
            </a:fld>
            <a:endParaRPr lang="en-US"/>
          </a:p>
        </p:txBody>
      </p:sp>
    </p:spTree>
    <p:extLst>
      <p:ext uri="{BB962C8B-B14F-4D97-AF65-F5344CB8AC3E}">
        <p14:creationId xmlns:p14="http://schemas.microsoft.com/office/powerpoint/2010/main" val="159598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37</a:t>
            </a:fld>
            <a:endParaRPr lang="en-US"/>
          </a:p>
        </p:txBody>
      </p:sp>
    </p:spTree>
    <p:extLst>
      <p:ext uri="{BB962C8B-B14F-4D97-AF65-F5344CB8AC3E}">
        <p14:creationId xmlns:p14="http://schemas.microsoft.com/office/powerpoint/2010/main" val="178008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38</a:t>
            </a:fld>
            <a:endParaRPr lang="en-US"/>
          </a:p>
        </p:txBody>
      </p:sp>
    </p:spTree>
    <p:extLst>
      <p:ext uri="{BB962C8B-B14F-4D97-AF65-F5344CB8AC3E}">
        <p14:creationId xmlns:p14="http://schemas.microsoft.com/office/powerpoint/2010/main" val="3749261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help the city make an informed decision about future annexations looking at possible costs and revenue, as well as determining the economic feasibility of annexing two areas to the city.</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39</a:t>
            </a:fld>
            <a:endParaRPr lang="en-US"/>
          </a:p>
        </p:txBody>
      </p:sp>
    </p:spTree>
    <p:extLst>
      <p:ext uri="{BB962C8B-B14F-4D97-AF65-F5344CB8AC3E}">
        <p14:creationId xmlns:p14="http://schemas.microsoft.com/office/powerpoint/2010/main" val="240766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6</a:t>
            </a:fld>
            <a:endParaRPr lang="en-US"/>
          </a:p>
        </p:txBody>
      </p:sp>
    </p:spTree>
    <p:extLst>
      <p:ext uri="{BB962C8B-B14F-4D97-AF65-F5344CB8AC3E}">
        <p14:creationId xmlns:p14="http://schemas.microsoft.com/office/powerpoint/2010/main" val="115287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Lora" pitchFamily="2" charset="77"/>
              </a:rPr>
              <a:t>Disorganized development due to lack of Zoning Ordinance in Delaware County</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Unregulated development becomes inefficient for extending city services, utilities, and roads.</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Development might occur in agricultural land with high Corn Suitability Rate (CSR</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Development might occur in the floodplain which puts those properties at risk</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Potential for concentrated animal feeding operations (CAFOs) developing close to residential areas</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Developments along highway 20 could make Manchester look unattractive</a:t>
            </a:r>
          </a:p>
          <a:p>
            <a:pPr marL="171450" indent="-171450">
              <a:buFont typeface="Arial" panose="020B0604020202020204" pitchFamily="34" charset="0"/>
              <a:buChar char="•"/>
            </a:pPr>
            <a:endParaRPr lang="en-US" sz="1200" dirty="0">
              <a:latin typeface="Lora" pitchFamily="2" charset="77"/>
            </a:endParaRPr>
          </a:p>
          <a:p>
            <a:pPr marL="171450" indent="-171450">
              <a:buFont typeface="Arial" panose="020B0604020202020204" pitchFamily="34" charset="0"/>
              <a:buChar char="•"/>
            </a:pPr>
            <a:r>
              <a:rPr lang="en-US" sz="1200" dirty="0">
                <a:latin typeface="Lora" pitchFamily="2" charset="77"/>
              </a:rPr>
              <a:t>Lack of control around the city may lead to inefficient low-density pattern of growth</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7</a:t>
            </a:fld>
            <a:endParaRPr lang="en-US"/>
          </a:p>
        </p:txBody>
      </p:sp>
    </p:spTree>
    <p:extLst>
      <p:ext uri="{BB962C8B-B14F-4D97-AF65-F5344CB8AC3E}">
        <p14:creationId xmlns:p14="http://schemas.microsoft.com/office/powerpoint/2010/main" val="338205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683A6-251C-6F44-9A05-2D4375E468DD}" type="slidenum">
              <a:rPr lang="en-US" smtClean="0"/>
              <a:t>11</a:t>
            </a:fld>
            <a:endParaRPr lang="en-US"/>
          </a:p>
        </p:txBody>
      </p:sp>
    </p:spTree>
    <p:extLst>
      <p:ext uri="{BB962C8B-B14F-4D97-AF65-F5344CB8AC3E}">
        <p14:creationId xmlns:p14="http://schemas.microsoft.com/office/powerpoint/2010/main" val="49188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12</a:t>
            </a:fld>
            <a:endParaRPr lang="en-US"/>
          </a:p>
        </p:txBody>
      </p:sp>
    </p:spTree>
    <p:extLst>
      <p:ext uri="{BB962C8B-B14F-4D97-AF65-F5344CB8AC3E}">
        <p14:creationId xmlns:p14="http://schemas.microsoft.com/office/powerpoint/2010/main" val="73844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15</a:t>
            </a:fld>
            <a:endParaRPr lang="en-US"/>
          </a:p>
        </p:txBody>
      </p:sp>
    </p:spTree>
    <p:extLst>
      <p:ext uri="{BB962C8B-B14F-4D97-AF65-F5344CB8AC3E}">
        <p14:creationId xmlns:p14="http://schemas.microsoft.com/office/powerpoint/2010/main" val="402375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focus on the constraints and opportunities for development within Manchester. It will focus mainly on the need to preserve Floodplains and land with high Corn Suitability Rates (CSR).</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16</a:t>
            </a:fld>
            <a:endParaRPr lang="en-US"/>
          </a:p>
        </p:txBody>
      </p:sp>
    </p:spTree>
    <p:extLst>
      <p:ext uri="{BB962C8B-B14F-4D97-AF65-F5344CB8AC3E}">
        <p14:creationId xmlns:p14="http://schemas.microsoft.com/office/powerpoint/2010/main" val="269421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ntonio" panose="02000503000000000000" pitchFamily="2" charset="77"/>
              </a:rPr>
              <a:t>This section will focus on the constraints and opportunities for development within Manchester. It will focus mainly on the need to preserve Floodplains and land with high Corn Suitability Rates (CSR).</a:t>
            </a:r>
          </a:p>
          <a:p>
            <a:endParaRPr lang="en-US" dirty="0"/>
          </a:p>
        </p:txBody>
      </p:sp>
      <p:sp>
        <p:nvSpPr>
          <p:cNvPr id="4" name="Slide Number Placeholder 3"/>
          <p:cNvSpPr>
            <a:spLocks noGrp="1"/>
          </p:cNvSpPr>
          <p:nvPr>
            <p:ph type="sldNum" sz="quarter" idx="5"/>
          </p:nvPr>
        </p:nvSpPr>
        <p:spPr/>
        <p:txBody>
          <a:bodyPr/>
          <a:lstStyle/>
          <a:p>
            <a:fld id="{F29D9B50-14D3-BD44-9905-2F8FED669967}" type="slidenum">
              <a:rPr lang="en-US" smtClean="0"/>
              <a:t>17</a:t>
            </a:fld>
            <a:endParaRPr lang="en-US"/>
          </a:p>
        </p:txBody>
      </p:sp>
    </p:spTree>
    <p:extLst>
      <p:ext uri="{BB962C8B-B14F-4D97-AF65-F5344CB8AC3E}">
        <p14:creationId xmlns:p14="http://schemas.microsoft.com/office/powerpoint/2010/main" val="101881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A412-CC16-4548-BD6B-7B9F5AF29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459AEC-D04F-A946-ABE1-9B98E3CA8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E0046D-7ECF-A44D-983F-5DB2DAE19214}"/>
              </a:ext>
            </a:extLst>
          </p:cNvPr>
          <p:cNvSpPr>
            <a:spLocks noGrp="1"/>
          </p:cNvSpPr>
          <p:nvPr>
            <p:ph type="dt" sz="half" idx="10"/>
          </p:nvPr>
        </p:nvSpPr>
        <p:spPr/>
        <p:txBody>
          <a:bodyPr/>
          <a:lstStyle/>
          <a:p>
            <a:fld id="{5278BB99-8E9B-234A-A980-46A948DC2DF5}" type="datetime1">
              <a:rPr lang="en-US" smtClean="0"/>
              <a:t>5/6/21</a:t>
            </a:fld>
            <a:endParaRPr lang="en-US"/>
          </a:p>
        </p:txBody>
      </p:sp>
      <p:sp>
        <p:nvSpPr>
          <p:cNvPr id="5" name="Footer Placeholder 4">
            <a:extLst>
              <a:ext uri="{FF2B5EF4-FFF2-40B4-BE49-F238E27FC236}">
                <a16:creationId xmlns:a16="http://schemas.microsoft.com/office/drawing/2014/main" id="{E9093E73-0050-624D-B900-6598C3ADB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7876C-1BE1-9542-8FBB-7B359F9A8C29}"/>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972150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FE14-4001-5A4C-AB70-9508280A5A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2D0531-12CD-E245-9A1B-1794D3235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1B3E3-C747-3641-B119-6EC7F94D1360}"/>
              </a:ext>
            </a:extLst>
          </p:cNvPr>
          <p:cNvSpPr>
            <a:spLocks noGrp="1"/>
          </p:cNvSpPr>
          <p:nvPr>
            <p:ph type="dt" sz="half" idx="10"/>
          </p:nvPr>
        </p:nvSpPr>
        <p:spPr/>
        <p:txBody>
          <a:bodyPr/>
          <a:lstStyle/>
          <a:p>
            <a:fld id="{74CEE280-39EB-DA45-8056-6B1B00BABA39}" type="datetime1">
              <a:rPr lang="en-US" smtClean="0"/>
              <a:t>5/6/21</a:t>
            </a:fld>
            <a:endParaRPr lang="en-US"/>
          </a:p>
        </p:txBody>
      </p:sp>
      <p:sp>
        <p:nvSpPr>
          <p:cNvPr id="5" name="Footer Placeholder 4">
            <a:extLst>
              <a:ext uri="{FF2B5EF4-FFF2-40B4-BE49-F238E27FC236}">
                <a16:creationId xmlns:a16="http://schemas.microsoft.com/office/drawing/2014/main" id="{98C2713F-7BDC-CF45-A9C3-FD702B341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61C49-D320-0C48-B334-0746677F90E1}"/>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07703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58DC9-0792-C345-B44E-33D27DA4E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E1E579-6C4C-B645-A7B4-CEE70E46D7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1CAE4-1E29-8043-B7A2-FE8832CC8A8B}"/>
              </a:ext>
            </a:extLst>
          </p:cNvPr>
          <p:cNvSpPr>
            <a:spLocks noGrp="1"/>
          </p:cNvSpPr>
          <p:nvPr>
            <p:ph type="dt" sz="half" idx="10"/>
          </p:nvPr>
        </p:nvSpPr>
        <p:spPr/>
        <p:txBody>
          <a:bodyPr/>
          <a:lstStyle/>
          <a:p>
            <a:fld id="{E6C22CA8-57D3-E445-8EAD-CCBEBFB283AB}" type="datetime1">
              <a:rPr lang="en-US" smtClean="0"/>
              <a:t>5/6/21</a:t>
            </a:fld>
            <a:endParaRPr lang="en-US"/>
          </a:p>
        </p:txBody>
      </p:sp>
      <p:sp>
        <p:nvSpPr>
          <p:cNvPr id="5" name="Footer Placeholder 4">
            <a:extLst>
              <a:ext uri="{FF2B5EF4-FFF2-40B4-BE49-F238E27FC236}">
                <a16:creationId xmlns:a16="http://schemas.microsoft.com/office/drawing/2014/main" id="{E64EBED1-CDB0-634F-93EB-B4F3FAEC6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39938-B60B-BA46-A2A9-0E2F6E8B1924}"/>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41303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3F6A-3F38-7F4A-98DE-99EB60622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0F9E0-AFE3-184D-9697-E2CF92A462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765F4-A784-AA46-9393-B39F7321F16F}"/>
              </a:ext>
            </a:extLst>
          </p:cNvPr>
          <p:cNvSpPr>
            <a:spLocks noGrp="1"/>
          </p:cNvSpPr>
          <p:nvPr>
            <p:ph type="dt" sz="half" idx="10"/>
          </p:nvPr>
        </p:nvSpPr>
        <p:spPr/>
        <p:txBody>
          <a:bodyPr/>
          <a:lstStyle/>
          <a:p>
            <a:fld id="{A1569B68-09E4-0141-96D1-85949D9D16BD}" type="datetime1">
              <a:rPr lang="en-US" smtClean="0"/>
              <a:t>5/6/21</a:t>
            </a:fld>
            <a:endParaRPr lang="en-US"/>
          </a:p>
        </p:txBody>
      </p:sp>
      <p:sp>
        <p:nvSpPr>
          <p:cNvPr id="5" name="Footer Placeholder 4">
            <a:extLst>
              <a:ext uri="{FF2B5EF4-FFF2-40B4-BE49-F238E27FC236}">
                <a16:creationId xmlns:a16="http://schemas.microsoft.com/office/drawing/2014/main" id="{9AFB9678-9086-E347-A2CC-1A5D693AB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D623D-549B-A94B-81B8-C0FA47885DFE}"/>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40166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CD19-2306-7B4C-9737-954331ECD9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A7D9CF-FF40-124D-B859-DF95C0C9C7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EB5305-2AF3-A64E-AEBE-346A1F225114}"/>
              </a:ext>
            </a:extLst>
          </p:cNvPr>
          <p:cNvSpPr>
            <a:spLocks noGrp="1"/>
          </p:cNvSpPr>
          <p:nvPr>
            <p:ph type="dt" sz="half" idx="10"/>
          </p:nvPr>
        </p:nvSpPr>
        <p:spPr/>
        <p:txBody>
          <a:bodyPr/>
          <a:lstStyle/>
          <a:p>
            <a:fld id="{E5FBCE79-39DD-DF41-AD51-C207655C539A}" type="datetime1">
              <a:rPr lang="en-US" smtClean="0"/>
              <a:t>5/6/21</a:t>
            </a:fld>
            <a:endParaRPr lang="en-US"/>
          </a:p>
        </p:txBody>
      </p:sp>
      <p:sp>
        <p:nvSpPr>
          <p:cNvPr id="5" name="Footer Placeholder 4">
            <a:extLst>
              <a:ext uri="{FF2B5EF4-FFF2-40B4-BE49-F238E27FC236}">
                <a16:creationId xmlns:a16="http://schemas.microsoft.com/office/drawing/2014/main" id="{962C510D-07E1-FC4C-9B65-18BB89389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CD88B-7C8F-EA4E-9BC3-FD4D42D8A301}"/>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162304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A852-D1F8-2D47-861D-A94A47890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962FC-4D48-4A4E-A10D-7B3F8D694F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036BB-153D-B040-8990-CE874C1FE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956587-1B6D-FF4C-B25D-E39A19D0CA84}"/>
              </a:ext>
            </a:extLst>
          </p:cNvPr>
          <p:cNvSpPr>
            <a:spLocks noGrp="1"/>
          </p:cNvSpPr>
          <p:nvPr>
            <p:ph type="dt" sz="half" idx="10"/>
          </p:nvPr>
        </p:nvSpPr>
        <p:spPr/>
        <p:txBody>
          <a:bodyPr/>
          <a:lstStyle/>
          <a:p>
            <a:fld id="{D49BBCFF-284B-5F4F-A9B9-B90771CB2DD2}" type="datetime1">
              <a:rPr lang="en-US" smtClean="0"/>
              <a:t>5/6/21</a:t>
            </a:fld>
            <a:endParaRPr lang="en-US"/>
          </a:p>
        </p:txBody>
      </p:sp>
      <p:sp>
        <p:nvSpPr>
          <p:cNvPr id="6" name="Footer Placeholder 5">
            <a:extLst>
              <a:ext uri="{FF2B5EF4-FFF2-40B4-BE49-F238E27FC236}">
                <a16:creationId xmlns:a16="http://schemas.microsoft.com/office/drawing/2014/main" id="{5311BA7C-28D9-A149-AED5-9440CFE68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F01D5-7182-1249-B821-622B786EA68F}"/>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333289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87F1-4FF6-A245-BCCB-69B722330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91265-CEA2-124E-BBF6-88803F6BF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F38023-A59B-B84F-8AFE-D8F3FD4083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B4FAC-1158-7D42-BA9A-A558CA40BD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3C7C81-AEF5-0B49-B7B8-DD139C8EB2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1FFA2E-9269-A94F-9679-EB07B4EB8E2C}"/>
              </a:ext>
            </a:extLst>
          </p:cNvPr>
          <p:cNvSpPr>
            <a:spLocks noGrp="1"/>
          </p:cNvSpPr>
          <p:nvPr>
            <p:ph type="dt" sz="half" idx="10"/>
          </p:nvPr>
        </p:nvSpPr>
        <p:spPr/>
        <p:txBody>
          <a:bodyPr/>
          <a:lstStyle/>
          <a:p>
            <a:fld id="{B5FB2AC8-27A3-5245-B2F4-5576CF44FE6F}" type="datetime1">
              <a:rPr lang="en-US" smtClean="0"/>
              <a:t>5/6/21</a:t>
            </a:fld>
            <a:endParaRPr lang="en-US"/>
          </a:p>
        </p:txBody>
      </p:sp>
      <p:sp>
        <p:nvSpPr>
          <p:cNvPr id="8" name="Footer Placeholder 7">
            <a:extLst>
              <a:ext uri="{FF2B5EF4-FFF2-40B4-BE49-F238E27FC236}">
                <a16:creationId xmlns:a16="http://schemas.microsoft.com/office/drawing/2014/main" id="{FA43C842-A99F-0145-AC1E-0C260D9EF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421E1-357E-F44C-9F42-4F2272A63ADB}"/>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157721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1BD6-55FD-6C42-9633-679A248AB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A7098-4FAB-7B4A-A049-042B178279DC}"/>
              </a:ext>
            </a:extLst>
          </p:cNvPr>
          <p:cNvSpPr>
            <a:spLocks noGrp="1"/>
          </p:cNvSpPr>
          <p:nvPr>
            <p:ph type="dt" sz="half" idx="10"/>
          </p:nvPr>
        </p:nvSpPr>
        <p:spPr/>
        <p:txBody>
          <a:bodyPr/>
          <a:lstStyle/>
          <a:p>
            <a:fld id="{9FB50BEC-BC81-CE45-94B5-F20F9FC13F5E}" type="datetime1">
              <a:rPr lang="en-US" smtClean="0"/>
              <a:t>5/6/21</a:t>
            </a:fld>
            <a:endParaRPr lang="en-US"/>
          </a:p>
        </p:txBody>
      </p:sp>
      <p:sp>
        <p:nvSpPr>
          <p:cNvPr id="4" name="Footer Placeholder 3">
            <a:extLst>
              <a:ext uri="{FF2B5EF4-FFF2-40B4-BE49-F238E27FC236}">
                <a16:creationId xmlns:a16="http://schemas.microsoft.com/office/drawing/2014/main" id="{40679096-DFB0-974B-99C0-7A3728E49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4E4CD8-5A1F-A543-AF13-D6E369F9BC14}"/>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390134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B0E10-8502-1A41-B3E5-6F928D0C466A}"/>
              </a:ext>
            </a:extLst>
          </p:cNvPr>
          <p:cNvSpPr>
            <a:spLocks noGrp="1"/>
          </p:cNvSpPr>
          <p:nvPr>
            <p:ph type="dt" sz="half" idx="10"/>
          </p:nvPr>
        </p:nvSpPr>
        <p:spPr/>
        <p:txBody>
          <a:bodyPr/>
          <a:lstStyle/>
          <a:p>
            <a:fld id="{691F2D36-7435-074D-B544-B8064E21B379}" type="datetime1">
              <a:rPr lang="en-US" smtClean="0"/>
              <a:t>5/6/21</a:t>
            </a:fld>
            <a:endParaRPr lang="en-US"/>
          </a:p>
        </p:txBody>
      </p:sp>
      <p:sp>
        <p:nvSpPr>
          <p:cNvPr id="3" name="Footer Placeholder 2">
            <a:extLst>
              <a:ext uri="{FF2B5EF4-FFF2-40B4-BE49-F238E27FC236}">
                <a16:creationId xmlns:a16="http://schemas.microsoft.com/office/drawing/2014/main" id="{BA861EA0-7C70-C640-9DAF-E37C977195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6F93A-E7FB-6B48-8B4A-533F1F466383}"/>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92534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9191-2DAE-7B41-95C1-FD33AFE76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E3397-F83C-024C-A407-FCA3BE690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EF94E3-8B7D-C74A-B1FB-2CB74655F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44BF6-AB72-774B-A622-ED96621359FA}"/>
              </a:ext>
            </a:extLst>
          </p:cNvPr>
          <p:cNvSpPr>
            <a:spLocks noGrp="1"/>
          </p:cNvSpPr>
          <p:nvPr>
            <p:ph type="dt" sz="half" idx="10"/>
          </p:nvPr>
        </p:nvSpPr>
        <p:spPr/>
        <p:txBody>
          <a:bodyPr/>
          <a:lstStyle/>
          <a:p>
            <a:fld id="{8514797C-8969-0F40-A780-1074313ECA2D}" type="datetime1">
              <a:rPr lang="en-US" smtClean="0"/>
              <a:t>5/6/21</a:t>
            </a:fld>
            <a:endParaRPr lang="en-US"/>
          </a:p>
        </p:txBody>
      </p:sp>
      <p:sp>
        <p:nvSpPr>
          <p:cNvPr id="6" name="Footer Placeholder 5">
            <a:extLst>
              <a:ext uri="{FF2B5EF4-FFF2-40B4-BE49-F238E27FC236}">
                <a16:creationId xmlns:a16="http://schemas.microsoft.com/office/drawing/2014/main" id="{26328715-71A5-5542-BC38-185B975AD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A4CAD8-6E16-2C4B-8361-94DA86B43744}"/>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02458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1C2A-BAA2-A642-89F0-298EF45FF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3B697-7FF3-914C-902F-BC77F5382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EE7C4C-2ED4-1A43-8DE6-9628C27AC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C910F-06CC-DC49-BBDB-62C556763F15}"/>
              </a:ext>
            </a:extLst>
          </p:cNvPr>
          <p:cNvSpPr>
            <a:spLocks noGrp="1"/>
          </p:cNvSpPr>
          <p:nvPr>
            <p:ph type="dt" sz="half" idx="10"/>
          </p:nvPr>
        </p:nvSpPr>
        <p:spPr/>
        <p:txBody>
          <a:bodyPr/>
          <a:lstStyle/>
          <a:p>
            <a:fld id="{A62217AF-548A-4D4D-81AC-1C137BA34939}" type="datetime1">
              <a:rPr lang="en-US" smtClean="0"/>
              <a:t>5/6/21</a:t>
            </a:fld>
            <a:endParaRPr lang="en-US"/>
          </a:p>
        </p:txBody>
      </p:sp>
      <p:sp>
        <p:nvSpPr>
          <p:cNvPr id="6" name="Footer Placeholder 5">
            <a:extLst>
              <a:ext uri="{FF2B5EF4-FFF2-40B4-BE49-F238E27FC236}">
                <a16:creationId xmlns:a16="http://schemas.microsoft.com/office/drawing/2014/main" id="{09BA10A1-CE9F-B842-8415-24F3962EE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298412-3835-0E4B-8C58-0434403F6CF4}"/>
              </a:ext>
            </a:extLst>
          </p:cNvPr>
          <p:cNvSpPr>
            <a:spLocks noGrp="1"/>
          </p:cNvSpPr>
          <p:nvPr>
            <p:ph type="sldNum" sz="quarter" idx="12"/>
          </p:nvPr>
        </p:nvSpPr>
        <p:spPr/>
        <p:txBody>
          <a:bodyPr/>
          <a:lstStyle/>
          <a:p>
            <a:fld id="{596C8553-4B80-1B48-ABF9-E65CF85F8D92}" type="slidenum">
              <a:rPr lang="en-US" smtClean="0"/>
              <a:t>‹#›</a:t>
            </a:fld>
            <a:endParaRPr lang="en-US"/>
          </a:p>
        </p:txBody>
      </p:sp>
    </p:spTree>
    <p:extLst>
      <p:ext uri="{BB962C8B-B14F-4D97-AF65-F5344CB8AC3E}">
        <p14:creationId xmlns:p14="http://schemas.microsoft.com/office/powerpoint/2010/main" val="271661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3EE8E-ADA6-A444-91CC-757B939A1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3ABCB-5044-374E-9246-B01988E17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D9306-0295-5943-950F-DE7DB73098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21AF5-CA6B-8A42-A289-C99BAC6FBFCE}" type="datetime1">
              <a:rPr lang="en-US" smtClean="0"/>
              <a:t>5/6/21</a:t>
            </a:fld>
            <a:endParaRPr lang="en-US"/>
          </a:p>
        </p:txBody>
      </p:sp>
      <p:sp>
        <p:nvSpPr>
          <p:cNvPr id="5" name="Footer Placeholder 4">
            <a:extLst>
              <a:ext uri="{FF2B5EF4-FFF2-40B4-BE49-F238E27FC236}">
                <a16:creationId xmlns:a16="http://schemas.microsoft.com/office/drawing/2014/main" id="{E72B251F-0426-1F4E-B335-932A7E883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76D113-787D-5F48-A7B9-419AAED10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C8553-4B80-1B48-ABF9-E65CF85F8D92}" type="slidenum">
              <a:rPr lang="en-US" smtClean="0"/>
              <a:t>‹#›</a:t>
            </a:fld>
            <a:endParaRPr lang="en-US"/>
          </a:p>
        </p:txBody>
      </p:sp>
    </p:spTree>
    <p:extLst>
      <p:ext uri="{BB962C8B-B14F-4D97-AF65-F5344CB8AC3E}">
        <p14:creationId xmlns:p14="http://schemas.microsoft.com/office/powerpoint/2010/main" val="3697506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5.svg"/><Relationship Id="rId4" Type="http://schemas.openxmlformats.org/officeDocument/2006/relationships/image" Target="../media/image51.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21" Type="http://schemas.openxmlformats.org/officeDocument/2006/relationships/image" Target="../media/image4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64.png"/><Relationship Id="rId24" Type="http://schemas.openxmlformats.org/officeDocument/2006/relationships/image" Target="../media/image75.sv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4.png"/><Relationship Id="rId10" Type="http://schemas.openxmlformats.org/officeDocument/2006/relationships/image" Target="../media/image63.svg"/><Relationship Id="rId19" Type="http://schemas.openxmlformats.org/officeDocument/2006/relationships/image" Target="../media/image72.pn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cid:image004.png@01D6CB3C.7C3AE880" TargetMode="External"/><Relationship Id="rId12" Type="http://schemas.openxmlformats.org/officeDocument/2006/relationships/image" Target="../media/image86.png"/><Relationship Id="rId17" Type="http://schemas.openxmlformats.org/officeDocument/2006/relationships/image" Target="../media/image89.png"/><Relationship Id="rId2" Type="http://schemas.openxmlformats.org/officeDocument/2006/relationships/image" Target="../media/image80.jpeg"/><Relationship Id="rId16" Type="http://schemas.openxmlformats.org/officeDocument/2006/relationships/image" Target="cid:image001.png@01D6CB40.024DFFE0" TargetMode="Externa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cid:image003.png@01D6CB3C.7C3AE880" TargetMode="External"/><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cid:image002.png@01D6CB3C.7C3AE880" TargetMode="External"/><Relationship Id="rId14" Type="http://schemas.openxmlformats.org/officeDocument/2006/relationships/image" Target="cid:image001.png@01D6CB3F.583513E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1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42.pn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5" Type="http://schemas.openxmlformats.org/officeDocument/2006/relationships/image" Target="../media/image12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17.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s>
</file>

<file path=ppt/slides/_rels/slide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1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42.png"/><Relationship Id="rId4" Type="http://schemas.openxmlformats.org/officeDocument/2006/relationships/image" Target="../media/image1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6.svg"/><Relationship Id="rId11" Type="http://schemas.openxmlformats.org/officeDocument/2006/relationships/image" Target="../media/image151.jpg"/><Relationship Id="rId5" Type="http://schemas.openxmlformats.org/officeDocument/2006/relationships/image" Target="../media/image145.png"/><Relationship Id="rId10" Type="http://schemas.openxmlformats.org/officeDocument/2006/relationships/image" Target="../media/image150.jpeg"/><Relationship Id="rId4" Type="http://schemas.openxmlformats.org/officeDocument/2006/relationships/image" Target="../media/image144.svg"/><Relationship Id="rId9" Type="http://schemas.openxmlformats.org/officeDocument/2006/relationships/image" Target="../media/image149.jpg"/></Relationships>
</file>

<file path=ppt/slides/_rels/slide22.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53.png"/><Relationship Id="rId7"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54.svg"/><Relationship Id="rId9" Type="http://schemas.openxmlformats.org/officeDocument/2006/relationships/image" Target="../media/image155.png"/></Relationships>
</file>

<file path=ppt/slides/_rels/slide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 Id="rId4" Type="http://schemas.openxmlformats.org/officeDocument/2006/relationships/image" Target="../media/image160.svg"/></Relationships>
</file>

<file path=ppt/slides/_rels/slide2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2.png"/></Relationships>
</file>

<file path=ppt/slides/_rels/slide2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5.emf"/><Relationship Id="rId4" Type="http://schemas.openxmlformats.org/officeDocument/2006/relationships/image" Target="../media/image163.png"/></Relationships>
</file>

<file path=ppt/slides/_rels/slide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7.emf"/><Relationship Id="rId4" Type="http://schemas.openxmlformats.org/officeDocument/2006/relationships/image" Target="../media/image166.emf"/></Relationships>
</file>

<file path=ppt/slides/_rels/slide2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71.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29.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5.svg"/><Relationship Id="rId5" Type="http://schemas.openxmlformats.org/officeDocument/2006/relationships/image" Target="../media/image174.png"/><Relationship Id="rId10" Type="http://schemas.openxmlformats.org/officeDocument/2006/relationships/image" Target="../media/image179.jpg"/><Relationship Id="rId4" Type="http://schemas.openxmlformats.org/officeDocument/2006/relationships/image" Target="../media/image173.svg"/><Relationship Id="rId9" Type="http://schemas.openxmlformats.org/officeDocument/2006/relationships/image" Target="../media/image17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0.png"/><Relationship Id="rId7" Type="http://schemas.openxmlformats.org/officeDocument/2006/relationships/image" Target="../media/image182.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1.png"/><Relationship Id="rId11" Type="http://schemas.openxmlformats.org/officeDocument/2006/relationships/image" Target="../media/image186.svg"/><Relationship Id="rId5" Type="http://schemas.openxmlformats.org/officeDocument/2006/relationships/image" Target="../media/image125.svg"/><Relationship Id="rId10" Type="http://schemas.openxmlformats.org/officeDocument/2006/relationships/image" Target="../media/image185.png"/><Relationship Id="rId4" Type="http://schemas.openxmlformats.org/officeDocument/2006/relationships/image" Target="../media/image124.png"/><Relationship Id="rId9" Type="http://schemas.openxmlformats.org/officeDocument/2006/relationships/image" Target="../media/image184.svg"/></Relationships>
</file>

<file path=ppt/slides/_rels/slide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198.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svg"/><Relationship Id="rId2" Type="http://schemas.openxmlformats.org/officeDocument/2006/relationships/notesSlide" Target="../notesSlides/notesSlide21.xml"/><Relationship Id="rId16" Type="http://schemas.openxmlformats.org/officeDocument/2006/relationships/image" Target="../media/image201.svg"/><Relationship Id="rId1" Type="http://schemas.openxmlformats.org/officeDocument/2006/relationships/slideLayout" Target="../slideLayouts/slideLayout1.xml"/><Relationship Id="rId6" Type="http://schemas.openxmlformats.org/officeDocument/2006/relationships/image" Target="../media/image191.sv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svg"/><Relationship Id="rId4" Type="http://schemas.openxmlformats.org/officeDocument/2006/relationships/image" Target="../media/image189.svg"/><Relationship Id="rId9" Type="http://schemas.openxmlformats.org/officeDocument/2006/relationships/image" Target="../media/image194.png"/><Relationship Id="rId14" Type="http://schemas.openxmlformats.org/officeDocument/2006/relationships/image" Target="../media/image199.png"/></Relationships>
</file>

<file path=ppt/slides/_rels/slide34.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0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png"/></Relationships>
</file>

<file path=ppt/slides/_rels/slide3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7.jpg"/><Relationship Id="rId7" Type="http://schemas.openxmlformats.org/officeDocument/2006/relationships/image" Target="../media/image20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5.svg"/><Relationship Id="rId10" Type="http://schemas.openxmlformats.org/officeDocument/2006/relationships/image" Target="../media/image206.png"/><Relationship Id="rId4" Type="http://schemas.openxmlformats.org/officeDocument/2006/relationships/image" Target="../media/image204.png"/><Relationship Id="rId9" Type="http://schemas.openxmlformats.org/officeDocument/2006/relationships/image" Target="../media/image211.sv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3.tiff"/></Relationships>
</file>

<file path=ppt/slides/_rels/slide38.xml.rels><?xml version="1.0" encoding="UTF-8" standalone="yes"?>
<Relationships xmlns="http://schemas.openxmlformats.org/package/2006/relationships"><Relationship Id="rId8" Type="http://schemas.openxmlformats.org/officeDocument/2006/relationships/image" Target="../media/image219.svg"/><Relationship Id="rId13" Type="http://schemas.openxmlformats.org/officeDocument/2006/relationships/image" Target="../media/image224.png"/><Relationship Id="rId18" Type="http://schemas.openxmlformats.org/officeDocument/2006/relationships/image" Target="../media/image229.svg"/><Relationship Id="rId26" Type="http://schemas.openxmlformats.org/officeDocument/2006/relationships/image" Target="../media/image237.svg"/><Relationship Id="rId3" Type="http://schemas.openxmlformats.org/officeDocument/2006/relationships/image" Target="../media/image214.png"/><Relationship Id="rId21" Type="http://schemas.openxmlformats.org/officeDocument/2006/relationships/image" Target="../media/image232.png"/><Relationship Id="rId7" Type="http://schemas.openxmlformats.org/officeDocument/2006/relationships/image" Target="../media/image218.png"/><Relationship Id="rId12" Type="http://schemas.openxmlformats.org/officeDocument/2006/relationships/image" Target="../media/image223.svg"/><Relationship Id="rId17" Type="http://schemas.openxmlformats.org/officeDocument/2006/relationships/image" Target="../media/image228.png"/><Relationship Id="rId25" Type="http://schemas.openxmlformats.org/officeDocument/2006/relationships/image" Target="../media/image236.png"/><Relationship Id="rId2" Type="http://schemas.openxmlformats.org/officeDocument/2006/relationships/notesSlide" Target="../notesSlides/notesSlide26.xml"/><Relationship Id="rId16" Type="http://schemas.openxmlformats.org/officeDocument/2006/relationships/image" Target="../media/image227.svg"/><Relationship Id="rId20" Type="http://schemas.openxmlformats.org/officeDocument/2006/relationships/image" Target="../media/image231.svg"/><Relationship Id="rId1" Type="http://schemas.openxmlformats.org/officeDocument/2006/relationships/slideLayout" Target="../slideLayouts/slideLayout1.xml"/><Relationship Id="rId6" Type="http://schemas.openxmlformats.org/officeDocument/2006/relationships/image" Target="../media/image217.svg"/><Relationship Id="rId11" Type="http://schemas.openxmlformats.org/officeDocument/2006/relationships/image" Target="../media/image222.png"/><Relationship Id="rId24" Type="http://schemas.openxmlformats.org/officeDocument/2006/relationships/image" Target="../media/image235.svg"/><Relationship Id="rId5" Type="http://schemas.openxmlformats.org/officeDocument/2006/relationships/image" Target="../media/image216.png"/><Relationship Id="rId15" Type="http://schemas.openxmlformats.org/officeDocument/2006/relationships/image" Target="../media/image226.png"/><Relationship Id="rId23" Type="http://schemas.openxmlformats.org/officeDocument/2006/relationships/image" Target="../media/image234.png"/><Relationship Id="rId10" Type="http://schemas.openxmlformats.org/officeDocument/2006/relationships/image" Target="../media/image221.svg"/><Relationship Id="rId19" Type="http://schemas.openxmlformats.org/officeDocument/2006/relationships/image" Target="../media/image230.png"/><Relationship Id="rId4" Type="http://schemas.openxmlformats.org/officeDocument/2006/relationships/image" Target="../media/image215.svg"/><Relationship Id="rId9" Type="http://schemas.openxmlformats.org/officeDocument/2006/relationships/image" Target="../media/image220.png"/><Relationship Id="rId14" Type="http://schemas.openxmlformats.org/officeDocument/2006/relationships/image" Target="../media/image225.svg"/><Relationship Id="rId22" Type="http://schemas.openxmlformats.org/officeDocument/2006/relationships/image" Target="../media/image233.svg"/></Relationships>
</file>

<file path=ppt/slides/_rels/slide39.xml.rels><?xml version="1.0" encoding="UTF-8" standalone="yes"?>
<Relationships xmlns="http://schemas.openxmlformats.org/package/2006/relationships"><Relationship Id="rId8" Type="http://schemas.openxmlformats.org/officeDocument/2006/relationships/image" Target="../media/image243.sv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1.svg"/><Relationship Id="rId5" Type="http://schemas.openxmlformats.org/officeDocument/2006/relationships/image" Target="../media/image240.png"/><Relationship Id="rId4" Type="http://schemas.openxmlformats.org/officeDocument/2006/relationships/image" Target="../media/image239.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emf"/><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tower&#10;&#10;Description automatically generated">
            <a:extLst>
              <a:ext uri="{FF2B5EF4-FFF2-40B4-BE49-F238E27FC236}">
                <a16:creationId xmlns:a16="http://schemas.microsoft.com/office/drawing/2014/main" id="{A45D6022-8C61-F647-AFD1-74DC891280EF}"/>
              </a:ext>
            </a:extLst>
          </p:cNvPr>
          <p:cNvPicPr>
            <a:picLocks noChangeAspect="1"/>
          </p:cNvPicPr>
          <p:nvPr/>
        </p:nvPicPr>
        <p:blipFill rotWithShape="1">
          <a:blip r:embed="rId2"/>
          <a:srcRect l="29522" t="11232" r="49192" b="60386"/>
          <a:stretch/>
        </p:blipFill>
        <p:spPr>
          <a:xfrm rot="5400000">
            <a:off x="7727870" y="3507829"/>
            <a:ext cx="2811518" cy="2811520"/>
          </a:xfrm>
          <a:prstGeom prst="rect">
            <a:avLst/>
          </a:prstGeom>
        </p:spPr>
      </p:pic>
      <p:pic>
        <p:nvPicPr>
          <p:cNvPr id="13" name="Picture 12" descr="A close up of a tower&#10;&#10;Description automatically generated">
            <a:extLst>
              <a:ext uri="{FF2B5EF4-FFF2-40B4-BE49-F238E27FC236}">
                <a16:creationId xmlns:a16="http://schemas.microsoft.com/office/drawing/2014/main" id="{4979F0A3-A2C0-7E4E-A739-302421F825C3}"/>
              </a:ext>
            </a:extLst>
          </p:cNvPr>
          <p:cNvPicPr>
            <a:picLocks noChangeAspect="1"/>
          </p:cNvPicPr>
          <p:nvPr/>
        </p:nvPicPr>
        <p:blipFill rotWithShape="1">
          <a:blip r:embed="rId2"/>
          <a:srcRect l="29522" t="41355" r="49192" b="30263"/>
          <a:stretch/>
        </p:blipFill>
        <p:spPr>
          <a:xfrm rot="5400000">
            <a:off x="4748187" y="3507829"/>
            <a:ext cx="2811518" cy="2811520"/>
          </a:xfrm>
          <a:prstGeom prst="rect">
            <a:avLst/>
          </a:prstGeom>
        </p:spPr>
      </p:pic>
      <p:pic>
        <p:nvPicPr>
          <p:cNvPr id="3" name="Picture 2" descr="A close up of a tower&#10;&#10;Description automatically generated">
            <a:extLst>
              <a:ext uri="{FF2B5EF4-FFF2-40B4-BE49-F238E27FC236}">
                <a16:creationId xmlns:a16="http://schemas.microsoft.com/office/drawing/2014/main" id="{BB0E3C8D-9724-034D-8C33-D923302367C6}"/>
              </a:ext>
            </a:extLst>
          </p:cNvPr>
          <p:cNvPicPr>
            <a:picLocks noChangeAspect="1"/>
          </p:cNvPicPr>
          <p:nvPr/>
        </p:nvPicPr>
        <p:blipFill rotWithShape="1">
          <a:blip r:embed="rId2"/>
          <a:srcRect l="7427" t="71618" r="71287"/>
          <a:stretch/>
        </p:blipFill>
        <p:spPr>
          <a:xfrm rot="5400000">
            <a:off x="1784268" y="543911"/>
            <a:ext cx="2811518" cy="2811520"/>
          </a:xfrm>
          <a:prstGeom prst="rect">
            <a:avLst/>
          </a:prstGeom>
        </p:spPr>
      </p:pic>
      <p:pic>
        <p:nvPicPr>
          <p:cNvPr id="14" name="Picture 13" descr="A close up of a tower&#10;&#10;Description automatically generated">
            <a:extLst>
              <a:ext uri="{FF2B5EF4-FFF2-40B4-BE49-F238E27FC236}">
                <a16:creationId xmlns:a16="http://schemas.microsoft.com/office/drawing/2014/main" id="{70D4D9E6-C13B-F545-8BA5-276CC1F6FF8E}"/>
              </a:ext>
            </a:extLst>
          </p:cNvPr>
          <p:cNvPicPr>
            <a:picLocks noChangeAspect="1"/>
          </p:cNvPicPr>
          <p:nvPr/>
        </p:nvPicPr>
        <p:blipFill rotWithShape="1">
          <a:blip r:embed="rId2"/>
          <a:srcRect l="7427" t="41355" r="71287" b="30263"/>
          <a:stretch/>
        </p:blipFill>
        <p:spPr>
          <a:xfrm rot="5400000">
            <a:off x="4748187" y="543910"/>
            <a:ext cx="2811518" cy="2811520"/>
          </a:xfrm>
          <a:prstGeom prst="rect">
            <a:avLst/>
          </a:prstGeom>
        </p:spPr>
      </p:pic>
      <p:sp>
        <p:nvSpPr>
          <p:cNvPr id="16" name="Rectangle 15">
            <a:extLst>
              <a:ext uri="{FF2B5EF4-FFF2-40B4-BE49-F238E27FC236}">
                <a16:creationId xmlns:a16="http://schemas.microsoft.com/office/drawing/2014/main" id="{D21532E1-8293-1F43-B764-A471891FCA0F}"/>
              </a:ext>
            </a:extLst>
          </p:cNvPr>
          <p:cNvSpPr/>
          <p:nvPr/>
        </p:nvSpPr>
        <p:spPr>
          <a:xfrm>
            <a:off x="7727869" y="543911"/>
            <a:ext cx="4464131" cy="2811518"/>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39D335-8404-054B-AD89-91BA3BBED79F}"/>
              </a:ext>
            </a:extLst>
          </p:cNvPr>
          <p:cNvSpPr/>
          <p:nvPr/>
        </p:nvSpPr>
        <p:spPr>
          <a:xfrm>
            <a:off x="0" y="3507830"/>
            <a:ext cx="4595787" cy="2811518"/>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83DA0F-97AC-5844-AFEA-666725CB0EDC}"/>
              </a:ext>
            </a:extLst>
          </p:cNvPr>
          <p:cNvSpPr txBox="1"/>
          <p:nvPr/>
        </p:nvSpPr>
        <p:spPr>
          <a:xfrm>
            <a:off x="7727869" y="700037"/>
            <a:ext cx="4464131" cy="1246495"/>
          </a:xfrm>
          <a:prstGeom prst="rect">
            <a:avLst/>
          </a:prstGeom>
          <a:noFill/>
        </p:spPr>
        <p:txBody>
          <a:bodyPr wrap="square" rtlCol="0">
            <a:spAutoFit/>
          </a:bodyPr>
          <a:lstStyle/>
          <a:p>
            <a:pPr algn="ctr"/>
            <a:r>
              <a:rPr lang="en-US" sz="7500" dirty="0">
                <a:solidFill>
                  <a:schemeClr val="bg1"/>
                </a:solidFill>
                <a:latin typeface="Antonio" panose="02000503000000000000" pitchFamily="2" charset="77"/>
              </a:rPr>
              <a:t>Manchester</a:t>
            </a:r>
          </a:p>
        </p:txBody>
      </p:sp>
      <p:sp>
        <p:nvSpPr>
          <p:cNvPr id="20" name="TextBox 19">
            <a:extLst>
              <a:ext uri="{FF2B5EF4-FFF2-40B4-BE49-F238E27FC236}">
                <a16:creationId xmlns:a16="http://schemas.microsoft.com/office/drawing/2014/main" id="{BCCD88F3-7E0E-C74A-A70F-CEFDFE5AF807}"/>
              </a:ext>
            </a:extLst>
          </p:cNvPr>
          <p:cNvSpPr txBox="1"/>
          <p:nvPr/>
        </p:nvSpPr>
        <p:spPr>
          <a:xfrm>
            <a:off x="7727869" y="2146735"/>
            <a:ext cx="4464131" cy="707886"/>
          </a:xfrm>
          <a:prstGeom prst="rect">
            <a:avLst/>
          </a:prstGeom>
          <a:noFill/>
        </p:spPr>
        <p:txBody>
          <a:bodyPr wrap="square" rtlCol="0">
            <a:spAutoFit/>
          </a:bodyPr>
          <a:lstStyle/>
          <a:p>
            <a:pPr algn="ctr"/>
            <a:r>
              <a:rPr lang="en-US" sz="4000" dirty="0">
                <a:solidFill>
                  <a:schemeClr val="bg1"/>
                </a:solidFill>
                <a:latin typeface="Antonio" panose="02000503000000000000" pitchFamily="2" charset="77"/>
              </a:rPr>
              <a:t>Strategic Growth Plan</a:t>
            </a:r>
          </a:p>
        </p:txBody>
      </p:sp>
      <p:cxnSp>
        <p:nvCxnSpPr>
          <p:cNvPr id="22" name="Straight Connector 21">
            <a:extLst>
              <a:ext uri="{FF2B5EF4-FFF2-40B4-BE49-F238E27FC236}">
                <a16:creationId xmlns:a16="http://schemas.microsoft.com/office/drawing/2014/main" id="{F3F7A9B6-65F8-8A45-864D-C3D56B335FEA}"/>
              </a:ext>
            </a:extLst>
          </p:cNvPr>
          <p:cNvCxnSpPr>
            <a:cxnSpLocks/>
          </p:cNvCxnSpPr>
          <p:nvPr/>
        </p:nvCxnSpPr>
        <p:spPr>
          <a:xfrm>
            <a:off x="7945821" y="1949670"/>
            <a:ext cx="400444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FF5A2F2-6CF3-1840-9BE4-08D722B38808}"/>
              </a:ext>
            </a:extLst>
          </p:cNvPr>
          <p:cNvSpPr txBox="1"/>
          <p:nvPr/>
        </p:nvSpPr>
        <p:spPr>
          <a:xfrm>
            <a:off x="65827" y="3921315"/>
            <a:ext cx="4464131" cy="3170099"/>
          </a:xfrm>
          <a:prstGeom prst="rect">
            <a:avLst/>
          </a:prstGeom>
          <a:noFill/>
        </p:spPr>
        <p:txBody>
          <a:bodyPr wrap="square" rtlCol="0">
            <a:spAutoFit/>
          </a:bodyPr>
          <a:lstStyle/>
          <a:p>
            <a:pPr algn="ctr"/>
            <a:r>
              <a:rPr lang="en-US" sz="20000" dirty="0">
                <a:solidFill>
                  <a:schemeClr val="bg1"/>
                </a:solidFill>
                <a:latin typeface="Antonio" panose="02000503000000000000" pitchFamily="2" charset="77"/>
              </a:rPr>
              <a:t>2021</a:t>
            </a:r>
          </a:p>
        </p:txBody>
      </p:sp>
      <p:sp>
        <p:nvSpPr>
          <p:cNvPr id="2" name="Slide Number Placeholder 1">
            <a:extLst>
              <a:ext uri="{FF2B5EF4-FFF2-40B4-BE49-F238E27FC236}">
                <a16:creationId xmlns:a16="http://schemas.microsoft.com/office/drawing/2014/main" id="{DE081170-E9AD-D14E-8B10-25730E4560F0}"/>
              </a:ext>
            </a:extLst>
          </p:cNvPr>
          <p:cNvSpPr>
            <a:spLocks noGrp="1"/>
          </p:cNvSpPr>
          <p:nvPr>
            <p:ph type="sldNum" sz="quarter" idx="12"/>
          </p:nvPr>
        </p:nvSpPr>
        <p:spPr/>
        <p:txBody>
          <a:bodyPr/>
          <a:lstStyle/>
          <a:p>
            <a:fld id="{596C8553-4B80-1B48-ABF9-E65CF85F8D92}" type="slidenum">
              <a:rPr lang="en-US" smtClean="0"/>
              <a:t>1</a:t>
            </a:fld>
            <a:endParaRPr lang="en-US"/>
          </a:p>
        </p:txBody>
      </p:sp>
    </p:spTree>
    <p:extLst>
      <p:ext uri="{BB962C8B-B14F-4D97-AF65-F5344CB8AC3E}">
        <p14:creationId xmlns:p14="http://schemas.microsoft.com/office/powerpoint/2010/main" val="293896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59C45B0-7DAA-B546-B318-1F1E7156FE43}"/>
              </a:ext>
            </a:extLst>
          </p:cNvPr>
          <p:cNvSpPr/>
          <p:nvPr/>
        </p:nvSpPr>
        <p:spPr>
          <a:xfrm>
            <a:off x="841869" y="2802765"/>
            <a:ext cx="1871864" cy="1871864"/>
          </a:xfrm>
          <a:prstGeom prst="ellipse">
            <a:avLst/>
          </a:prstGeom>
          <a:solidFill>
            <a:srgbClr val="55A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875CE23-4C0E-BB4E-8B8D-3DBCBE6E1543}"/>
              </a:ext>
            </a:extLst>
          </p:cNvPr>
          <p:cNvSpPr txBox="1"/>
          <p:nvPr/>
        </p:nvSpPr>
        <p:spPr>
          <a:xfrm>
            <a:off x="3670162" y="2286970"/>
            <a:ext cx="2485134"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Housing Diversity; </a:t>
            </a:r>
          </a:p>
        </p:txBody>
      </p:sp>
      <p:sp>
        <p:nvSpPr>
          <p:cNvPr id="30" name="TextBox 29">
            <a:extLst>
              <a:ext uri="{FF2B5EF4-FFF2-40B4-BE49-F238E27FC236}">
                <a16:creationId xmlns:a16="http://schemas.microsoft.com/office/drawing/2014/main" id="{A2B35F19-BE50-F743-A996-B5CD859E2345}"/>
              </a:ext>
            </a:extLst>
          </p:cNvPr>
          <p:cNvSpPr txBox="1"/>
          <p:nvPr/>
        </p:nvSpPr>
        <p:spPr>
          <a:xfrm>
            <a:off x="3589843" y="1613499"/>
            <a:ext cx="4448590"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Sustainable design;</a:t>
            </a:r>
          </a:p>
        </p:txBody>
      </p:sp>
      <p:sp>
        <p:nvSpPr>
          <p:cNvPr id="31" name="Oval 30">
            <a:extLst>
              <a:ext uri="{FF2B5EF4-FFF2-40B4-BE49-F238E27FC236}">
                <a16:creationId xmlns:a16="http://schemas.microsoft.com/office/drawing/2014/main" id="{AFF88632-8F40-FC48-BF52-8EB5D1A881D8}"/>
              </a:ext>
            </a:extLst>
          </p:cNvPr>
          <p:cNvSpPr/>
          <p:nvPr/>
        </p:nvSpPr>
        <p:spPr>
          <a:xfrm>
            <a:off x="3589843" y="1591558"/>
            <a:ext cx="1476462" cy="1249959"/>
          </a:xfrm>
          <a:prstGeom prst="ellipse">
            <a:avLst/>
          </a:prstGeom>
          <a:solidFill>
            <a:srgbClr val="13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419021F-8277-684C-B1CE-89AAE02A3B1F}"/>
              </a:ext>
            </a:extLst>
          </p:cNvPr>
          <p:cNvSpPr/>
          <p:nvPr/>
        </p:nvSpPr>
        <p:spPr>
          <a:xfrm>
            <a:off x="4370019" y="1591558"/>
            <a:ext cx="6460876" cy="1249959"/>
          </a:xfrm>
          <a:prstGeom prst="rect">
            <a:avLst/>
          </a:prstGeom>
          <a:solidFill>
            <a:srgbClr val="13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F72ED2EC-E5CF-1C4B-9B84-950370E796D9}"/>
              </a:ext>
            </a:extLst>
          </p:cNvPr>
          <p:cNvSpPr/>
          <p:nvPr/>
        </p:nvSpPr>
        <p:spPr>
          <a:xfrm>
            <a:off x="3688423" y="1693214"/>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Open hand with plant">
            <a:extLst>
              <a:ext uri="{FF2B5EF4-FFF2-40B4-BE49-F238E27FC236}">
                <a16:creationId xmlns:a16="http://schemas.microsoft.com/office/drawing/2014/main" id="{FE34B195-CCED-A74C-9E7E-20A7627B23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2453" y="1731652"/>
            <a:ext cx="844494" cy="844494"/>
          </a:xfrm>
          <a:prstGeom prst="rect">
            <a:avLst/>
          </a:prstGeom>
        </p:spPr>
      </p:pic>
      <p:sp>
        <p:nvSpPr>
          <p:cNvPr id="35" name="Rectangle 34">
            <a:extLst>
              <a:ext uri="{FF2B5EF4-FFF2-40B4-BE49-F238E27FC236}">
                <a16:creationId xmlns:a16="http://schemas.microsoft.com/office/drawing/2014/main" id="{5A3B22DC-38F1-9044-9D5C-A58FA192F86B}"/>
              </a:ext>
            </a:extLst>
          </p:cNvPr>
          <p:cNvSpPr/>
          <p:nvPr/>
        </p:nvSpPr>
        <p:spPr>
          <a:xfrm>
            <a:off x="4974931" y="1980497"/>
            <a:ext cx="5855964" cy="49244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300" dirty="0">
                <a:solidFill>
                  <a:schemeClr val="bg1"/>
                </a:solidFill>
                <a:latin typeface="Antonio" panose="02000503000000000000" pitchFamily="2" charset="77"/>
                <a:cs typeface="Levenim MT"/>
              </a:rPr>
              <a:t>Encourage </a:t>
            </a:r>
            <a:r>
              <a:rPr lang="en-US" sz="1300" b="1" dirty="0">
                <a:solidFill>
                  <a:schemeClr val="bg1"/>
                </a:solidFill>
                <a:latin typeface="Antonio" panose="02000503000000000000" pitchFamily="2" charset="77"/>
                <a:cs typeface="Levenim MT"/>
              </a:rPr>
              <a:t>Infill Development and Redevelopment </a:t>
            </a:r>
            <a:r>
              <a:rPr lang="en-US" sz="1300" dirty="0">
                <a:solidFill>
                  <a:schemeClr val="bg1"/>
                </a:solidFill>
                <a:latin typeface="Antonio" panose="02000503000000000000" pitchFamily="2" charset="77"/>
                <a:cs typeface="Levenim MT"/>
              </a:rPr>
              <a:t>within the city boundary</a:t>
            </a:r>
          </a:p>
          <a:p>
            <a:pPr marL="285750" indent="-285750">
              <a:buFont typeface="Arial" panose="020B0604020202020204" pitchFamily="34" charset="0"/>
              <a:buChar char="•"/>
            </a:pPr>
            <a:r>
              <a:rPr lang="en-US" sz="1300" dirty="0">
                <a:solidFill>
                  <a:schemeClr val="bg1"/>
                </a:solidFill>
                <a:latin typeface="Antonio" panose="02000503000000000000" pitchFamily="2" charset="77"/>
                <a:cs typeface="Levenim MT"/>
              </a:rPr>
              <a:t>Ensure that new development </a:t>
            </a:r>
            <a:r>
              <a:rPr lang="en-US" sz="1300" b="1" dirty="0">
                <a:solidFill>
                  <a:schemeClr val="bg1"/>
                </a:solidFill>
                <a:latin typeface="Antonio" panose="02000503000000000000" pitchFamily="2" charset="77"/>
                <a:cs typeface="Levenim MT"/>
              </a:rPr>
              <a:t>does not exacerbate flood problems</a:t>
            </a:r>
          </a:p>
        </p:txBody>
      </p:sp>
      <p:sp>
        <p:nvSpPr>
          <p:cNvPr id="38" name="TextBox 37">
            <a:extLst>
              <a:ext uri="{FF2B5EF4-FFF2-40B4-BE49-F238E27FC236}">
                <a16:creationId xmlns:a16="http://schemas.microsoft.com/office/drawing/2014/main" id="{9BBA2C8E-049C-4ED7-B796-035D0EAA4E4C}"/>
              </a:ext>
            </a:extLst>
          </p:cNvPr>
          <p:cNvSpPr txBox="1"/>
          <p:nvPr/>
        </p:nvSpPr>
        <p:spPr>
          <a:xfrm>
            <a:off x="5317202" y="3391893"/>
            <a:ext cx="4448590"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Community character;</a:t>
            </a:r>
          </a:p>
        </p:txBody>
      </p:sp>
      <p:sp>
        <p:nvSpPr>
          <p:cNvPr id="40" name="Oval 39">
            <a:extLst>
              <a:ext uri="{FF2B5EF4-FFF2-40B4-BE49-F238E27FC236}">
                <a16:creationId xmlns:a16="http://schemas.microsoft.com/office/drawing/2014/main" id="{1433F4E9-362A-0240-8F19-BE84952541DA}"/>
              </a:ext>
            </a:extLst>
          </p:cNvPr>
          <p:cNvSpPr/>
          <p:nvPr/>
        </p:nvSpPr>
        <p:spPr>
          <a:xfrm>
            <a:off x="5324625" y="3110019"/>
            <a:ext cx="1476462" cy="1249959"/>
          </a:xfrm>
          <a:prstGeom prst="ellipse">
            <a:avLst/>
          </a:prstGeom>
          <a:solidFill>
            <a:srgbClr val="0D6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0D62B9C-DC42-D24E-B5A3-2A85586A642B}"/>
              </a:ext>
            </a:extLst>
          </p:cNvPr>
          <p:cNvSpPr/>
          <p:nvPr/>
        </p:nvSpPr>
        <p:spPr>
          <a:xfrm>
            <a:off x="6104801" y="3110019"/>
            <a:ext cx="6087199" cy="1249959"/>
          </a:xfrm>
          <a:prstGeom prst="rect">
            <a:avLst/>
          </a:prstGeom>
          <a:solidFill>
            <a:srgbClr val="0D6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09DBBA0D-E915-5649-941A-F4C5FEA0D63F}"/>
              </a:ext>
            </a:extLst>
          </p:cNvPr>
          <p:cNvSpPr/>
          <p:nvPr/>
        </p:nvSpPr>
        <p:spPr>
          <a:xfrm>
            <a:off x="3585021" y="4669870"/>
            <a:ext cx="1476462" cy="1249959"/>
          </a:xfrm>
          <a:prstGeom prst="ellipse">
            <a:avLst/>
          </a:prstGeom>
          <a:solidFill>
            <a:srgbClr val="1784A3"/>
          </a:solidFill>
          <a:ln>
            <a:solidFill>
              <a:srgbClr val="178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9FBADDB-1054-4042-8A2B-372091500651}"/>
              </a:ext>
            </a:extLst>
          </p:cNvPr>
          <p:cNvSpPr/>
          <p:nvPr/>
        </p:nvSpPr>
        <p:spPr>
          <a:xfrm>
            <a:off x="4365197" y="4669870"/>
            <a:ext cx="6465698" cy="1249959"/>
          </a:xfrm>
          <a:prstGeom prst="rect">
            <a:avLst/>
          </a:prstGeom>
          <a:solidFill>
            <a:srgbClr val="0C546B"/>
          </a:solidFill>
          <a:ln>
            <a:solidFill>
              <a:srgbClr val="178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37544D7-C7DD-3848-9599-35A244FE9D5E}"/>
              </a:ext>
            </a:extLst>
          </p:cNvPr>
          <p:cNvSpPr/>
          <p:nvPr/>
        </p:nvSpPr>
        <p:spPr>
          <a:xfrm>
            <a:off x="3697691" y="4781607"/>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194B27C-86D1-7543-AAC4-08D4DAFEA52F}"/>
              </a:ext>
            </a:extLst>
          </p:cNvPr>
          <p:cNvSpPr/>
          <p:nvPr/>
        </p:nvSpPr>
        <p:spPr>
          <a:xfrm>
            <a:off x="5448541" y="3208134"/>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ins">
            <a:extLst>
              <a:ext uri="{FF2B5EF4-FFF2-40B4-BE49-F238E27FC236}">
                <a16:creationId xmlns:a16="http://schemas.microsoft.com/office/drawing/2014/main" id="{216B951C-C5C4-704D-AA88-B38AE2A81C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4817" y="3314836"/>
            <a:ext cx="807698" cy="807698"/>
          </a:xfrm>
          <a:prstGeom prst="rect">
            <a:avLst/>
          </a:prstGeom>
        </p:spPr>
      </p:pic>
      <p:pic>
        <p:nvPicPr>
          <p:cNvPr id="12" name="Graphic 11" descr="Tree With Roots">
            <a:extLst>
              <a:ext uri="{FF2B5EF4-FFF2-40B4-BE49-F238E27FC236}">
                <a16:creationId xmlns:a16="http://schemas.microsoft.com/office/drawing/2014/main" id="{37A085A8-A77D-574D-A4BD-E1105AEA8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0959" y="4896585"/>
            <a:ext cx="760734" cy="760734"/>
          </a:xfrm>
          <a:prstGeom prst="rect">
            <a:avLst/>
          </a:prstGeom>
        </p:spPr>
      </p:pic>
      <p:sp>
        <p:nvSpPr>
          <p:cNvPr id="13" name="Rectangle 12">
            <a:extLst>
              <a:ext uri="{FF2B5EF4-FFF2-40B4-BE49-F238E27FC236}">
                <a16:creationId xmlns:a16="http://schemas.microsoft.com/office/drawing/2014/main" id="{BDE78DEB-F153-6A49-A966-672C68B59989}"/>
              </a:ext>
            </a:extLst>
          </p:cNvPr>
          <p:cNvSpPr/>
          <p:nvPr/>
        </p:nvSpPr>
        <p:spPr>
          <a:xfrm>
            <a:off x="4983193" y="1634155"/>
            <a:ext cx="5847702" cy="400110"/>
          </a:xfrm>
          <a:prstGeom prst="rect">
            <a:avLst/>
          </a:prstGeom>
        </p:spPr>
        <p:txBody>
          <a:bodyPr wrap="square">
            <a:spAutoFit/>
          </a:bodyPr>
          <a:lstStyle/>
          <a:p>
            <a:r>
              <a:rPr lang="en-US" sz="2000" b="1" dirty="0">
                <a:solidFill>
                  <a:schemeClr val="bg1"/>
                </a:solidFill>
                <a:latin typeface="Antonio" panose="02000503000000000000" pitchFamily="2" charset="77"/>
                <a:cs typeface="Levenim MT" panose="02010502060101010101" pitchFamily="2" charset="-79"/>
              </a:rPr>
              <a:t>Sustainable Growth </a:t>
            </a:r>
          </a:p>
        </p:txBody>
      </p:sp>
      <p:sp>
        <p:nvSpPr>
          <p:cNvPr id="84" name="Rectangle 83">
            <a:extLst>
              <a:ext uri="{FF2B5EF4-FFF2-40B4-BE49-F238E27FC236}">
                <a16:creationId xmlns:a16="http://schemas.microsoft.com/office/drawing/2014/main" id="{EAF0E633-674C-064E-9BC4-BDDA2800BC6E}"/>
              </a:ext>
            </a:extLst>
          </p:cNvPr>
          <p:cNvSpPr/>
          <p:nvPr/>
        </p:nvSpPr>
        <p:spPr>
          <a:xfrm>
            <a:off x="6664785" y="3151409"/>
            <a:ext cx="4032480" cy="400110"/>
          </a:xfrm>
          <a:prstGeom prst="rect">
            <a:avLst/>
          </a:prstGeom>
        </p:spPr>
        <p:txBody>
          <a:bodyPr wrap="square">
            <a:spAutoFit/>
          </a:bodyPr>
          <a:lstStyle/>
          <a:p>
            <a:r>
              <a:rPr lang="en-US" sz="2000" b="1" dirty="0">
                <a:solidFill>
                  <a:schemeClr val="bg1"/>
                </a:solidFill>
                <a:latin typeface="Antonio" panose="02000503000000000000" pitchFamily="2" charset="77"/>
                <a:cs typeface="Levenim MT" panose="02010502060101010101" pitchFamily="2" charset="-79"/>
              </a:rPr>
              <a:t>Efficient Use of Public Funds</a:t>
            </a:r>
          </a:p>
        </p:txBody>
      </p:sp>
      <p:sp>
        <p:nvSpPr>
          <p:cNvPr id="85" name="Rectangle 84">
            <a:extLst>
              <a:ext uri="{FF2B5EF4-FFF2-40B4-BE49-F238E27FC236}">
                <a16:creationId xmlns:a16="http://schemas.microsoft.com/office/drawing/2014/main" id="{700A5D3A-10CA-0043-A1E9-778D6A3C9889}"/>
              </a:ext>
            </a:extLst>
          </p:cNvPr>
          <p:cNvSpPr/>
          <p:nvPr/>
        </p:nvSpPr>
        <p:spPr>
          <a:xfrm>
            <a:off x="4974931" y="4704609"/>
            <a:ext cx="5855964" cy="400110"/>
          </a:xfrm>
          <a:prstGeom prst="rect">
            <a:avLst/>
          </a:prstGeom>
        </p:spPr>
        <p:txBody>
          <a:bodyPr wrap="square">
            <a:spAutoFit/>
          </a:bodyPr>
          <a:lstStyle/>
          <a:p>
            <a:r>
              <a:rPr lang="en-US" sz="2000" b="1" dirty="0">
                <a:solidFill>
                  <a:schemeClr val="bg1"/>
                </a:solidFill>
                <a:latin typeface="Antonio" panose="02000503000000000000" pitchFamily="2" charset="77"/>
                <a:cs typeface="Levenim MT" panose="02010502060101010101" pitchFamily="2" charset="-79"/>
              </a:rPr>
              <a:t>Conservation of Farmland and Open Spaces</a:t>
            </a:r>
          </a:p>
        </p:txBody>
      </p:sp>
      <p:sp>
        <p:nvSpPr>
          <p:cNvPr id="86" name="Rectangle 85">
            <a:extLst>
              <a:ext uri="{FF2B5EF4-FFF2-40B4-BE49-F238E27FC236}">
                <a16:creationId xmlns:a16="http://schemas.microsoft.com/office/drawing/2014/main" id="{28F0E009-7198-3940-BB4E-C0749C5816E2}"/>
              </a:ext>
            </a:extLst>
          </p:cNvPr>
          <p:cNvSpPr/>
          <p:nvPr/>
        </p:nvSpPr>
        <p:spPr>
          <a:xfrm>
            <a:off x="6664785" y="3507621"/>
            <a:ext cx="5527215" cy="692497"/>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300" b="1" dirty="0">
                <a:solidFill>
                  <a:schemeClr val="bg1"/>
                </a:solidFill>
                <a:latin typeface="Antonio" panose="02000503000000000000" pitchFamily="2" charset="77"/>
                <a:cs typeface="Levenim MT"/>
              </a:rPr>
              <a:t>Decrease costs to the public </a:t>
            </a:r>
            <a:r>
              <a:rPr lang="en-US" sz="1300" dirty="0">
                <a:solidFill>
                  <a:schemeClr val="bg1"/>
                </a:solidFill>
                <a:latin typeface="Antonio" panose="02000503000000000000" pitchFamily="2" charset="77"/>
                <a:cs typeface="Levenim MT"/>
              </a:rPr>
              <a:t>by optimizing the capacity of existing infrastructure</a:t>
            </a:r>
          </a:p>
          <a:p>
            <a:pPr marL="285750" indent="-285750">
              <a:buFont typeface="Arial" panose="020B0604020202020204" pitchFamily="34" charset="0"/>
              <a:buChar char="•"/>
            </a:pPr>
            <a:r>
              <a:rPr lang="en-US" sz="1300" dirty="0">
                <a:solidFill>
                  <a:schemeClr val="bg1"/>
                </a:solidFill>
                <a:latin typeface="Antonio" panose="02000503000000000000" pitchFamily="2" charset="77"/>
                <a:cs typeface="Levenim MT"/>
              </a:rPr>
              <a:t>Guide the city in </a:t>
            </a:r>
            <a:r>
              <a:rPr lang="en-US" sz="1300" b="1" dirty="0">
                <a:solidFill>
                  <a:schemeClr val="bg1"/>
                </a:solidFill>
                <a:latin typeface="Antonio" panose="02000503000000000000" pitchFamily="2" charset="77"/>
                <a:cs typeface="Levenim MT"/>
              </a:rPr>
              <a:t>decisions on future annexations </a:t>
            </a:r>
          </a:p>
        </p:txBody>
      </p:sp>
      <p:sp>
        <p:nvSpPr>
          <p:cNvPr id="21" name="Rectangle 20">
            <a:extLst>
              <a:ext uri="{FF2B5EF4-FFF2-40B4-BE49-F238E27FC236}">
                <a16:creationId xmlns:a16="http://schemas.microsoft.com/office/drawing/2014/main" id="{D8001C60-4F77-2D4B-8153-7EED94CC8311}"/>
              </a:ext>
            </a:extLst>
          </p:cNvPr>
          <p:cNvSpPr/>
          <p:nvPr/>
        </p:nvSpPr>
        <p:spPr>
          <a:xfrm>
            <a:off x="4974932" y="5147079"/>
            <a:ext cx="5855964" cy="492443"/>
          </a:xfrm>
          <a:prstGeom prst="rect">
            <a:avLst/>
          </a:prstGeom>
        </p:spPr>
        <p:txBody>
          <a:bodyPr wrap="square">
            <a:spAutoFit/>
          </a:bodyPr>
          <a:lstStyle/>
          <a:p>
            <a:pPr marL="285750" indent="-285750">
              <a:buFont typeface="Arial" panose="020B0604020202020204" pitchFamily="34" charset="0"/>
              <a:buChar char="•"/>
            </a:pPr>
            <a:r>
              <a:rPr lang="en-US" sz="1300" b="1" dirty="0">
                <a:solidFill>
                  <a:schemeClr val="bg1"/>
                </a:solidFill>
                <a:latin typeface="Antonio" panose="02000503000000000000" pitchFamily="2" charset="77"/>
                <a:cs typeface="Levenim MT" panose="02010502060101010101" pitchFamily="2" charset="-79"/>
              </a:rPr>
              <a:t>Prevent sprawl</a:t>
            </a:r>
            <a:r>
              <a:rPr lang="en-US" sz="1300" dirty="0">
                <a:solidFill>
                  <a:schemeClr val="bg1"/>
                </a:solidFill>
                <a:latin typeface="Antonio" panose="02000503000000000000" pitchFamily="2" charset="77"/>
                <a:cs typeface="Levenim MT" panose="02010502060101010101" pitchFamily="2" charset="-79"/>
              </a:rPr>
              <a:t> by focusing on organized development patterns</a:t>
            </a:r>
          </a:p>
          <a:p>
            <a:pPr marL="285750" indent="-285750">
              <a:buFont typeface="Arial" panose="020B0604020202020204" pitchFamily="34" charset="0"/>
              <a:buChar char="•"/>
            </a:pPr>
            <a:r>
              <a:rPr lang="en-US" sz="1300" b="1" dirty="0">
                <a:solidFill>
                  <a:schemeClr val="bg1"/>
                </a:solidFill>
                <a:latin typeface="Antonio" panose="02000503000000000000" pitchFamily="2" charset="77"/>
                <a:cs typeface="Levenim MT" panose="02010502060101010101" pitchFamily="2" charset="-79"/>
              </a:rPr>
              <a:t>Protect prime farmland </a:t>
            </a:r>
            <a:r>
              <a:rPr lang="en-US" sz="1300" dirty="0">
                <a:solidFill>
                  <a:schemeClr val="bg1"/>
                </a:solidFill>
                <a:latin typeface="Antonio" panose="02000503000000000000" pitchFamily="2" charset="77"/>
                <a:cs typeface="Levenim MT" panose="02010502060101010101" pitchFamily="2" charset="-79"/>
              </a:rPr>
              <a:t>and natural resources from development </a:t>
            </a:r>
          </a:p>
        </p:txBody>
      </p:sp>
      <p:pic>
        <p:nvPicPr>
          <p:cNvPr id="3" name="Picture 2">
            <a:extLst>
              <a:ext uri="{FF2B5EF4-FFF2-40B4-BE49-F238E27FC236}">
                <a16:creationId xmlns:a16="http://schemas.microsoft.com/office/drawing/2014/main" id="{4FAADC12-4FAB-D046-981B-3997DBC0A7D9}"/>
              </a:ext>
            </a:extLst>
          </p:cNvPr>
          <p:cNvPicPr>
            <a:picLocks noChangeAspect="1"/>
          </p:cNvPicPr>
          <p:nvPr/>
        </p:nvPicPr>
        <p:blipFill>
          <a:blip r:embed="rId8">
            <a:duotone>
              <a:prstClr val="black"/>
              <a:srgbClr val="1784A3">
                <a:tint val="45000"/>
                <a:satMod val="400000"/>
              </a:srgbClr>
            </a:duotone>
          </a:blip>
          <a:stretch>
            <a:fillRect/>
          </a:stretch>
        </p:blipFill>
        <p:spPr>
          <a:xfrm>
            <a:off x="55722" y="1414404"/>
            <a:ext cx="6667500" cy="4648200"/>
          </a:xfrm>
          <a:prstGeom prst="rect">
            <a:avLst/>
          </a:prstGeom>
        </p:spPr>
      </p:pic>
      <p:sp>
        <p:nvSpPr>
          <p:cNvPr id="27" name="Rectangle 26">
            <a:extLst>
              <a:ext uri="{FF2B5EF4-FFF2-40B4-BE49-F238E27FC236}">
                <a16:creationId xmlns:a16="http://schemas.microsoft.com/office/drawing/2014/main" id="{C9949E04-E5F6-BF43-AC69-741F166FE310}"/>
              </a:ext>
            </a:extLst>
          </p:cNvPr>
          <p:cNvSpPr/>
          <p:nvPr/>
        </p:nvSpPr>
        <p:spPr>
          <a:xfrm>
            <a:off x="10007636" y="69572"/>
            <a:ext cx="1800493"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Purpose</a:t>
            </a:r>
          </a:p>
        </p:txBody>
      </p:sp>
      <p:cxnSp>
        <p:nvCxnSpPr>
          <p:cNvPr id="28" name="Straight Connector 27">
            <a:extLst>
              <a:ext uri="{FF2B5EF4-FFF2-40B4-BE49-F238E27FC236}">
                <a16:creationId xmlns:a16="http://schemas.microsoft.com/office/drawing/2014/main" id="{2EBE4FB1-2C57-694C-A4F8-73D78DCEC89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7DCB67B-F856-8144-8D10-6ECCC5957F26}"/>
              </a:ext>
            </a:extLst>
          </p:cNvPr>
          <p:cNvSpPr/>
          <p:nvPr/>
        </p:nvSpPr>
        <p:spPr>
          <a:xfrm>
            <a:off x="828014" y="2788949"/>
            <a:ext cx="1892097" cy="18920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77B889-10E7-1D46-9C0A-725085A11A95}"/>
              </a:ext>
            </a:extLst>
          </p:cNvPr>
          <p:cNvSpPr/>
          <p:nvPr/>
        </p:nvSpPr>
        <p:spPr>
          <a:xfrm>
            <a:off x="838792" y="2802765"/>
            <a:ext cx="1868696" cy="1868696"/>
          </a:xfrm>
          <a:prstGeom prst="ellipse">
            <a:avLst/>
          </a:prstGeom>
          <a:solidFill>
            <a:srgbClr val="0B5469"/>
          </a:solidFill>
          <a:ln>
            <a:solidFill>
              <a:srgbClr val="0B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Bullseye with solid fill">
            <a:extLst>
              <a:ext uri="{FF2B5EF4-FFF2-40B4-BE49-F238E27FC236}">
                <a16:creationId xmlns:a16="http://schemas.microsoft.com/office/drawing/2014/main" id="{64E0771B-7848-A344-B543-190A28469E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9067" y="2785781"/>
            <a:ext cx="1371414" cy="1371414"/>
          </a:xfrm>
          <a:prstGeom prst="rect">
            <a:avLst/>
          </a:prstGeom>
        </p:spPr>
      </p:pic>
      <p:sp>
        <p:nvSpPr>
          <p:cNvPr id="4" name="Slide Number Placeholder 3">
            <a:extLst>
              <a:ext uri="{FF2B5EF4-FFF2-40B4-BE49-F238E27FC236}">
                <a16:creationId xmlns:a16="http://schemas.microsoft.com/office/drawing/2014/main" id="{6C5DACD3-65BF-7144-BC83-5DA0E391E3A0}"/>
              </a:ext>
            </a:extLst>
          </p:cNvPr>
          <p:cNvSpPr>
            <a:spLocks noGrp="1"/>
          </p:cNvSpPr>
          <p:nvPr>
            <p:ph type="sldNum" sz="quarter" idx="12"/>
          </p:nvPr>
        </p:nvSpPr>
        <p:spPr/>
        <p:txBody>
          <a:bodyPr/>
          <a:lstStyle/>
          <a:p>
            <a:fld id="{596C8553-4B80-1B48-ABF9-E65CF85F8D92}" type="slidenum">
              <a:rPr lang="en-US" smtClean="0"/>
              <a:t>10</a:t>
            </a:fld>
            <a:endParaRPr lang="en-US"/>
          </a:p>
        </p:txBody>
      </p:sp>
      <p:sp>
        <p:nvSpPr>
          <p:cNvPr id="36" name="Rectangle 35">
            <a:extLst>
              <a:ext uri="{FF2B5EF4-FFF2-40B4-BE49-F238E27FC236}">
                <a16:creationId xmlns:a16="http://schemas.microsoft.com/office/drawing/2014/main" id="{283C7474-508F-8841-A626-C44B0C823C44}"/>
              </a:ext>
            </a:extLst>
          </p:cNvPr>
          <p:cNvSpPr/>
          <p:nvPr/>
        </p:nvSpPr>
        <p:spPr>
          <a:xfrm>
            <a:off x="948104" y="4063144"/>
            <a:ext cx="1650071" cy="523220"/>
          </a:xfrm>
          <a:prstGeom prst="rect">
            <a:avLst/>
          </a:prstGeom>
        </p:spPr>
        <p:txBody>
          <a:bodyPr wrap="square">
            <a:spAutoFit/>
          </a:bodyPr>
          <a:lstStyle/>
          <a:p>
            <a:pPr algn="ctr"/>
            <a:r>
              <a:rPr lang="en-US" sz="2800" b="1" dirty="0">
                <a:solidFill>
                  <a:schemeClr val="bg1"/>
                </a:solidFill>
                <a:latin typeface="Antonio" panose="02000503000000000000" pitchFamily="2" charset="77"/>
                <a:cs typeface="Levenim MT" panose="02010502060101010101" pitchFamily="2" charset="-79"/>
              </a:rPr>
              <a:t>Purpose</a:t>
            </a:r>
          </a:p>
        </p:txBody>
      </p:sp>
      <p:sp>
        <p:nvSpPr>
          <p:cNvPr id="37" name="Rectangle 36">
            <a:extLst>
              <a:ext uri="{FF2B5EF4-FFF2-40B4-BE49-F238E27FC236}">
                <a16:creationId xmlns:a16="http://schemas.microsoft.com/office/drawing/2014/main" id="{E28F9093-A6A4-B74A-ABC5-25F3FBE92D62}"/>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4D6A901-15F2-8848-B75B-1E4629CE9853}"/>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FA99F07-C6A8-2046-B2B4-42E2428CB66B}"/>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2A99D4-D40E-C044-B278-C58DC4E339CD}"/>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E19F66C-3E4D-9D4B-B0F4-D71FFA13CD80}"/>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5C135AB-B58C-B843-A8F6-E5D3C79B7475}"/>
              </a:ext>
            </a:extLst>
          </p:cNvPr>
          <p:cNvSpPr/>
          <p:nvPr/>
        </p:nvSpPr>
        <p:spPr>
          <a:xfrm rot="5400000">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055A141-8EBF-5C42-A332-089E3D175B0E}"/>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D652C4C-206B-864D-8D77-E444D7DD61CC}"/>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1E6F59E-CDC6-3645-82DF-24099BCF9217}"/>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53" name="Rectangle 52">
            <a:extLst>
              <a:ext uri="{FF2B5EF4-FFF2-40B4-BE49-F238E27FC236}">
                <a16:creationId xmlns:a16="http://schemas.microsoft.com/office/drawing/2014/main" id="{4162B7B9-76DA-2241-AB61-54F2BF83BFEA}"/>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54" name="Rectangle 53">
            <a:extLst>
              <a:ext uri="{FF2B5EF4-FFF2-40B4-BE49-F238E27FC236}">
                <a16:creationId xmlns:a16="http://schemas.microsoft.com/office/drawing/2014/main" id="{18E72F7B-67A4-9C49-9250-4E6747705CDE}"/>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55" name="Rectangle 54">
            <a:extLst>
              <a:ext uri="{FF2B5EF4-FFF2-40B4-BE49-F238E27FC236}">
                <a16:creationId xmlns:a16="http://schemas.microsoft.com/office/drawing/2014/main" id="{2557FEBE-63BC-FA42-BF13-E1D45F217358}"/>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56" name="Rectangle 55">
            <a:extLst>
              <a:ext uri="{FF2B5EF4-FFF2-40B4-BE49-F238E27FC236}">
                <a16:creationId xmlns:a16="http://schemas.microsoft.com/office/drawing/2014/main" id="{A050B916-CDB2-8044-AE58-48857E30775B}"/>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7" name="Rectangle 56">
            <a:extLst>
              <a:ext uri="{FF2B5EF4-FFF2-40B4-BE49-F238E27FC236}">
                <a16:creationId xmlns:a16="http://schemas.microsoft.com/office/drawing/2014/main" id="{24D9AD42-2BF1-584C-A06C-1D1C47CB1F39}"/>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8" name="Rectangle 57">
            <a:extLst>
              <a:ext uri="{FF2B5EF4-FFF2-40B4-BE49-F238E27FC236}">
                <a16:creationId xmlns:a16="http://schemas.microsoft.com/office/drawing/2014/main" id="{F5C3CFF4-8243-D843-AEDC-0F5350EB95E3}"/>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9" name="Rectangle 58">
            <a:extLst>
              <a:ext uri="{FF2B5EF4-FFF2-40B4-BE49-F238E27FC236}">
                <a16:creationId xmlns:a16="http://schemas.microsoft.com/office/drawing/2014/main" id="{596DB793-C151-B04B-BA20-233EC283570D}"/>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39129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P spid="32" grpId="0" animBg="1"/>
      <p:bldP spid="33" grpId="0" animBg="1"/>
      <p:bldP spid="35" grpId="0"/>
      <p:bldP spid="38" grpId="0"/>
      <p:bldP spid="40" grpId="0" animBg="1"/>
      <p:bldP spid="43" grpId="0" animBg="1"/>
      <p:bldP spid="45" grpId="0" animBg="1"/>
      <p:bldP spid="46" grpId="0" animBg="1"/>
      <p:bldP spid="6" grpId="0" animBg="1"/>
      <p:bldP spid="49" grpId="0" animBg="1"/>
      <p:bldP spid="13" grpId="0"/>
      <p:bldP spid="84" grpId="0"/>
      <p:bldP spid="8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39B498C4-0DD6-D448-BFF9-9EA58D4FFAE5}"/>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EDB1563-786B-7444-A67A-74436402CB44}"/>
              </a:ext>
            </a:extLst>
          </p:cNvPr>
          <p:cNvSpPr/>
          <p:nvPr/>
        </p:nvSpPr>
        <p:spPr>
          <a:xfrm>
            <a:off x="8871364" y="69572"/>
            <a:ext cx="2773516"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Methodology</a:t>
            </a:r>
          </a:p>
        </p:txBody>
      </p:sp>
      <p:sp>
        <p:nvSpPr>
          <p:cNvPr id="2" name="Slide Number Placeholder 1">
            <a:extLst>
              <a:ext uri="{FF2B5EF4-FFF2-40B4-BE49-F238E27FC236}">
                <a16:creationId xmlns:a16="http://schemas.microsoft.com/office/drawing/2014/main" id="{E44657F8-3132-8943-8F14-1A70281723A0}"/>
              </a:ext>
            </a:extLst>
          </p:cNvPr>
          <p:cNvSpPr>
            <a:spLocks noGrp="1"/>
          </p:cNvSpPr>
          <p:nvPr>
            <p:ph type="sldNum" sz="quarter" idx="12"/>
          </p:nvPr>
        </p:nvSpPr>
        <p:spPr/>
        <p:txBody>
          <a:bodyPr/>
          <a:lstStyle/>
          <a:p>
            <a:fld id="{596C8553-4B80-1B48-ABF9-E65CF85F8D92}" type="slidenum">
              <a:rPr lang="en-US" smtClean="0"/>
              <a:t>11</a:t>
            </a:fld>
            <a:endParaRPr lang="en-US"/>
          </a:p>
        </p:txBody>
      </p:sp>
      <p:sp>
        <p:nvSpPr>
          <p:cNvPr id="40" name="Rectangle 39">
            <a:extLst>
              <a:ext uri="{FF2B5EF4-FFF2-40B4-BE49-F238E27FC236}">
                <a16:creationId xmlns:a16="http://schemas.microsoft.com/office/drawing/2014/main" id="{9A2AC603-1B72-2947-84B4-DD7D3C1220F4}"/>
              </a:ext>
            </a:extLst>
          </p:cNvPr>
          <p:cNvSpPr/>
          <p:nvPr/>
        </p:nvSpPr>
        <p:spPr>
          <a:xfrm>
            <a:off x="9121607" y="777458"/>
            <a:ext cx="2645276" cy="523220"/>
          </a:xfrm>
          <a:prstGeom prst="rect">
            <a:avLst/>
          </a:prstGeom>
        </p:spPr>
        <p:txBody>
          <a:bodyPr wrap="none">
            <a:spAutoFit/>
          </a:bodyPr>
          <a:lstStyle/>
          <a:p>
            <a:r>
              <a:rPr lang="en-US" sz="2800" dirty="0">
                <a:solidFill>
                  <a:srgbClr val="0B546A"/>
                </a:solidFill>
                <a:latin typeface="Antonio" panose="02000503000000000000" pitchFamily="2" charset="77"/>
                <a:cs typeface="Levenim MT" panose="02010502060101010101" pitchFamily="2" charset="-79"/>
              </a:rPr>
              <a:t>Strategic Planning</a:t>
            </a:r>
          </a:p>
        </p:txBody>
      </p:sp>
      <p:sp>
        <p:nvSpPr>
          <p:cNvPr id="11" name="Rectangle 10">
            <a:extLst>
              <a:ext uri="{FF2B5EF4-FFF2-40B4-BE49-F238E27FC236}">
                <a16:creationId xmlns:a16="http://schemas.microsoft.com/office/drawing/2014/main" id="{BD484319-61F9-4B49-B095-00B838BE03F8}"/>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75B876-4668-1F44-8317-FACD924E30E8}"/>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D3AC7C-B5B4-C942-BF78-A75103236640}"/>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795922-8322-F246-9183-0D77FBF53AD7}"/>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9818A2-8986-654D-9922-7C357DB676F9}"/>
              </a:ext>
            </a:extLst>
          </p:cNvPr>
          <p:cNvSpPr/>
          <p:nvPr/>
        </p:nvSpPr>
        <p:spPr>
          <a:xfrm rot="5400000">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5E973A-6D59-494E-9403-8F971D2A6795}"/>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752B03-F0F3-A34F-B288-7E412A5BA365}"/>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38B8EA-B01D-184F-8F42-2E28AEF06D92}"/>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773E0C-3999-ED47-9660-564DE0F0ECA5}"/>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20" name="Rectangle 19">
            <a:extLst>
              <a:ext uri="{FF2B5EF4-FFF2-40B4-BE49-F238E27FC236}">
                <a16:creationId xmlns:a16="http://schemas.microsoft.com/office/drawing/2014/main" id="{25D0D7ED-EF4B-8243-95FC-F22F99E201AF}"/>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21" name="Rectangle 20">
            <a:extLst>
              <a:ext uri="{FF2B5EF4-FFF2-40B4-BE49-F238E27FC236}">
                <a16:creationId xmlns:a16="http://schemas.microsoft.com/office/drawing/2014/main" id="{19525220-EDE8-A54D-9216-6857C2EE1AC3}"/>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22" name="Rectangle 21">
            <a:extLst>
              <a:ext uri="{FF2B5EF4-FFF2-40B4-BE49-F238E27FC236}">
                <a16:creationId xmlns:a16="http://schemas.microsoft.com/office/drawing/2014/main" id="{01400FE9-E0EC-064C-A4E3-E21A9BE8E5BB}"/>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23" name="Rectangle 22">
            <a:extLst>
              <a:ext uri="{FF2B5EF4-FFF2-40B4-BE49-F238E27FC236}">
                <a16:creationId xmlns:a16="http://schemas.microsoft.com/office/drawing/2014/main" id="{EC93DA91-8195-0949-B5EE-F70DF6AF2649}"/>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25" name="Rectangle 24">
            <a:extLst>
              <a:ext uri="{FF2B5EF4-FFF2-40B4-BE49-F238E27FC236}">
                <a16:creationId xmlns:a16="http://schemas.microsoft.com/office/drawing/2014/main" id="{631AF749-9222-6043-901D-552602C06299}"/>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27" name="Rectangle 26">
            <a:extLst>
              <a:ext uri="{FF2B5EF4-FFF2-40B4-BE49-F238E27FC236}">
                <a16:creationId xmlns:a16="http://schemas.microsoft.com/office/drawing/2014/main" id="{EF1F4922-A149-E44C-A426-90736E358507}"/>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29" name="Rectangle 28">
            <a:extLst>
              <a:ext uri="{FF2B5EF4-FFF2-40B4-BE49-F238E27FC236}">
                <a16:creationId xmlns:a16="http://schemas.microsoft.com/office/drawing/2014/main" id="{0AFD782C-CD16-A746-BF6A-A8966D5D5057}"/>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1C0647D1-760D-FB43-A728-FBE2A97BC8A6}"/>
              </a:ext>
            </a:extLst>
          </p:cNvPr>
          <p:cNvSpPr/>
          <p:nvPr/>
        </p:nvSpPr>
        <p:spPr>
          <a:xfrm>
            <a:off x="333214" y="1309138"/>
            <a:ext cx="2423433" cy="1146444"/>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84EE164-98A2-2B4B-88FE-5013425E3D85}"/>
              </a:ext>
            </a:extLst>
          </p:cNvPr>
          <p:cNvSpPr txBox="1"/>
          <p:nvPr/>
        </p:nvSpPr>
        <p:spPr>
          <a:xfrm>
            <a:off x="766482" y="1534515"/>
            <a:ext cx="1990165" cy="707886"/>
          </a:xfrm>
          <a:prstGeom prst="rect">
            <a:avLst/>
          </a:prstGeom>
          <a:noFill/>
        </p:spPr>
        <p:txBody>
          <a:bodyPr wrap="square" rtlCol="0">
            <a:spAutoFit/>
          </a:bodyPr>
          <a:lstStyle/>
          <a:p>
            <a:pPr algn="ctr"/>
            <a:r>
              <a:rPr lang="en-US" sz="2000" b="1" dirty="0">
                <a:solidFill>
                  <a:schemeClr val="bg1"/>
                </a:solidFill>
                <a:latin typeface="Antonio" panose="02000503000000000000" pitchFamily="2" charset="77"/>
              </a:rPr>
              <a:t>Gathering Initial Information</a:t>
            </a:r>
            <a:r>
              <a:rPr lang="en-US" sz="2000" dirty="0">
                <a:solidFill>
                  <a:schemeClr val="bg1"/>
                </a:solidFill>
                <a:latin typeface="Antonio" panose="02000503000000000000" pitchFamily="2" charset="77"/>
              </a:rPr>
              <a:t> </a:t>
            </a:r>
          </a:p>
        </p:txBody>
      </p:sp>
      <p:sp>
        <p:nvSpPr>
          <p:cNvPr id="36" name="TextBox 35">
            <a:extLst>
              <a:ext uri="{FF2B5EF4-FFF2-40B4-BE49-F238E27FC236}">
                <a16:creationId xmlns:a16="http://schemas.microsoft.com/office/drawing/2014/main" id="{5C6126A9-38D2-C045-A1DE-898491675A17}"/>
              </a:ext>
            </a:extLst>
          </p:cNvPr>
          <p:cNvSpPr txBox="1"/>
          <p:nvPr/>
        </p:nvSpPr>
        <p:spPr>
          <a:xfrm>
            <a:off x="333214" y="1238284"/>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1</a:t>
            </a:r>
          </a:p>
        </p:txBody>
      </p:sp>
      <p:sp>
        <p:nvSpPr>
          <p:cNvPr id="37" name="Rectangle 36">
            <a:extLst>
              <a:ext uri="{FF2B5EF4-FFF2-40B4-BE49-F238E27FC236}">
                <a16:creationId xmlns:a16="http://schemas.microsoft.com/office/drawing/2014/main" id="{5806D59D-108F-9442-89C5-8375EF027EBE}"/>
              </a:ext>
            </a:extLst>
          </p:cNvPr>
          <p:cNvSpPr/>
          <p:nvPr/>
        </p:nvSpPr>
        <p:spPr>
          <a:xfrm>
            <a:off x="3324988" y="1309138"/>
            <a:ext cx="2423433" cy="1146439"/>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E94B2E4-5859-474D-8E00-1A956AE3C616}"/>
              </a:ext>
            </a:extLst>
          </p:cNvPr>
          <p:cNvSpPr txBox="1"/>
          <p:nvPr/>
        </p:nvSpPr>
        <p:spPr>
          <a:xfrm>
            <a:off x="3943315" y="1534515"/>
            <a:ext cx="1805106" cy="707886"/>
          </a:xfrm>
          <a:prstGeom prst="rect">
            <a:avLst/>
          </a:prstGeom>
          <a:noFill/>
        </p:spPr>
        <p:txBody>
          <a:bodyPr wrap="square" rtlCol="0">
            <a:spAutoFit/>
          </a:bodyPr>
          <a:lstStyle/>
          <a:p>
            <a:pPr algn="ctr"/>
            <a:r>
              <a:rPr lang="en-US" sz="2000" b="1" dirty="0">
                <a:solidFill>
                  <a:schemeClr val="bg1"/>
                </a:solidFill>
                <a:latin typeface="Antonio" panose="02000503000000000000" pitchFamily="2" charset="77"/>
              </a:rPr>
              <a:t>Public Engagement</a:t>
            </a:r>
            <a:endParaRPr lang="en-US" sz="2000" dirty="0">
              <a:solidFill>
                <a:schemeClr val="bg1"/>
              </a:solidFill>
              <a:latin typeface="Antonio" panose="02000503000000000000" pitchFamily="2" charset="77"/>
            </a:endParaRPr>
          </a:p>
        </p:txBody>
      </p:sp>
      <p:sp>
        <p:nvSpPr>
          <p:cNvPr id="39" name="TextBox 38">
            <a:extLst>
              <a:ext uri="{FF2B5EF4-FFF2-40B4-BE49-F238E27FC236}">
                <a16:creationId xmlns:a16="http://schemas.microsoft.com/office/drawing/2014/main" id="{1DC992F5-A2B3-0247-8475-142537D756A0}"/>
              </a:ext>
            </a:extLst>
          </p:cNvPr>
          <p:cNvSpPr txBox="1"/>
          <p:nvPr/>
        </p:nvSpPr>
        <p:spPr>
          <a:xfrm>
            <a:off x="3315977" y="1238284"/>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2</a:t>
            </a:r>
          </a:p>
        </p:txBody>
      </p:sp>
      <p:sp>
        <p:nvSpPr>
          <p:cNvPr id="41" name="Rectangle 40">
            <a:extLst>
              <a:ext uri="{FF2B5EF4-FFF2-40B4-BE49-F238E27FC236}">
                <a16:creationId xmlns:a16="http://schemas.microsoft.com/office/drawing/2014/main" id="{81104748-0198-B348-A3D1-D8F8E835C6C9}"/>
              </a:ext>
            </a:extLst>
          </p:cNvPr>
          <p:cNvSpPr/>
          <p:nvPr/>
        </p:nvSpPr>
        <p:spPr>
          <a:xfrm>
            <a:off x="6276358" y="1309137"/>
            <a:ext cx="2423433" cy="1146437"/>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AC07128-E343-3F49-83B3-019A48EB203E}"/>
              </a:ext>
            </a:extLst>
          </p:cNvPr>
          <p:cNvSpPr txBox="1"/>
          <p:nvPr/>
        </p:nvSpPr>
        <p:spPr>
          <a:xfrm>
            <a:off x="6709626" y="1725037"/>
            <a:ext cx="1990165" cy="400110"/>
          </a:xfrm>
          <a:prstGeom prst="rect">
            <a:avLst/>
          </a:prstGeom>
          <a:noFill/>
        </p:spPr>
        <p:txBody>
          <a:bodyPr wrap="square" rtlCol="0">
            <a:spAutoFit/>
          </a:bodyPr>
          <a:lstStyle/>
          <a:p>
            <a:pPr algn="ctr"/>
            <a:r>
              <a:rPr lang="en-US" sz="2000" b="1" dirty="0">
                <a:solidFill>
                  <a:schemeClr val="bg1"/>
                </a:solidFill>
                <a:latin typeface="Antonio" panose="02000503000000000000" pitchFamily="2" charset="77"/>
              </a:rPr>
              <a:t>Analysis</a:t>
            </a:r>
            <a:endParaRPr lang="en-US" sz="2000" dirty="0">
              <a:solidFill>
                <a:schemeClr val="bg1"/>
              </a:solidFill>
              <a:latin typeface="Antonio" panose="02000503000000000000" pitchFamily="2" charset="77"/>
            </a:endParaRPr>
          </a:p>
        </p:txBody>
      </p:sp>
      <p:sp>
        <p:nvSpPr>
          <p:cNvPr id="43" name="TextBox 42">
            <a:extLst>
              <a:ext uri="{FF2B5EF4-FFF2-40B4-BE49-F238E27FC236}">
                <a16:creationId xmlns:a16="http://schemas.microsoft.com/office/drawing/2014/main" id="{0855F27A-5477-664A-AAEF-5BCB8C7A6B0A}"/>
              </a:ext>
            </a:extLst>
          </p:cNvPr>
          <p:cNvSpPr txBox="1"/>
          <p:nvPr/>
        </p:nvSpPr>
        <p:spPr>
          <a:xfrm>
            <a:off x="6187146" y="1238284"/>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3</a:t>
            </a:r>
          </a:p>
        </p:txBody>
      </p:sp>
      <p:sp>
        <p:nvSpPr>
          <p:cNvPr id="44" name="Rectangle 43">
            <a:extLst>
              <a:ext uri="{FF2B5EF4-FFF2-40B4-BE49-F238E27FC236}">
                <a16:creationId xmlns:a16="http://schemas.microsoft.com/office/drawing/2014/main" id="{F1EA8998-4D66-8843-8F5E-607DEAB2822E}"/>
              </a:ext>
            </a:extLst>
          </p:cNvPr>
          <p:cNvSpPr/>
          <p:nvPr/>
        </p:nvSpPr>
        <p:spPr>
          <a:xfrm>
            <a:off x="9204054" y="1309138"/>
            <a:ext cx="2423433" cy="1146436"/>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E81625C-233F-E841-9C4F-C7DB7882CCF9}"/>
              </a:ext>
            </a:extLst>
          </p:cNvPr>
          <p:cNvSpPr txBox="1"/>
          <p:nvPr/>
        </p:nvSpPr>
        <p:spPr>
          <a:xfrm>
            <a:off x="9627340" y="1534515"/>
            <a:ext cx="1990165" cy="707886"/>
          </a:xfrm>
          <a:prstGeom prst="rect">
            <a:avLst/>
          </a:prstGeom>
          <a:noFill/>
        </p:spPr>
        <p:txBody>
          <a:bodyPr wrap="square" rtlCol="0">
            <a:spAutoFit/>
          </a:bodyPr>
          <a:lstStyle/>
          <a:p>
            <a:pPr algn="ctr"/>
            <a:r>
              <a:rPr lang="en-US" sz="2000" b="1" dirty="0">
                <a:solidFill>
                  <a:schemeClr val="bg1"/>
                </a:solidFill>
                <a:latin typeface="Antonio" panose="02000503000000000000" pitchFamily="2" charset="77"/>
              </a:rPr>
              <a:t>Strategies and Actions</a:t>
            </a:r>
            <a:endParaRPr lang="en-US" sz="2000" dirty="0">
              <a:solidFill>
                <a:schemeClr val="bg1"/>
              </a:solidFill>
              <a:latin typeface="Antonio" panose="02000503000000000000" pitchFamily="2" charset="77"/>
            </a:endParaRPr>
          </a:p>
        </p:txBody>
      </p:sp>
      <p:sp>
        <p:nvSpPr>
          <p:cNvPr id="46" name="TextBox 45">
            <a:extLst>
              <a:ext uri="{FF2B5EF4-FFF2-40B4-BE49-F238E27FC236}">
                <a16:creationId xmlns:a16="http://schemas.microsoft.com/office/drawing/2014/main" id="{DBBC23E7-C125-0E4A-B25F-0EAD26525CF8}"/>
              </a:ext>
            </a:extLst>
          </p:cNvPr>
          <p:cNvSpPr txBox="1"/>
          <p:nvPr/>
        </p:nvSpPr>
        <p:spPr>
          <a:xfrm>
            <a:off x="9195043" y="1238284"/>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4</a:t>
            </a:r>
          </a:p>
        </p:txBody>
      </p:sp>
      <p:pic>
        <p:nvPicPr>
          <p:cNvPr id="47" name="Graphic 46" descr="Social network">
            <a:extLst>
              <a:ext uri="{FF2B5EF4-FFF2-40B4-BE49-F238E27FC236}">
                <a16:creationId xmlns:a16="http://schemas.microsoft.com/office/drawing/2014/main" id="{B595A05E-63D6-DD45-BB56-E7ECD075D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3" y="2517921"/>
            <a:ext cx="1025190" cy="1025190"/>
          </a:xfrm>
          <a:prstGeom prst="rect">
            <a:avLst/>
          </a:prstGeom>
        </p:spPr>
      </p:pic>
      <p:pic>
        <p:nvPicPr>
          <p:cNvPr id="48" name="Graphic 47" descr="Topography Map">
            <a:extLst>
              <a:ext uri="{FF2B5EF4-FFF2-40B4-BE49-F238E27FC236}">
                <a16:creationId xmlns:a16="http://schemas.microsoft.com/office/drawing/2014/main" id="{0AEDEB1E-0B3A-9F4D-8EF3-A4ADBD66BF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2716" y="2649199"/>
            <a:ext cx="803922" cy="803922"/>
          </a:xfrm>
          <a:prstGeom prst="rect">
            <a:avLst/>
          </a:prstGeom>
        </p:spPr>
      </p:pic>
      <p:pic>
        <p:nvPicPr>
          <p:cNvPr id="49" name="Graphic 48" descr="Folder Search">
            <a:extLst>
              <a:ext uri="{FF2B5EF4-FFF2-40B4-BE49-F238E27FC236}">
                <a16:creationId xmlns:a16="http://schemas.microsoft.com/office/drawing/2014/main" id="{025D3F4C-1B7F-9447-B0B6-9EA9099117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706" y="3923948"/>
            <a:ext cx="914400" cy="914400"/>
          </a:xfrm>
          <a:prstGeom prst="rect">
            <a:avLst/>
          </a:prstGeom>
        </p:spPr>
      </p:pic>
      <p:pic>
        <p:nvPicPr>
          <p:cNvPr id="50" name="Graphic 49" descr="Scales of justice with solid fill">
            <a:extLst>
              <a:ext uri="{FF2B5EF4-FFF2-40B4-BE49-F238E27FC236}">
                <a16:creationId xmlns:a16="http://schemas.microsoft.com/office/drawing/2014/main" id="{D1B2EDA9-02FC-1A47-B75B-B8378CDE05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9776" y="5228954"/>
            <a:ext cx="772259" cy="772259"/>
          </a:xfrm>
          <a:prstGeom prst="rect">
            <a:avLst/>
          </a:prstGeom>
        </p:spPr>
      </p:pic>
      <p:sp>
        <p:nvSpPr>
          <p:cNvPr id="51" name="TextBox 50">
            <a:extLst>
              <a:ext uri="{FF2B5EF4-FFF2-40B4-BE49-F238E27FC236}">
                <a16:creationId xmlns:a16="http://schemas.microsoft.com/office/drawing/2014/main" id="{6E2F5138-5F62-0141-A218-D806C432BD68}"/>
              </a:ext>
            </a:extLst>
          </p:cNvPr>
          <p:cNvSpPr txBox="1"/>
          <p:nvPr/>
        </p:nvSpPr>
        <p:spPr>
          <a:xfrm>
            <a:off x="613448" y="342274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Site Visit</a:t>
            </a:r>
          </a:p>
        </p:txBody>
      </p:sp>
      <p:sp>
        <p:nvSpPr>
          <p:cNvPr id="52" name="TextBox 51">
            <a:extLst>
              <a:ext uri="{FF2B5EF4-FFF2-40B4-BE49-F238E27FC236}">
                <a16:creationId xmlns:a16="http://schemas.microsoft.com/office/drawing/2014/main" id="{67D6D89A-FC98-964F-8541-795624589ECF}"/>
              </a:ext>
            </a:extLst>
          </p:cNvPr>
          <p:cNvSpPr txBox="1"/>
          <p:nvPr/>
        </p:nvSpPr>
        <p:spPr>
          <a:xfrm>
            <a:off x="613448" y="4776295"/>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Past Planning Efforts</a:t>
            </a:r>
          </a:p>
        </p:txBody>
      </p:sp>
      <p:sp>
        <p:nvSpPr>
          <p:cNvPr id="53" name="TextBox 52">
            <a:extLst>
              <a:ext uri="{FF2B5EF4-FFF2-40B4-BE49-F238E27FC236}">
                <a16:creationId xmlns:a16="http://schemas.microsoft.com/office/drawing/2014/main" id="{DA2E1A73-8787-2144-8E74-1CAE4CD55C62}"/>
              </a:ext>
            </a:extLst>
          </p:cNvPr>
          <p:cNvSpPr txBox="1"/>
          <p:nvPr/>
        </p:nvSpPr>
        <p:spPr>
          <a:xfrm>
            <a:off x="613448" y="600121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Iowa Law Documents</a:t>
            </a:r>
          </a:p>
        </p:txBody>
      </p:sp>
      <p:sp>
        <p:nvSpPr>
          <p:cNvPr id="54" name="TextBox 53">
            <a:extLst>
              <a:ext uri="{FF2B5EF4-FFF2-40B4-BE49-F238E27FC236}">
                <a16:creationId xmlns:a16="http://schemas.microsoft.com/office/drawing/2014/main" id="{E12D4B31-3BB7-1B46-9C3C-2E5DB99DCADB}"/>
              </a:ext>
            </a:extLst>
          </p:cNvPr>
          <p:cNvSpPr txBox="1"/>
          <p:nvPr/>
        </p:nvSpPr>
        <p:spPr>
          <a:xfrm>
            <a:off x="3585890" y="342274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Community Workshop</a:t>
            </a:r>
          </a:p>
        </p:txBody>
      </p:sp>
      <p:sp>
        <p:nvSpPr>
          <p:cNvPr id="55" name="TextBox 54">
            <a:extLst>
              <a:ext uri="{FF2B5EF4-FFF2-40B4-BE49-F238E27FC236}">
                <a16:creationId xmlns:a16="http://schemas.microsoft.com/office/drawing/2014/main" id="{CA319ED7-113D-AB49-8265-E991D87E6033}"/>
              </a:ext>
            </a:extLst>
          </p:cNvPr>
          <p:cNvSpPr txBox="1"/>
          <p:nvPr/>
        </p:nvSpPr>
        <p:spPr>
          <a:xfrm>
            <a:off x="3587818" y="4776295"/>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Survey</a:t>
            </a:r>
          </a:p>
        </p:txBody>
      </p:sp>
      <p:pic>
        <p:nvPicPr>
          <p:cNvPr id="56" name="Graphic 55" descr="Clipboard with solid fill">
            <a:extLst>
              <a:ext uri="{FF2B5EF4-FFF2-40B4-BE49-F238E27FC236}">
                <a16:creationId xmlns:a16="http://schemas.microsoft.com/office/drawing/2014/main" id="{0CDF531E-95AF-7E44-BDC8-6BC4B9666A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2670" y="3969163"/>
            <a:ext cx="811356" cy="811356"/>
          </a:xfrm>
          <a:prstGeom prst="rect">
            <a:avLst/>
          </a:prstGeom>
        </p:spPr>
      </p:pic>
      <p:sp>
        <p:nvSpPr>
          <p:cNvPr id="57" name="TextBox 56">
            <a:extLst>
              <a:ext uri="{FF2B5EF4-FFF2-40B4-BE49-F238E27FC236}">
                <a16:creationId xmlns:a16="http://schemas.microsoft.com/office/drawing/2014/main" id="{1A6C709F-FFB9-104A-B001-4B6315A639A6}"/>
              </a:ext>
            </a:extLst>
          </p:cNvPr>
          <p:cNvSpPr txBox="1"/>
          <p:nvPr/>
        </p:nvSpPr>
        <p:spPr>
          <a:xfrm>
            <a:off x="3585248" y="600121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Website</a:t>
            </a:r>
          </a:p>
        </p:txBody>
      </p:sp>
      <p:pic>
        <p:nvPicPr>
          <p:cNvPr id="58" name="Graphic 57" descr="Internet with solid fill">
            <a:extLst>
              <a:ext uri="{FF2B5EF4-FFF2-40B4-BE49-F238E27FC236}">
                <a16:creationId xmlns:a16="http://schemas.microsoft.com/office/drawing/2014/main" id="{30385FC0-3699-0544-B2C4-92F25247AA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50506" y="5220031"/>
            <a:ext cx="914400" cy="914400"/>
          </a:xfrm>
          <a:prstGeom prst="rect">
            <a:avLst/>
          </a:prstGeom>
        </p:spPr>
      </p:pic>
      <p:sp>
        <p:nvSpPr>
          <p:cNvPr id="59" name="TextBox 58">
            <a:extLst>
              <a:ext uri="{FF2B5EF4-FFF2-40B4-BE49-F238E27FC236}">
                <a16:creationId xmlns:a16="http://schemas.microsoft.com/office/drawing/2014/main" id="{973AB362-92D5-CC40-B269-09390998A0AA}"/>
              </a:ext>
            </a:extLst>
          </p:cNvPr>
          <p:cNvSpPr txBox="1"/>
          <p:nvPr/>
        </p:nvSpPr>
        <p:spPr>
          <a:xfrm>
            <a:off x="6462219" y="342274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Spatial Analysis</a:t>
            </a:r>
          </a:p>
        </p:txBody>
      </p:sp>
      <p:sp>
        <p:nvSpPr>
          <p:cNvPr id="60" name="TextBox 59">
            <a:extLst>
              <a:ext uri="{FF2B5EF4-FFF2-40B4-BE49-F238E27FC236}">
                <a16:creationId xmlns:a16="http://schemas.microsoft.com/office/drawing/2014/main" id="{A994E6E0-79C2-9F46-9A99-D7B9469E0E20}"/>
              </a:ext>
            </a:extLst>
          </p:cNvPr>
          <p:cNvSpPr txBox="1"/>
          <p:nvPr/>
        </p:nvSpPr>
        <p:spPr>
          <a:xfrm>
            <a:off x="6462219" y="4776295"/>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SWOC Analysis</a:t>
            </a:r>
          </a:p>
        </p:txBody>
      </p:sp>
      <p:pic>
        <p:nvPicPr>
          <p:cNvPr id="61" name="Graphic 60" descr="Research with solid fill">
            <a:extLst>
              <a:ext uri="{FF2B5EF4-FFF2-40B4-BE49-F238E27FC236}">
                <a16:creationId xmlns:a16="http://schemas.microsoft.com/office/drawing/2014/main" id="{72F27163-7FED-EA4C-A1F1-625674C7B9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74884" y="3969163"/>
            <a:ext cx="811356" cy="811356"/>
          </a:xfrm>
          <a:prstGeom prst="rect">
            <a:avLst/>
          </a:prstGeom>
        </p:spPr>
      </p:pic>
      <p:sp>
        <p:nvSpPr>
          <p:cNvPr id="62" name="TextBox 61">
            <a:extLst>
              <a:ext uri="{FF2B5EF4-FFF2-40B4-BE49-F238E27FC236}">
                <a16:creationId xmlns:a16="http://schemas.microsoft.com/office/drawing/2014/main" id="{FF8349BA-BCD6-9848-BEF3-3C1924C4E0A9}"/>
              </a:ext>
            </a:extLst>
          </p:cNvPr>
          <p:cNvSpPr txBox="1"/>
          <p:nvPr/>
        </p:nvSpPr>
        <p:spPr>
          <a:xfrm>
            <a:off x="6462219" y="6000481"/>
            <a:ext cx="2044916" cy="646331"/>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Fiscal Impact Analysis</a:t>
            </a:r>
          </a:p>
        </p:txBody>
      </p:sp>
      <p:pic>
        <p:nvPicPr>
          <p:cNvPr id="63" name="Graphic 62" descr="Tax with solid fill">
            <a:extLst>
              <a:ext uri="{FF2B5EF4-FFF2-40B4-BE49-F238E27FC236}">
                <a16:creationId xmlns:a16="http://schemas.microsoft.com/office/drawing/2014/main" id="{A815A658-11B9-B042-B89A-CAFAA55B392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2306" y="5333471"/>
            <a:ext cx="737232" cy="737232"/>
          </a:xfrm>
          <a:prstGeom prst="rect">
            <a:avLst/>
          </a:prstGeom>
        </p:spPr>
      </p:pic>
      <p:sp>
        <p:nvSpPr>
          <p:cNvPr id="66" name="Slide Number Placeholder 1">
            <a:extLst>
              <a:ext uri="{FF2B5EF4-FFF2-40B4-BE49-F238E27FC236}">
                <a16:creationId xmlns:a16="http://schemas.microsoft.com/office/drawing/2014/main" id="{2E3F169A-283B-C143-B1C7-97A4ED665CA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C8553-4B80-1B48-ABF9-E65CF85F8D92}" type="slidenum">
              <a:rPr lang="en-US" smtClean="0"/>
              <a:pPr/>
              <a:t>11</a:t>
            </a:fld>
            <a:endParaRPr lang="en-US" dirty="0"/>
          </a:p>
        </p:txBody>
      </p:sp>
      <p:pic>
        <p:nvPicPr>
          <p:cNvPr id="67" name="Graphic 66" descr="Map with pin with solid fill">
            <a:extLst>
              <a:ext uri="{FF2B5EF4-FFF2-40B4-BE49-F238E27FC236}">
                <a16:creationId xmlns:a16="http://schemas.microsoft.com/office/drawing/2014/main" id="{1C0709A4-FA67-794B-A55C-3656D7B1568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78705" y="2593960"/>
            <a:ext cx="914400" cy="914400"/>
          </a:xfrm>
          <a:prstGeom prst="rect">
            <a:avLst/>
          </a:prstGeom>
        </p:spPr>
      </p:pic>
      <p:sp>
        <p:nvSpPr>
          <p:cNvPr id="69" name="TextBox 68">
            <a:extLst>
              <a:ext uri="{FF2B5EF4-FFF2-40B4-BE49-F238E27FC236}">
                <a16:creationId xmlns:a16="http://schemas.microsoft.com/office/drawing/2014/main" id="{704B9360-D174-E64F-9CEC-77DFA21A8B03}"/>
              </a:ext>
            </a:extLst>
          </p:cNvPr>
          <p:cNvSpPr txBox="1"/>
          <p:nvPr/>
        </p:nvSpPr>
        <p:spPr>
          <a:xfrm>
            <a:off x="9417640" y="3422744"/>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Infill Development</a:t>
            </a:r>
          </a:p>
        </p:txBody>
      </p:sp>
      <p:sp>
        <p:nvSpPr>
          <p:cNvPr id="70" name="TextBox 69">
            <a:extLst>
              <a:ext uri="{FF2B5EF4-FFF2-40B4-BE49-F238E27FC236}">
                <a16:creationId xmlns:a16="http://schemas.microsoft.com/office/drawing/2014/main" id="{6A9B11B7-AE74-BB47-A1F6-81498FFECA44}"/>
              </a:ext>
            </a:extLst>
          </p:cNvPr>
          <p:cNvSpPr txBox="1"/>
          <p:nvPr/>
        </p:nvSpPr>
        <p:spPr>
          <a:xfrm>
            <a:off x="9417640" y="4776295"/>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Annexation</a:t>
            </a:r>
          </a:p>
        </p:txBody>
      </p:sp>
      <p:sp>
        <p:nvSpPr>
          <p:cNvPr id="72" name="TextBox 71">
            <a:extLst>
              <a:ext uri="{FF2B5EF4-FFF2-40B4-BE49-F238E27FC236}">
                <a16:creationId xmlns:a16="http://schemas.microsoft.com/office/drawing/2014/main" id="{2764B66A-1DEF-5140-8DD8-1653A50F29D7}"/>
              </a:ext>
            </a:extLst>
          </p:cNvPr>
          <p:cNvSpPr txBox="1"/>
          <p:nvPr/>
        </p:nvSpPr>
        <p:spPr>
          <a:xfrm>
            <a:off x="9417640" y="6000481"/>
            <a:ext cx="2044916" cy="369332"/>
          </a:xfrm>
          <a:prstGeom prst="rect">
            <a:avLst/>
          </a:prstGeom>
          <a:noFill/>
        </p:spPr>
        <p:txBody>
          <a:bodyPr wrap="square" rtlCol="0">
            <a:spAutoFit/>
          </a:bodyPr>
          <a:lstStyle/>
          <a:p>
            <a:pPr algn="ctr"/>
            <a:r>
              <a:rPr lang="en-US" dirty="0">
                <a:solidFill>
                  <a:srgbClr val="0A5369"/>
                </a:solidFill>
                <a:latin typeface="Antonio" panose="02000503000000000000" pitchFamily="2" charset="77"/>
              </a:rPr>
              <a:t>Extraterritorial Zoning</a:t>
            </a:r>
          </a:p>
        </p:txBody>
      </p:sp>
      <p:pic>
        <p:nvPicPr>
          <p:cNvPr id="74" name="Picture 73" descr="Shape&#10;&#10;Description automatically generated">
            <a:extLst>
              <a:ext uri="{FF2B5EF4-FFF2-40B4-BE49-F238E27FC236}">
                <a16:creationId xmlns:a16="http://schemas.microsoft.com/office/drawing/2014/main" id="{78A4771B-18F1-0F48-98BD-0C1742917943}"/>
              </a:ext>
            </a:extLst>
          </p:cNvPr>
          <p:cNvPicPr>
            <a:picLocks noChangeAspect="1"/>
          </p:cNvPicPr>
          <p:nvPr/>
        </p:nvPicPr>
        <p:blipFill rotWithShape="1">
          <a:blip r:embed="rId21"/>
          <a:srcRect l="4518" t="12720" r="4673" b="30483"/>
          <a:stretch/>
        </p:blipFill>
        <p:spPr>
          <a:xfrm>
            <a:off x="9627526" y="2593960"/>
            <a:ext cx="1609614" cy="755057"/>
          </a:xfrm>
          <a:prstGeom prst="rect">
            <a:avLst/>
          </a:prstGeom>
        </p:spPr>
      </p:pic>
      <p:pic>
        <p:nvPicPr>
          <p:cNvPr id="75" name="Picture 74" descr="A picture containing icon&#10;&#10;Description automatically generated">
            <a:extLst>
              <a:ext uri="{FF2B5EF4-FFF2-40B4-BE49-F238E27FC236}">
                <a16:creationId xmlns:a16="http://schemas.microsoft.com/office/drawing/2014/main" id="{21F54436-2326-0A48-92FE-E4AD2B05C5C8}"/>
              </a:ext>
            </a:extLst>
          </p:cNvPr>
          <p:cNvPicPr>
            <a:picLocks noChangeAspect="1"/>
          </p:cNvPicPr>
          <p:nvPr/>
        </p:nvPicPr>
        <p:blipFill>
          <a:blip r:embed="rId22"/>
          <a:stretch>
            <a:fillRect/>
          </a:stretch>
        </p:blipFill>
        <p:spPr>
          <a:xfrm>
            <a:off x="10007525" y="5389851"/>
            <a:ext cx="865146" cy="584775"/>
          </a:xfrm>
          <a:prstGeom prst="rect">
            <a:avLst/>
          </a:prstGeom>
        </p:spPr>
      </p:pic>
      <p:pic>
        <p:nvPicPr>
          <p:cNvPr id="5" name="Graphic 4" descr="Puzzle pieces with solid fill">
            <a:extLst>
              <a:ext uri="{FF2B5EF4-FFF2-40B4-BE49-F238E27FC236}">
                <a16:creationId xmlns:a16="http://schemas.microsoft.com/office/drawing/2014/main" id="{65E37EFE-4A7B-0C4F-9FC1-D53C06BDDEE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07525" y="3881108"/>
            <a:ext cx="914400" cy="914400"/>
          </a:xfrm>
          <a:prstGeom prst="rect">
            <a:avLst/>
          </a:prstGeom>
        </p:spPr>
      </p:pic>
    </p:spTree>
    <p:extLst>
      <p:ext uri="{BB962C8B-B14F-4D97-AF65-F5344CB8AC3E}">
        <p14:creationId xmlns:p14="http://schemas.microsoft.com/office/powerpoint/2010/main" val="705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7" grpId="0" animBg="1"/>
      <p:bldP spid="38" grpId="0"/>
      <p:bldP spid="39" grpId="0"/>
      <p:bldP spid="41" grpId="0" animBg="1"/>
      <p:bldP spid="42" grpId="0"/>
      <p:bldP spid="43" grpId="0"/>
      <p:bldP spid="44" grpId="0" animBg="1"/>
      <p:bldP spid="45" grpId="0"/>
      <p:bldP spid="46" grpId="0"/>
      <p:bldP spid="51" grpId="0"/>
      <p:bldP spid="52" grpId="0"/>
      <p:bldP spid="53" grpId="0"/>
      <p:bldP spid="54" grpId="0"/>
      <p:bldP spid="55" grpId="0"/>
      <p:bldP spid="57" grpId="0"/>
      <p:bldP spid="59" grpId="0"/>
      <p:bldP spid="60" grpId="0"/>
      <p:bldP spid="62" grpId="0"/>
      <p:bldP spid="69" grpId="0"/>
      <p:bldP spid="70"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A3BE173-2933-4B33-8C2A-99749231B5E8}"/>
              </a:ext>
            </a:extLst>
          </p:cNvPr>
          <p:cNvSpPr/>
          <p:nvPr/>
        </p:nvSpPr>
        <p:spPr>
          <a:xfrm>
            <a:off x="9484109" y="1598079"/>
            <a:ext cx="358363" cy="370308"/>
          </a:xfrm>
          <a:prstGeom prst="ellipse">
            <a:avLst/>
          </a:prstGeom>
          <a:solidFill>
            <a:srgbClr val="3DB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16361EF-79D7-48EB-9D1A-067202811C01}"/>
              </a:ext>
            </a:extLst>
          </p:cNvPr>
          <p:cNvSpPr/>
          <p:nvPr/>
        </p:nvSpPr>
        <p:spPr>
          <a:xfrm>
            <a:off x="8981056" y="1783233"/>
            <a:ext cx="1359167" cy="1641071"/>
          </a:xfrm>
          <a:custGeom>
            <a:avLst/>
            <a:gdLst>
              <a:gd name="connsiteX0" fmla="*/ 0 w 974557"/>
              <a:gd name="connsiteY0" fmla="*/ 0 h 1176689"/>
              <a:gd name="connsiteX1" fmla="*/ 342899 w 974557"/>
              <a:gd name="connsiteY1" fmla="*/ 0 h 1176689"/>
              <a:gd name="connsiteX2" fmla="*/ 487278 w 974557"/>
              <a:gd name="connsiteY2" fmla="*/ 149192 h 1176689"/>
              <a:gd name="connsiteX3" fmla="*/ 631657 w 974557"/>
              <a:gd name="connsiteY3" fmla="*/ 0 h 1176689"/>
              <a:gd name="connsiteX4" fmla="*/ 974557 w 974557"/>
              <a:gd name="connsiteY4" fmla="*/ 0 h 1176689"/>
              <a:gd name="connsiteX5" fmla="*/ 974557 w 974557"/>
              <a:gd name="connsiteY5" fmla="*/ 928633 h 1176689"/>
              <a:gd name="connsiteX6" fmla="*/ 588450 w 974557"/>
              <a:gd name="connsiteY6" fmla="*/ 928633 h 1176689"/>
              <a:gd name="connsiteX7" fmla="*/ 481264 w 974557"/>
              <a:gd name="connsiteY7" fmla="*/ 1176689 h 1176689"/>
              <a:gd name="connsiteX8" fmla="*/ 374079 w 974557"/>
              <a:gd name="connsiteY8" fmla="*/ 928633 h 1176689"/>
              <a:gd name="connsiteX9" fmla="*/ 0 w 974557"/>
              <a:gd name="connsiteY9" fmla="*/ 928633 h 117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557" h="1176689">
                <a:moveTo>
                  <a:pt x="0" y="0"/>
                </a:moveTo>
                <a:lnTo>
                  <a:pt x="342899" y="0"/>
                </a:lnTo>
                <a:cubicBezTo>
                  <a:pt x="342899" y="82396"/>
                  <a:pt x="407540" y="149192"/>
                  <a:pt x="487278" y="149192"/>
                </a:cubicBezTo>
                <a:cubicBezTo>
                  <a:pt x="567016" y="149192"/>
                  <a:pt x="631657" y="82396"/>
                  <a:pt x="631657" y="0"/>
                </a:cubicBezTo>
                <a:lnTo>
                  <a:pt x="974557" y="0"/>
                </a:lnTo>
                <a:lnTo>
                  <a:pt x="974557" y="928633"/>
                </a:lnTo>
                <a:lnTo>
                  <a:pt x="588450" y="928633"/>
                </a:lnTo>
                <a:lnTo>
                  <a:pt x="481264" y="1176689"/>
                </a:lnTo>
                <a:lnTo>
                  <a:pt x="374079" y="928633"/>
                </a:lnTo>
                <a:lnTo>
                  <a:pt x="0" y="928633"/>
                </a:lnTo>
                <a:close/>
              </a:path>
            </a:pathLst>
          </a:custGeom>
          <a:solidFill>
            <a:srgbClr val="3DB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1209D96-F965-418A-B464-9A600A321C76}"/>
              </a:ext>
            </a:extLst>
          </p:cNvPr>
          <p:cNvPicPr>
            <a:picLocks noChangeAspect="1"/>
          </p:cNvPicPr>
          <p:nvPr/>
        </p:nvPicPr>
        <p:blipFill>
          <a:blip r:embed="rId3"/>
          <a:stretch>
            <a:fillRect/>
          </a:stretch>
        </p:blipFill>
        <p:spPr>
          <a:xfrm>
            <a:off x="489120" y="3498513"/>
            <a:ext cx="4029940" cy="2294083"/>
          </a:xfrm>
          <a:prstGeom prst="rect">
            <a:avLst/>
          </a:prstGeom>
          <a:ln w="19050">
            <a:solidFill>
              <a:schemeClr val="bg2">
                <a:lumMod val="50000"/>
              </a:schemeClr>
            </a:solidFill>
            <a:prstDash val="sysDot"/>
          </a:ln>
        </p:spPr>
      </p:pic>
      <p:pic>
        <p:nvPicPr>
          <p:cNvPr id="6" name="Picture 5">
            <a:extLst>
              <a:ext uri="{FF2B5EF4-FFF2-40B4-BE49-F238E27FC236}">
                <a16:creationId xmlns:a16="http://schemas.microsoft.com/office/drawing/2014/main" id="{423408A6-382A-4A0C-8965-79124ECD71C4}"/>
              </a:ext>
            </a:extLst>
          </p:cNvPr>
          <p:cNvPicPr>
            <a:picLocks noChangeAspect="1"/>
          </p:cNvPicPr>
          <p:nvPr/>
        </p:nvPicPr>
        <p:blipFill>
          <a:blip r:embed="rId4"/>
          <a:stretch>
            <a:fillRect/>
          </a:stretch>
        </p:blipFill>
        <p:spPr>
          <a:xfrm>
            <a:off x="4809620" y="2690989"/>
            <a:ext cx="2494612" cy="3841042"/>
          </a:xfrm>
          <a:prstGeom prst="rect">
            <a:avLst/>
          </a:prstGeom>
          <a:ln w="19050">
            <a:solidFill>
              <a:schemeClr val="bg2">
                <a:lumMod val="50000"/>
              </a:schemeClr>
            </a:solidFill>
            <a:prstDash val="sysDot"/>
          </a:ln>
        </p:spPr>
      </p:pic>
      <p:pic>
        <p:nvPicPr>
          <p:cNvPr id="7" name="Picture 6">
            <a:extLst>
              <a:ext uri="{FF2B5EF4-FFF2-40B4-BE49-F238E27FC236}">
                <a16:creationId xmlns:a16="http://schemas.microsoft.com/office/drawing/2014/main" id="{0EF03D4A-1B66-400C-A436-ABFB93652D2F}"/>
              </a:ext>
            </a:extLst>
          </p:cNvPr>
          <p:cNvPicPr>
            <a:picLocks noChangeAspect="1"/>
          </p:cNvPicPr>
          <p:nvPr/>
        </p:nvPicPr>
        <p:blipFill rotWithShape="1">
          <a:blip r:embed="rId5"/>
          <a:srcRect b="808"/>
          <a:stretch/>
        </p:blipFill>
        <p:spPr>
          <a:xfrm>
            <a:off x="7607033" y="3498513"/>
            <a:ext cx="4029938" cy="2428585"/>
          </a:xfrm>
          <a:prstGeom prst="rect">
            <a:avLst/>
          </a:prstGeom>
          <a:ln w="19050">
            <a:solidFill>
              <a:schemeClr val="bg2">
                <a:lumMod val="50000"/>
              </a:schemeClr>
            </a:solidFill>
            <a:prstDash val="sysDot"/>
          </a:ln>
        </p:spPr>
      </p:pic>
      <p:sp>
        <p:nvSpPr>
          <p:cNvPr id="25" name="TextBox 24">
            <a:extLst>
              <a:ext uri="{FF2B5EF4-FFF2-40B4-BE49-F238E27FC236}">
                <a16:creationId xmlns:a16="http://schemas.microsoft.com/office/drawing/2014/main" id="{D08A26E7-9EEC-4558-AED3-1296443E31E0}"/>
              </a:ext>
            </a:extLst>
          </p:cNvPr>
          <p:cNvSpPr txBox="1"/>
          <p:nvPr/>
        </p:nvSpPr>
        <p:spPr>
          <a:xfrm>
            <a:off x="9502886" y="1581125"/>
            <a:ext cx="370643" cy="477054"/>
          </a:xfrm>
          <a:prstGeom prst="rect">
            <a:avLst/>
          </a:prstGeom>
          <a:noFill/>
        </p:spPr>
        <p:txBody>
          <a:bodyPr wrap="square" rtlCol="0">
            <a:spAutoFit/>
          </a:bodyPr>
          <a:lstStyle/>
          <a:p>
            <a:r>
              <a:rPr lang="en-US" sz="2500" b="1" dirty="0">
                <a:solidFill>
                  <a:schemeClr val="bg1"/>
                </a:solidFill>
                <a:latin typeface="Antonio" panose="02000303000000000000" pitchFamily="2" charset="0"/>
              </a:rPr>
              <a:t>3</a:t>
            </a:r>
          </a:p>
        </p:txBody>
      </p:sp>
      <p:sp>
        <p:nvSpPr>
          <p:cNvPr id="26" name="TextBox 25">
            <a:extLst>
              <a:ext uri="{FF2B5EF4-FFF2-40B4-BE49-F238E27FC236}">
                <a16:creationId xmlns:a16="http://schemas.microsoft.com/office/drawing/2014/main" id="{E4FB7C6D-59D8-4040-A39D-5597EA25476F}"/>
              </a:ext>
            </a:extLst>
          </p:cNvPr>
          <p:cNvSpPr txBox="1"/>
          <p:nvPr/>
        </p:nvSpPr>
        <p:spPr>
          <a:xfrm>
            <a:off x="9064274" y="2305791"/>
            <a:ext cx="1526741" cy="477054"/>
          </a:xfrm>
          <a:prstGeom prst="rect">
            <a:avLst/>
          </a:prstGeom>
          <a:noFill/>
        </p:spPr>
        <p:txBody>
          <a:bodyPr wrap="square" rtlCol="0">
            <a:spAutoFit/>
          </a:bodyPr>
          <a:lstStyle/>
          <a:p>
            <a:r>
              <a:rPr lang="en-US" sz="2500" b="1" dirty="0">
                <a:solidFill>
                  <a:schemeClr val="bg1"/>
                </a:solidFill>
                <a:latin typeface="Antonio" panose="02000303000000000000" pitchFamily="2" charset="0"/>
              </a:rPr>
              <a:t>Website</a:t>
            </a:r>
          </a:p>
        </p:txBody>
      </p:sp>
      <p:sp>
        <p:nvSpPr>
          <p:cNvPr id="10" name="Oval 9">
            <a:extLst>
              <a:ext uri="{FF2B5EF4-FFF2-40B4-BE49-F238E27FC236}">
                <a16:creationId xmlns:a16="http://schemas.microsoft.com/office/drawing/2014/main" id="{30A8DD06-8207-429B-B06B-6479203EDB86}"/>
              </a:ext>
            </a:extLst>
          </p:cNvPr>
          <p:cNvSpPr/>
          <p:nvPr/>
        </p:nvSpPr>
        <p:spPr>
          <a:xfrm>
            <a:off x="5874277" y="819044"/>
            <a:ext cx="358363" cy="370308"/>
          </a:xfrm>
          <a:prstGeom prst="ellipse">
            <a:avLst/>
          </a:prstGeom>
          <a:solidFill>
            <a:srgbClr val="0C5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36F600D-1582-4FC2-9138-6F2C77DADB16}"/>
              </a:ext>
            </a:extLst>
          </p:cNvPr>
          <p:cNvSpPr/>
          <p:nvPr/>
        </p:nvSpPr>
        <p:spPr>
          <a:xfrm>
            <a:off x="5371224" y="1004198"/>
            <a:ext cx="1359167" cy="1641071"/>
          </a:xfrm>
          <a:custGeom>
            <a:avLst/>
            <a:gdLst>
              <a:gd name="connsiteX0" fmla="*/ 0 w 974557"/>
              <a:gd name="connsiteY0" fmla="*/ 0 h 1176689"/>
              <a:gd name="connsiteX1" fmla="*/ 342899 w 974557"/>
              <a:gd name="connsiteY1" fmla="*/ 0 h 1176689"/>
              <a:gd name="connsiteX2" fmla="*/ 487278 w 974557"/>
              <a:gd name="connsiteY2" fmla="*/ 149192 h 1176689"/>
              <a:gd name="connsiteX3" fmla="*/ 631657 w 974557"/>
              <a:gd name="connsiteY3" fmla="*/ 0 h 1176689"/>
              <a:gd name="connsiteX4" fmla="*/ 974557 w 974557"/>
              <a:gd name="connsiteY4" fmla="*/ 0 h 1176689"/>
              <a:gd name="connsiteX5" fmla="*/ 974557 w 974557"/>
              <a:gd name="connsiteY5" fmla="*/ 928633 h 1176689"/>
              <a:gd name="connsiteX6" fmla="*/ 588450 w 974557"/>
              <a:gd name="connsiteY6" fmla="*/ 928633 h 1176689"/>
              <a:gd name="connsiteX7" fmla="*/ 481264 w 974557"/>
              <a:gd name="connsiteY7" fmla="*/ 1176689 h 1176689"/>
              <a:gd name="connsiteX8" fmla="*/ 374079 w 974557"/>
              <a:gd name="connsiteY8" fmla="*/ 928633 h 1176689"/>
              <a:gd name="connsiteX9" fmla="*/ 0 w 974557"/>
              <a:gd name="connsiteY9" fmla="*/ 928633 h 117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557" h="1176689">
                <a:moveTo>
                  <a:pt x="0" y="0"/>
                </a:moveTo>
                <a:lnTo>
                  <a:pt x="342899" y="0"/>
                </a:lnTo>
                <a:cubicBezTo>
                  <a:pt x="342899" y="82396"/>
                  <a:pt x="407540" y="149192"/>
                  <a:pt x="487278" y="149192"/>
                </a:cubicBezTo>
                <a:cubicBezTo>
                  <a:pt x="567016" y="149192"/>
                  <a:pt x="631657" y="82396"/>
                  <a:pt x="631657" y="0"/>
                </a:cubicBezTo>
                <a:lnTo>
                  <a:pt x="974557" y="0"/>
                </a:lnTo>
                <a:lnTo>
                  <a:pt x="974557" y="928633"/>
                </a:lnTo>
                <a:lnTo>
                  <a:pt x="588450" y="928633"/>
                </a:lnTo>
                <a:lnTo>
                  <a:pt x="481264" y="1176689"/>
                </a:lnTo>
                <a:lnTo>
                  <a:pt x="374079" y="928633"/>
                </a:lnTo>
                <a:lnTo>
                  <a:pt x="0" y="928633"/>
                </a:lnTo>
                <a:close/>
              </a:path>
            </a:pathLst>
          </a:custGeom>
          <a:solidFill>
            <a:srgbClr val="145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C52967-B21D-4231-878E-7F3E4D4E0D91}"/>
              </a:ext>
            </a:extLst>
          </p:cNvPr>
          <p:cNvSpPr txBox="1"/>
          <p:nvPr/>
        </p:nvSpPr>
        <p:spPr>
          <a:xfrm>
            <a:off x="5883802" y="784492"/>
            <a:ext cx="370643" cy="477054"/>
          </a:xfrm>
          <a:prstGeom prst="rect">
            <a:avLst/>
          </a:prstGeom>
          <a:noFill/>
        </p:spPr>
        <p:txBody>
          <a:bodyPr wrap="square" rtlCol="0">
            <a:spAutoFit/>
          </a:bodyPr>
          <a:lstStyle/>
          <a:p>
            <a:r>
              <a:rPr lang="en-US" sz="2500" b="1" dirty="0">
                <a:solidFill>
                  <a:schemeClr val="bg1"/>
                </a:solidFill>
                <a:latin typeface="Antonio" panose="02000303000000000000" pitchFamily="2" charset="0"/>
              </a:rPr>
              <a:t>2</a:t>
            </a:r>
          </a:p>
        </p:txBody>
      </p:sp>
      <p:sp>
        <p:nvSpPr>
          <p:cNvPr id="13" name="TextBox 12">
            <a:extLst>
              <a:ext uri="{FF2B5EF4-FFF2-40B4-BE49-F238E27FC236}">
                <a16:creationId xmlns:a16="http://schemas.microsoft.com/office/drawing/2014/main" id="{EA79E7C0-3CBC-4249-B25A-1A463B6DB526}"/>
              </a:ext>
            </a:extLst>
          </p:cNvPr>
          <p:cNvSpPr txBox="1"/>
          <p:nvPr/>
        </p:nvSpPr>
        <p:spPr>
          <a:xfrm>
            <a:off x="5294827" y="1509598"/>
            <a:ext cx="1548592" cy="477054"/>
          </a:xfrm>
          <a:prstGeom prst="rect">
            <a:avLst/>
          </a:prstGeom>
          <a:noFill/>
        </p:spPr>
        <p:txBody>
          <a:bodyPr wrap="square" rtlCol="0">
            <a:spAutoFit/>
          </a:bodyPr>
          <a:lstStyle/>
          <a:p>
            <a:pPr algn="ctr"/>
            <a:r>
              <a:rPr lang="en-US" sz="2500" b="1" dirty="0">
                <a:solidFill>
                  <a:schemeClr val="bg1"/>
                </a:solidFill>
                <a:latin typeface="Antonio" panose="02000303000000000000" pitchFamily="2" charset="0"/>
              </a:rPr>
              <a:t>Survey</a:t>
            </a:r>
          </a:p>
        </p:txBody>
      </p:sp>
      <p:sp>
        <p:nvSpPr>
          <p:cNvPr id="14" name="Oval 13">
            <a:extLst>
              <a:ext uri="{FF2B5EF4-FFF2-40B4-BE49-F238E27FC236}">
                <a16:creationId xmlns:a16="http://schemas.microsoft.com/office/drawing/2014/main" id="{1BFC3769-7898-4FC6-B623-C8F0A08B21EE}"/>
              </a:ext>
            </a:extLst>
          </p:cNvPr>
          <p:cNvSpPr/>
          <p:nvPr/>
        </p:nvSpPr>
        <p:spPr>
          <a:xfrm>
            <a:off x="2276683" y="1602775"/>
            <a:ext cx="358363" cy="370308"/>
          </a:xfrm>
          <a:prstGeom prst="ellipse">
            <a:avLst/>
          </a:prstGeom>
          <a:solidFill>
            <a:srgbClr val="38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6F63D22-441C-4F87-AAEB-7869687D8D4C}"/>
              </a:ext>
            </a:extLst>
          </p:cNvPr>
          <p:cNvSpPr/>
          <p:nvPr/>
        </p:nvSpPr>
        <p:spPr>
          <a:xfrm>
            <a:off x="1773630" y="1787929"/>
            <a:ext cx="1359167" cy="1641071"/>
          </a:xfrm>
          <a:custGeom>
            <a:avLst/>
            <a:gdLst>
              <a:gd name="connsiteX0" fmla="*/ 0 w 974557"/>
              <a:gd name="connsiteY0" fmla="*/ 0 h 1176689"/>
              <a:gd name="connsiteX1" fmla="*/ 342899 w 974557"/>
              <a:gd name="connsiteY1" fmla="*/ 0 h 1176689"/>
              <a:gd name="connsiteX2" fmla="*/ 487278 w 974557"/>
              <a:gd name="connsiteY2" fmla="*/ 149192 h 1176689"/>
              <a:gd name="connsiteX3" fmla="*/ 631657 w 974557"/>
              <a:gd name="connsiteY3" fmla="*/ 0 h 1176689"/>
              <a:gd name="connsiteX4" fmla="*/ 974557 w 974557"/>
              <a:gd name="connsiteY4" fmla="*/ 0 h 1176689"/>
              <a:gd name="connsiteX5" fmla="*/ 974557 w 974557"/>
              <a:gd name="connsiteY5" fmla="*/ 928633 h 1176689"/>
              <a:gd name="connsiteX6" fmla="*/ 588450 w 974557"/>
              <a:gd name="connsiteY6" fmla="*/ 928633 h 1176689"/>
              <a:gd name="connsiteX7" fmla="*/ 481264 w 974557"/>
              <a:gd name="connsiteY7" fmla="*/ 1176689 h 1176689"/>
              <a:gd name="connsiteX8" fmla="*/ 374079 w 974557"/>
              <a:gd name="connsiteY8" fmla="*/ 928633 h 1176689"/>
              <a:gd name="connsiteX9" fmla="*/ 0 w 974557"/>
              <a:gd name="connsiteY9" fmla="*/ 928633 h 117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557" h="1176689">
                <a:moveTo>
                  <a:pt x="0" y="0"/>
                </a:moveTo>
                <a:lnTo>
                  <a:pt x="342899" y="0"/>
                </a:lnTo>
                <a:cubicBezTo>
                  <a:pt x="342899" y="82396"/>
                  <a:pt x="407540" y="149192"/>
                  <a:pt x="487278" y="149192"/>
                </a:cubicBezTo>
                <a:cubicBezTo>
                  <a:pt x="567016" y="149192"/>
                  <a:pt x="631657" y="82396"/>
                  <a:pt x="631657" y="0"/>
                </a:cubicBezTo>
                <a:lnTo>
                  <a:pt x="974557" y="0"/>
                </a:lnTo>
                <a:lnTo>
                  <a:pt x="974557" y="928633"/>
                </a:lnTo>
                <a:lnTo>
                  <a:pt x="588450" y="928633"/>
                </a:lnTo>
                <a:lnTo>
                  <a:pt x="481264" y="1176689"/>
                </a:lnTo>
                <a:lnTo>
                  <a:pt x="374079" y="928633"/>
                </a:lnTo>
                <a:lnTo>
                  <a:pt x="0" y="928633"/>
                </a:lnTo>
                <a:close/>
              </a:path>
            </a:pathLst>
          </a:custGeom>
          <a:solidFill>
            <a:srgbClr val="38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7AB8E53-9F2B-4841-8410-B96D674A9D92}"/>
              </a:ext>
            </a:extLst>
          </p:cNvPr>
          <p:cNvSpPr txBox="1"/>
          <p:nvPr/>
        </p:nvSpPr>
        <p:spPr>
          <a:xfrm>
            <a:off x="2319603" y="1584042"/>
            <a:ext cx="370643" cy="477054"/>
          </a:xfrm>
          <a:prstGeom prst="rect">
            <a:avLst/>
          </a:prstGeom>
          <a:noFill/>
        </p:spPr>
        <p:txBody>
          <a:bodyPr wrap="square" rtlCol="0">
            <a:spAutoFit/>
          </a:bodyPr>
          <a:lstStyle/>
          <a:p>
            <a:r>
              <a:rPr lang="en-US" sz="2500" b="1" dirty="0">
                <a:solidFill>
                  <a:schemeClr val="bg1"/>
                </a:solidFill>
                <a:latin typeface="Antonio" panose="02000303000000000000" pitchFamily="2" charset="0"/>
              </a:rPr>
              <a:t>1</a:t>
            </a:r>
          </a:p>
        </p:txBody>
      </p:sp>
      <p:sp>
        <p:nvSpPr>
          <p:cNvPr id="17" name="TextBox 16">
            <a:extLst>
              <a:ext uri="{FF2B5EF4-FFF2-40B4-BE49-F238E27FC236}">
                <a16:creationId xmlns:a16="http://schemas.microsoft.com/office/drawing/2014/main" id="{7B41D46A-AE17-46EC-9EDB-5055D2D82615}"/>
              </a:ext>
            </a:extLst>
          </p:cNvPr>
          <p:cNvSpPr txBox="1"/>
          <p:nvPr/>
        </p:nvSpPr>
        <p:spPr>
          <a:xfrm>
            <a:off x="1678916" y="2122215"/>
            <a:ext cx="1548593" cy="707886"/>
          </a:xfrm>
          <a:prstGeom prst="rect">
            <a:avLst/>
          </a:prstGeom>
          <a:noFill/>
        </p:spPr>
        <p:txBody>
          <a:bodyPr wrap="square" rtlCol="0">
            <a:spAutoFit/>
          </a:bodyPr>
          <a:lstStyle/>
          <a:p>
            <a:pPr algn="ctr"/>
            <a:r>
              <a:rPr lang="en-US" sz="2000" b="1" dirty="0">
                <a:solidFill>
                  <a:schemeClr val="bg1"/>
                </a:solidFill>
                <a:latin typeface="Antonio" panose="02000303000000000000" pitchFamily="2" charset="0"/>
              </a:rPr>
              <a:t>Community </a:t>
            </a:r>
            <a:br>
              <a:rPr lang="en-US" sz="2000" b="1" dirty="0">
                <a:solidFill>
                  <a:schemeClr val="bg1"/>
                </a:solidFill>
                <a:latin typeface="Antonio" panose="02000303000000000000" pitchFamily="2" charset="0"/>
              </a:rPr>
            </a:br>
            <a:r>
              <a:rPr lang="en-US" sz="2000" b="1" dirty="0">
                <a:solidFill>
                  <a:schemeClr val="bg1"/>
                </a:solidFill>
                <a:latin typeface="Antonio" panose="02000303000000000000" pitchFamily="2" charset="0"/>
              </a:rPr>
              <a:t>Workshop</a:t>
            </a:r>
          </a:p>
        </p:txBody>
      </p:sp>
      <p:cxnSp>
        <p:nvCxnSpPr>
          <p:cNvPr id="18" name="Straight Connector 17">
            <a:extLst>
              <a:ext uri="{FF2B5EF4-FFF2-40B4-BE49-F238E27FC236}">
                <a16:creationId xmlns:a16="http://schemas.microsoft.com/office/drawing/2014/main" id="{FBC2FD05-C823-E044-AD67-2F038904F20D}"/>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3797C9D-246A-BA42-BB8A-BE62C73C26BB}"/>
              </a:ext>
            </a:extLst>
          </p:cNvPr>
          <p:cNvSpPr/>
          <p:nvPr/>
        </p:nvSpPr>
        <p:spPr>
          <a:xfrm>
            <a:off x="6625098" y="69572"/>
            <a:ext cx="500810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Community Engagement</a:t>
            </a:r>
          </a:p>
        </p:txBody>
      </p:sp>
      <p:sp>
        <p:nvSpPr>
          <p:cNvPr id="20" name="Rectangle 19">
            <a:extLst>
              <a:ext uri="{FF2B5EF4-FFF2-40B4-BE49-F238E27FC236}">
                <a16:creationId xmlns:a16="http://schemas.microsoft.com/office/drawing/2014/main" id="{4178FF72-66DB-9249-985E-9E71484A3E5B}"/>
              </a:ext>
            </a:extLst>
          </p:cNvPr>
          <p:cNvSpPr/>
          <p:nvPr/>
        </p:nvSpPr>
        <p:spPr>
          <a:xfrm>
            <a:off x="9749351" y="777458"/>
            <a:ext cx="1883849"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Methodology</a:t>
            </a:r>
          </a:p>
        </p:txBody>
      </p:sp>
      <p:sp>
        <p:nvSpPr>
          <p:cNvPr id="21" name="TextBox 20">
            <a:extLst>
              <a:ext uri="{FF2B5EF4-FFF2-40B4-BE49-F238E27FC236}">
                <a16:creationId xmlns:a16="http://schemas.microsoft.com/office/drawing/2014/main" id="{FEE81867-90AC-E141-BEAF-9990BF679B4F}"/>
              </a:ext>
            </a:extLst>
          </p:cNvPr>
          <p:cNvSpPr txBox="1"/>
          <p:nvPr/>
        </p:nvSpPr>
        <p:spPr>
          <a:xfrm>
            <a:off x="397680" y="5792596"/>
            <a:ext cx="3054180" cy="246221"/>
          </a:xfrm>
          <a:prstGeom prst="rect">
            <a:avLst/>
          </a:prstGeom>
          <a:noFill/>
        </p:spPr>
        <p:txBody>
          <a:bodyPr wrap="square" rtlCol="0">
            <a:spAutoFit/>
          </a:bodyPr>
          <a:lstStyle/>
          <a:p>
            <a:r>
              <a:rPr lang="en-US" sz="1000" dirty="0">
                <a:latin typeface="Antonio" panose="02000503000000000000" pitchFamily="2" charset="77"/>
              </a:rPr>
              <a:t>Meeting with Manchester residents</a:t>
            </a:r>
          </a:p>
        </p:txBody>
      </p:sp>
      <p:sp>
        <p:nvSpPr>
          <p:cNvPr id="24" name="TextBox 23">
            <a:extLst>
              <a:ext uri="{FF2B5EF4-FFF2-40B4-BE49-F238E27FC236}">
                <a16:creationId xmlns:a16="http://schemas.microsoft.com/office/drawing/2014/main" id="{5DC22F27-E630-8F4D-860B-E929BD769BE1}"/>
              </a:ext>
            </a:extLst>
          </p:cNvPr>
          <p:cNvSpPr txBox="1"/>
          <p:nvPr/>
        </p:nvSpPr>
        <p:spPr>
          <a:xfrm>
            <a:off x="4705550" y="6532031"/>
            <a:ext cx="3054180" cy="246221"/>
          </a:xfrm>
          <a:prstGeom prst="rect">
            <a:avLst/>
          </a:prstGeom>
          <a:noFill/>
        </p:spPr>
        <p:txBody>
          <a:bodyPr wrap="square" rtlCol="0">
            <a:spAutoFit/>
          </a:bodyPr>
          <a:lstStyle/>
          <a:p>
            <a:r>
              <a:rPr lang="en-US" sz="1000" dirty="0">
                <a:latin typeface="Antonio" panose="02000503000000000000" pitchFamily="2" charset="77"/>
              </a:rPr>
              <a:t>Survey distributed to half-mile buffer residents</a:t>
            </a:r>
          </a:p>
        </p:txBody>
      </p:sp>
      <p:sp>
        <p:nvSpPr>
          <p:cNvPr id="27" name="TextBox 26">
            <a:extLst>
              <a:ext uri="{FF2B5EF4-FFF2-40B4-BE49-F238E27FC236}">
                <a16:creationId xmlns:a16="http://schemas.microsoft.com/office/drawing/2014/main" id="{7CA45460-4018-7B45-81FE-3A32FF6AD118}"/>
              </a:ext>
            </a:extLst>
          </p:cNvPr>
          <p:cNvSpPr txBox="1"/>
          <p:nvPr/>
        </p:nvSpPr>
        <p:spPr>
          <a:xfrm>
            <a:off x="7521595" y="5937905"/>
            <a:ext cx="3054180" cy="246221"/>
          </a:xfrm>
          <a:prstGeom prst="rect">
            <a:avLst/>
          </a:prstGeom>
          <a:noFill/>
        </p:spPr>
        <p:txBody>
          <a:bodyPr wrap="square" rtlCol="0">
            <a:spAutoFit/>
          </a:bodyPr>
          <a:lstStyle/>
          <a:p>
            <a:r>
              <a:rPr lang="en-US" sz="1000" dirty="0">
                <a:latin typeface="Antonio" panose="02000503000000000000" pitchFamily="2" charset="77"/>
              </a:rPr>
              <a:t>Website created by Planning Team</a:t>
            </a:r>
          </a:p>
        </p:txBody>
      </p:sp>
      <p:pic>
        <p:nvPicPr>
          <p:cNvPr id="23" name="Picture 22">
            <a:extLst>
              <a:ext uri="{FF2B5EF4-FFF2-40B4-BE49-F238E27FC236}">
                <a16:creationId xmlns:a16="http://schemas.microsoft.com/office/drawing/2014/main" id="{19C2B31D-4598-8F4F-BCEB-B2AF72605F29}"/>
              </a:ext>
            </a:extLst>
          </p:cNvPr>
          <p:cNvPicPr>
            <a:picLocks noChangeAspect="1"/>
          </p:cNvPicPr>
          <p:nvPr/>
        </p:nvPicPr>
        <p:blipFill rotWithShape="1">
          <a:blip r:embed="rId6"/>
          <a:srcRect l="11828" t="8531" r="11704" b="18802"/>
          <a:stretch/>
        </p:blipFill>
        <p:spPr>
          <a:xfrm>
            <a:off x="4797382" y="2690151"/>
            <a:ext cx="2506850" cy="3082932"/>
          </a:xfrm>
          <a:prstGeom prst="rect">
            <a:avLst/>
          </a:prstGeom>
          <a:ln w="19050">
            <a:solidFill>
              <a:schemeClr val="bg2">
                <a:lumMod val="50000"/>
              </a:schemeClr>
            </a:solidFill>
            <a:prstDash val="sysDot"/>
          </a:ln>
        </p:spPr>
      </p:pic>
      <p:sp>
        <p:nvSpPr>
          <p:cNvPr id="29" name="TextBox 28">
            <a:extLst>
              <a:ext uri="{FF2B5EF4-FFF2-40B4-BE49-F238E27FC236}">
                <a16:creationId xmlns:a16="http://schemas.microsoft.com/office/drawing/2014/main" id="{315B1EA9-1EF4-B446-A9DA-14628F621F1B}"/>
              </a:ext>
            </a:extLst>
          </p:cNvPr>
          <p:cNvSpPr txBox="1"/>
          <p:nvPr/>
        </p:nvSpPr>
        <p:spPr>
          <a:xfrm>
            <a:off x="4705550" y="5762411"/>
            <a:ext cx="3054180" cy="246221"/>
          </a:xfrm>
          <a:prstGeom prst="rect">
            <a:avLst/>
          </a:prstGeom>
          <a:noFill/>
        </p:spPr>
        <p:txBody>
          <a:bodyPr wrap="square" rtlCol="0">
            <a:spAutoFit/>
          </a:bodyPr>
          <a:lstStyle/>
          <a:p>
            <a:r>
              <a:rPr lang="en-US" sz="1000" dirty="0">
                <a:latin typeface="Antonio" panose="02000503000000000000" pitchFamily="2" charset="77"/>
              </a:rPr>
              <a:t>Survey distributed to Manchester residents</a:t>
            </a:r>
          </a:p>
        </p:txBody>
      </p:sp>
      <p:sp>
        <p:nvSpPr>
          <p:cNvPr id="2" name="Slide Number Placeholder 1">
            <a:extLst>
              <a:ext uri="{FF2B5EF4-FFF2-40B4-BE49-F238E27FC236}">
                <a16:creationId xmlns:a16="http://schemas.microsoft.com/office/drawing/2014/main" id="{14FB450E-B3C1-AC4F-AC36-486E8794D65C}"/>
              </a:ext>
            </a:extLst>
          </p:cNvPr>
          <p:cNvSpPr>
            <a:spLocks noGrp="1"/>
          </p:cNvSpPr>
          <p:nvPr>
            <p:ph type="sldNum" sz="quarter" idx="12"/>
          </p:nvPr>
        </p:nvSpPr>
        <p:spPr/>
        <p:txBody>
          <a:bodyPr/>
          <a:lstStyle/>
          <a:p>
            <a:fld id="{596C8553-4B80-1B48-ABF9-E65CF85F8D92}" type="slidenum">
              <a:rPr lang="en-US" smtClean="0"/>
              <a:t>12</a:t>
            </a:fld>
            <a:endParaRPr lang="en-US"/>
          </a:p>
        </p:txBody>
      </p:sp>
      <p:sp>
        <p:nvSpPr>
          <p:cNvPr id="28" name="Rectangle 27">
            <a:extLst>
              <a:ext uri="{FF2B5EF4-FFF2-40B4-BE49-F238E27FC236}">
                <a16:creationId xmlns:a16="http://schemas.microsoft.com/office/drawing/2014/main" id="{19B029E2-E9CC-EA45-918D-99CE0F292548}"/>
              </a:ext>
            </a:extLst>
          </p:cNvPr>
          <p:cNvSpPr/>
          <p:nvPr/>
        </p:nvSpPr>
        <p:spPr>
          <a:xfrm rot="5400000">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3E1AF8E-B29A-1C45-8761-A7A23D30CA6F}"/>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CF96EAA-AEE8-AE4B-9747-D36C9C4A1D75}"/>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D3245C-2CF7-EA43-B1FC-86AF68727B32}"/>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D55CAFA-57D9-6449-A3C3-5052A2D5CC59}"/>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7293F4B-AEEE-2747-93B5-CC7A345C95D6}"/>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08DDFD-F998-7D4D-9A8A-57FCF100D88A}"/>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0CB42F3-6DEA-5B4C-805B-0B281791A0C5}"/>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DA598D-9E5E-A043-B2FC-2A10D45F09D3}"/>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7A9BE883-A775-9B45-BD24-B2B3AB3998CF}"/>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3D10060A-CF2F-D141-AC4F-FF083037268B}"/>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B2E69A21-4E69-954A-921F-B5EC67C62CAA}"/>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C4AEE13E-A6A1-7940-8D5A-269059BE4AD9}"/>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72C1F3FC-17ED-AD4C-A455-7B8DAA3ED7A8}"/>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3" name="Rectangle 42">
            <a:extLst>
              <a:ext uri="{FF2B5EF4-FFF2-40B4-BE49-F238E27FC236}">
                <a16:creationId xmlns:a16="http://schemas.microsoft.com/office/drawing/2014/main" id="{41FA9EBF-732A-6643-82D2-B1DDBDAC1BF7}"/>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98186D2D-5074-CB46-93FE-B0C55B3FDEB3}"/>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39980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5" grpId="0"/>
      <p:bldP spid="26" grpId="0"/>
      <p:bldP spid="10" grpId="0" animBg="1"/>
      <p:bldP spid="11" grpId="0" animBg="1"/>
      <p:bldP spid="12" grpId="0"/>
      <p:bldP spid="13" grpId="0"/>
      <p:bldP spid="14" grpId="0" animBg="1"/>
      <p:bldP spid="15" grpId="0" animBg="1"/>
      <p:bldP spid="16" grpId="0"/>
      <p:bldP spid="17" grpId="0"/>
      <p:bldP spid="21" grpId="0"/>
      <p:bldP spid="24" grpId="0"/>
      <p:bldP spid="24" grpId="1"/>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8177AD87-26CA-40D9-A83D-085B2C937D20}"/>
              </a:ext>
            </a:extLst>
          </p:cNvPr>
          <p:cNvCxnSpPr>
            <a:cxnSpLocks/>
          </p:cNvCxnSpPr>
          <p:nvPr/>
        </p:nvCxnSpPr>
        <p:spPr>
          <a:xfrm flipH="1">
            <a:off x="7316915" y="4534378"/>
            <a:ext cx="941828"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95448A2-F01D-4230-9269-D6278D78EC3C}"/>
              </a:ext>
            </a:extLst>
          </p:cNvPr>
          <p:cNvCxnSpPr>
            <a:cxnSpLocks/>
          </p:cNvCxnSpPr>
          <p:nvPr/>
        </p:nvCxnSpPr>
        <p:spPr>
          <a:xfrm flipH="1">
            <a:off x="7216973" y="2687339"/>
            <a:ext cx="1042330" cy="1054"/>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7794B4-FFBC-4F20-8DFA-1E57C41E29C4}"/>
              </a:ext>
            </a:extLst>
          </p:cNvPr>
          <p:cNvCxnSpPr>
            <a:cxnSpLocks/>
          </p:cNvCxnSpPr>
          <p:nvPr/>
        </p:nvCxnSpPr>
        <p:spPr>
          <a:xfrm flipH="1">
            <a:off x="3892034" y="2687341"/>
            <a:ext cx="1042330" cy="1054"/>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EDEE192-535A-425E-8870-C212A499D224}"/>
              </a:ext>
            </a:extLst>
          </p:cNvPr>
          <p:cNvCxnSpPr>
            <a:cxnSpLocks/>
          </p:cNvCxnSpPr>
          <p:nvPr/>
        </p:nvCxnSpPr>
        <p:spPr>
          <a:xfrm flipH="1">
            <a:off x="3833083" y="4523003"/>
            <a:ext cx="845349"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Computer with group of people doing group call. online meeting via video conference. Premium Vector">
            <a:extLst>
              <a:ext uri="{FF2B5EF4-FFF2-40B4-BE49-F238E27FC236}">
                <a16:creationId xmlns:a16="http://schemas.microsoft.com/office/drawing/2014/main" id="{8E7796DE-8351-4760-BA68-293F7EB43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407" y="2956316"/>
            <a:ext cx="1828686" cy="1247362"/>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8E8930A0-088D-40C4-8EB0-092ED9B4CA01}"/>
              </a:ext>
            </a:extLst>
          </p:cNvPr>
          <p:cNvSpPr/>
          <p:nvPr/>
        </p:nvSpPr>
        <p:spPr>
          <a:xfrm>
            <a:off x="4400986" y="2059495"/>
            <a:ext cx="1537086" cy="1522625"/>
          </a:xfrm>
          <a:custGeom>
            <a:avLst/>
            <a:gdLst>
              <a:gd name="connsiteX0" fmla="*/ 1730781 w 1730781"/>
              <a:gd name="connsiteY0" fmla="*/ 0 h 1799527"/>
              <a:gd name="connsiteX1" fmla="*/ 1730781 w 1730781"/>
              <a:gd name="connsiteY1" fmla="*/ 901582 h 1799527"/>
              <a:gd name="connsiteX2" fmla="*/ 1710981 w 1730781"/>
              <a:gd name="connsiteY2" fmla="*/ 902582 h 1799527"/>
              <a:gd name="connsiteX3" fmla="*/ 901581 w 1730781"/>
              <a:gd name="connsiteY3" fmla="*/ 1799508 h 1799527"/>
              <a:gd name="connsiteX4" fmla="*/ 901582 w 1730781"/>
              <a:gd name="connsiteY4" fmla="*/ 1799527 h 1799527"/>
              <a:gd name="connsiteX5" fmla="*/ 1 w 1730781"/>
              <a:gd name="connsiteY5" fmla="*/ 1799527 h 1799527"/>
              <a:gd name="connsiteX6" fmla="*/ 0 w 1730781"/>
              <a:gd name="connsiteY6" fmla="*/ 1799508 h 1799527"/>
              <a:gd name="connsiteX7" fmla="*/ 1618800 w 1730781"/>
              <a:gd name="connsiteY7" fmla="*/ 5655 h 179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81" h="1799527">
                <a:moveTo>
                  <a:pt x="1730781" y="0"/>
                </a:moveTo>
                <a:lnTo>
                  <a:pt x="1730781" y="901582"/>
                </a:lnTo>
                <a:lnTo>
                  <a:pt x="1710981" y="902582"/>
                </a:lnTo>
                <a:cubicBezTo>
                  <a:pt x="1256353" y="948752"/>
                  <a:pt x="901581" y="1332700"/>
                  <a:pt x="901581" y="1799508"/>
                </a:cubicBezTo>
                <a:lnTo>
                  <a:pt x="901582" y="1799527"/>
                </a:lnTo>
                <a:lnTo>
                  <a:pt x="1" y="1799527"/>
                </a:lnTo>
                <a:lnTo>
                  <a:pt x="0" y="1799508"/>
                </a:lnTo>
                <a:cubicBezTo>
                  <a:pt x="0" y="865890"/>
                  <a:pt x="709545" y="97995"/>
                  <a:pt x="1618800" y="5655"/>
                </a:cubicBezTo>
                <a:close/>
              </a:path>
            </a:pathLst>
          </a:custGeom>
          <a:solidFill>
            <a:srgbClr val="38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reeform: Shape 38">
            <a:extLst>
              <a:ext uri="{FF2B5EF4-FFF2-40B4-BE49-F238E27FC236}">
                <a16:creationId xmlns:a16="http://schemas.microsoft.com/office/drawing/2014/main" id="{ED9B8236-BDEB-4FE4-9732-B43F4F826DE1}"/>
              </a:ext>
            </a:extLst>
          </p:cNvPr>
          <p:cNvSpPr/>
          <p:nvPr/>
        </p:nvSpPr>
        <p:spPr>
          <a:xfrm flipV="1">
            <a:off x="4400986" y="3750529"/>
            <a:ext cx="1537086" cy="1440335"/>
          </a:xfrm>
          <a:custGeom>
            <a:avLst/>
            <a:gdLst>
              <a:gd name="connsiteX0" fmla="*/ 1730781 w 1730781"/>
              <a:gd name="connsiteY0" fmla="*/ 0 h 1799527"/>
              <a:gd name="connsiteX1" fmla="*/ 1730781 w 1730781"/>
              <a:gd name="connsiteY1" fmla="*/ 901582 h 1799527"/>
              <a:gd name="connsiteX2" fmla="*/ 1710981 w 1730781"/>
              <a:gd name="connsiteY2" fmla="*/ 902582 h 1799527"/>
              <a:gd name="connsiteX3" fmla="*/ 901581 w 1730781"/>
              <a:gd name="connsiteY3" fmla="*/ 1799508 h 1799527"/>
              <a:gd name="connsiteX4" fmla="*/ 901582 w 1730781"/>
              <a:gd name="connsiteY4" fmla="*/ 1799527 h 1799527"/>
              <a:gd name="connsiteX5" fmla="*/ 1 w 1730781"/>
              <a:gd name="connsiteY5" fmla="*/ 1799527 h 1799527"/>
              <a:gd name="connsiteX6" fmla="*/ 0 w 1730781"/>
              <a:gd name="connsiteY6" fmla="*/ 1799508 h 1799527"/>
              <a:gd name="connsiteX7" fmla="*/ 1618800 w 1730781"/>
              <a:gd name="connsiteY7" fmla="*/ 5655 h 179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81" h="1799527">
                <a:moveTo>
                  <a:pt x="1730781" y="0"/>
                </a:moveTo>
                <a:lnTo>
                  <a:pt x="1730781" y="901582"/>
                </a:lnTo>
                <a:lnTo>
                  <a:pt x="1710981" y="902582"/>
                </a:lnTo>
                <a:cubicBezTo>
                  <a:pt x="1256353" y="948752"/>
                  <a:pt x="901581" y="1332700"/>
                  <a:pt x="901581" y="1799508"/>
                </a:cubicBezTo>
                <a:lnTo>
                  <a:pt x="901582" y="1799527"/>
                </a:lnTo>
                <a:lnTo>
                  <a:pt x="1" y="1799527"/>
                </a:lnTo>
                <a:lnTo>
                  <a:pt x="0" y="1799508"/>
                </a:lnTo>
                <a:cubicBezTo>
                  <a:pt x="0" y="865890"/>
                  <a:pt x="709545" y="97995"/>
                  <a:pt x="1618800" y="5655"/>
                </a:cubicBezTo>
                <a:close/>
              </a:path>
            </a:pathLst>
          </a:custGeom>
          <a:solidFill>
            <a:srgbClr val="38C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Freeform: Shape 51">
            <a:extLst>
              <a:ext uri="{FF2B5EF4-FFF2-40B4-BE49-F238E27FC236}">
                <a16:creationId xmlns:a16="http://schemas.microsoft.com/office/drawing/2014/main" id="{C0A62D93-83D4-46D3-8A6B-7B8F892960C6}"/>
              </a:ext>
            </a:extLst>
          </p:cNvPr>
          <p:cNvSpPr/>
          <p:nvPr/>
        </p:nvSpPr>
        <p:spPr>
          <a:xfrm flipH="1">
            <a:off x="6078502" y="2059495"/>
            <a:ext cx="1537086" cy="1522625"/>
          </a:xfrm>
          <a:custGeom>
            <a:avLst/>
            <a:gdLst>
              <a:gd name="connsiteX0" fmla="*/ 1730781 w 1730781"/>
              <a:gd name="connsiteY0" fmla="*/ 0 h 1799527"/>
              <a:gd name="connsiteX1" fmla="*/ 1730781 w 1730781"/>
              <a:gd name="connsiteY1" fmla="*/ 901582 h 1799527"/>
              <a:gd name="connsiteX2" fmla="*/ 1710981 w 1730781"/>
              <a:gd name="connsiteY2" fmla="*/ 902582 h 1799527"/>
              <a:gd name="connsiteX3" fmla="*/ 901581 w 1730781"/>
              <a:gd name="connsiteY3" fmla="*/ 1799508 h 1799527"/>
              <a:gd name="connsiteX4" fmla="*/ 901582 w 1730781"/>
              <a:gd name="connsiteY4" fmla="*/ 1799527 h 1799527"/>
              <a:gd name="connsiteX5" fmla="*/ 1 w 1730781"/>
              <a:gd name="connsiteY5" fmla="*/ 1799527 h 1799527"/>
              <a:gd name="connsiteX6" fmla="*/ 0 w 1730781"/>
              <a:gd name="connsiteY6" fmla="*/ 1799508 h 1799527"/>
              <a:gd name="connsiteX7" fmla="*/ 1618800 w 1730781"/>
              <a:gd name="connsiteY7" fmla="*/ 5655 h 179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81" h="1799527">
                <a:moveTo>
                  <a:pt x="1730781" y="0"/>
                </a:moveTo>
                <a:lnTo>
                  <a:pt x="1730781" y="901582"/>
                </a:lnTo>
                <a:lnTo>
                  <a:pt x="1710981" y="902582"/>
                </a:lnTo>
                <a:cubicBezTo>
                  <a:pt x="1256353" y="948752"/>
                  <a:pt x="901581" y="1332700"/>
                  <a:pt x="901581" y="1799508"/>
                </a:cubicBezTo>
                <a:lnTo>
                  <a:pt x="901582" y="1799527"/>
                </a:lnTo>
                <a:lnTo>
                  <a:pt x="1" y="1799527"/>
                </a:lnTo>
                <a:lnTo>
                  <a:pt x="0" y="1799508"/>
                </a:lnTo>
                <a:cubicBezTo>
                  <a:pt x="0" y="865890"/>
                  <a:pt x="709545" y="97995"/>
                  <a:pt x="1618800" y="5655"/>
                </a:cubicBezTo>
                <a:close/>
              </a:path>
            </a:pathLst>
          </a:custGeom>
          <a:solidFill>
            <a:srgbClr val="86C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Freeform: Shape 52">
            <a:extLst>
              <a:ext uri="{FF2B5EF4-FFF2-40B4-BE49-F238E27FC236}">
                <a16:creationId xmlns:a16="http://schemas.microsoft.com/office/drawing/2014/main" id="{3B617716-F98B-4AE6-9CF0-067995CB7354}"/>
              </a:ext>
            </a:extLst>
          </p:cNvPr>
          <p:cNvSpPr/>
          <p:nvPr/>
        </p:nvSpPr>
        <p:spPr>
          <a:xfrm flipH="1" flipV="1">
            <a:off x="6078502" y="3750529"/>
            <a:ext cx="1537086" cy="1440335"/>
          </a:xfrm>
          <a:custGeom>
            <a:avLst/>
            <a:gdLst>
              <a:gd name="connsiteX0" fmla="*/ 1730781 w 1730781"/>
              <a:gd name="connsiteY0" fmla="*/ 0 h 1799527"/>
              <a:gd name="connsiteX1" fmla="*/ 1730781 w 1730781"/>
              <a:gd name="connsiteY1" fmla="*/ 901582 h 1799527"/>
              <a:gd name="connsiteX2" fmla="*/ 1710981 w 1730781"/>
              <a:gd name="connsiteY2" fmla="*/ 902582 h 1799527"/>
              <a:gd name="connsiteX3" fmla="*/ 901581 w 1730781"/>
              <a:gd name="connsiteY3" fmla="*/ 1799508 h 1799527"/>
              <a:gd name="connsiteX4" fmla="*/ 901582 w 1730781"/>
              <a:gd name="connsiteY4" fmla="*/ 1799527 h 1799527"/>
              <a:gd name="connsiteX5" fmla="*/ 1 w 1730781"/>
              <a:gd name="connsiteY5" fmla="*/ 1799527 h 1799527"/>
              <a:gd name="connsiteX6" fmla="*/ 0 w 1730781"/>
              <a:gd name="connsiteY6" fmla="*/ 1799508 h 1799527"/>
              <a:gd name="connsiteX7" fmla="*/ 1618800 w 1730781"/>
              <a:gd name="connsiteY7" fmla="*/ 5655 h 179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81" h="1799527">
                <a:moveTo>
                  <a:pt x="1730781" y="0"/>
                </a:moveTo>
                <a:lnTo>
                  <a:pt x="1730781" y="901582"/>
                </a:lnTo>
                <a:lnTo>
                  <a:pt x="1710981" y="902582"/>
                </a:lnTo>
                <a:cubicBezTo>
                  <a:pt x="1256353" y="948752"/>
                  <a:pt x="901581" y="1332700"/>
                  <a:pt x="901581" y="1799508"/>
                </a:cubicBezTo>
                <a:lnTo>
                  <a:pt x="901582" y="1799527"/>
                </a:lnTo>
                <a:lnTo>
                  <a:pt x="1" y="1799527"/>
                </a:lnTo>
                <a:lnTo>
                  <a:pt x="0" y="1799508"/>
                </a:lnTo>
                <a:cubicBezTo>
                  <a:pt x="0" y="865890"/>
                  <a:pt x="709545" y="97995"/>
                  <a:pt x="1618800" y="5655"/>
                </a:cubicBezTo>
                <a:close/>
              </a:path>
            </a:pathLst>
          </a:custGeom>
          <a:solidFill>
            <a:srgbClr val="0C5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TextBox 60">
            <a:extLst>
              <a:ext uri="{FF2B5EF4-FFF2-40B4-BE49-F238E27FC236}">
                <a16:creationId xmlns:a16="http://schemas.microsoft.com/office/drawing/2014/main" id="{7B16A457-9E18-4A49-927D-441E6347C66A}"/>
              </a:ext>
            </a:extLst>
          </p:cNvPr>
          <p:cNvSpPr txBox="1"/>
          <p:nvPr/>
        </p:nvSpPr>
        <p:spPr>
          <a:xfrm>
            <a:off x="3856082" y="2026168"/>
            <a:ext cx="1300261" cy="646331"/>
          </a:xfrm>
          <a:prstGeom prst="rect">
            <a:avLst/>
          </a:prstGeom>
          <a:noFill/>
        </p:spPr>
        <p:txBody>
          <a:bodyPr wrap="square" rtlCol="0">
            <a:spAutoFit/>
          </a:bodyPr>
          <a:lstStyle/>
          <a:p>
            <a:r>
              <a:rPr lang="en-US" b="1" dirty="0">
                <a:solidFill>
                  <a:schemeClr val="bg2">
                    <a:lumMod val="50000"/>
                  </a:schemeClr>
                </a:solidFill>
                <a:latin typeface="Antonio" panose="02000303000000000000" pitchFamily="2" charset="0"/>
              </a:rPr>
              <a:t>Press Release</a:t>
            </a:r>
          </a:p>
        </p:txBody>
      </p:sp>
      <p:sp>
        <p:nvSpPr>
          <p:cNvPr id="75" name="TextBox 74">
            <a:extLst>
              <a:ext uri="{FF2B5EF4-FFF2-40B4-BE49-F238E27FC236}">
                <a16:creationId xmlns:a16="http://schemas.microsoft.com/office/drawing/2014/main" id="{95E068E9-8B4A-4B3B-AB08-D777DB083A33}"/>
              </a:ext>
            </a:extLst>
          </p:cNvPr>
          <p:cNvSpPr txBox="1"/>
          <p:nvPr/>
        </p:nvSpPr>
        <p:spPr>
          <a:xfrm>
            <a:off x="7486853" y="2311824"/>
            <a:ext cx="1300261" cy="369332"/>
          </a:xfrm>
          <a:prstGeom prst="rect">
            <a:avLst/>
          </a:prstGeom>
          <a:noFill/>
        </p:spPr>
        <p:txBody>
          <a:bodyPr wrap="square" rtlCol="0">
            <a:spAutoFit/>
          </a:bodyPr>
          <a:lstStyle/>
          <a:p>
            <a:r>
              <a:rPr lang="en-US" b="1" dirty="0">
                <a:solidFill>
                  <a:schemeClr val="bg2">
                    <a:lumMod val="50000"/>
                  </a:schemeClr>
                </a:solidFill>
                <a:latin typeface="Antonio" panose="02000303000000000000" pitchFamily="2" charset="0"/>
              </a:rPr>
              <a:t>Website</a:t>
            </a:r>
          </a:p>
        </p:txBody>
      </p:sp>
      <p:sp>
        <p:nvSpPr>
          <p:cNvPr id="76" name="TextBox 75">
            <a:extLst>
              <a:ext uri="{FF2B5EF4-FFF2-40B4-BE49-F238E27FC236}">
                <a16:creationId xmlns:a16="http://schemas.microsoft.com/office/drawing/2014/main" id="{AFBD9328-6348-4167-89AE-371A91CC4105}"/>
              </a:ext>
            </a:extLst>
          </p:cNvPr>
          <p:cNvSpPr txBox="1"/>
          <p:nvPr/>
        </p:nvSpPr>
        <p:spPr>
          <a:xfrm>
            <a:off x="7596343" y="4203678"/>
            <a:ext cx="1300261" cy="369332"/>
          </a:xfrm>
          <a:prstGeom prst="rect">
            <a:avLst/>
          </a:prstGeom>
          <a:noFill/>
        </p:spPr>
        <p:txBody>
          <a:bodyPr wrap="square" rtlCol="0">
            <a:spAutoFit/>
          </a:bodyPr>
          <a:lstStyle/>
          <a:p>
            <a:r>
              <a:rPr lang="en-US" b="1" dirty="0">
                <a:solidFill>
                  <a:schemeClr val="bg2">
                    <a:lumMod val="50000"/>
                  </a:schemeClr>
                </a:solidFill>
                <a:latin typeface="Antonio" panose="02000303000000000000" pitchFamily="2" charset="0"/>
              </a:rPr>
              <a:t>Radio</a:t>
            </a:r>
          </a:p>
        </p:txBody>
      </p:sp>
      <p:sp>
        <p:nvSpPr>
          <p:cNvPr id="77" name="TextBox 76">
            <a:extLst>
              <a:ext uri="{FF2B5EF4-FFF2-40B4-BE49-F238E27FC236}">
                <a16:creationId xmlns:a16="http://schemas.microsoft.com/office/drawing/2014/main" id="{DB94ACE1-A44F-4590-BE70-D5964301E1CD}"/>
              </a:ext>
            </a:extLst>
          </p:cNvPr>
          <p:cNvSpPr txBox="1"/>
          <p:nvPr/>
        </p:nvSpPr>
        <p:spPr>
          <a:xfrm>
            <a:off x="3787104" y="4147848"/>
            <a:ext cx="778182" cy="369332"/>
          </a:xfrm>
          <a:prstGeom prst="rect">
            <a:avLst/>
          </a:prstGeom>
          <a:noFill/>
        </p:spPr>
        <p:txBody>
          <a:bodyPr wrap="square" rtlCol="0">
            <a:spAutoFit/>
          </a:bodyPr>
          <a:lstStyle/>
          <a:p>
            <a:r>
              <a:rPr lang="en-US" b="1" dirty="0">
                <a:solidFill>
                  <a:schemeClr val="bg2">
                    <a:lumMod val="50000"/>
                  </a:schemeClr>
                </a:solidFill>
                <a:latin typeface="Antonio" panose="02000303000000000000" pitchFamily="2" charset="0"/>
              </a:rPr>
              <a:t>Flyers</a:t>
            </a:r>
          </a:p>
        </p:txBody>
      </p:sp>
      <p:pic>
        <p:nvPicPr>
          <p:cNvPr id="83" name="Picture 82">
            <a:extLst>
              <a:ext uri="{FF2B5EF4-FFF2-40B4-BE49-F238E27FC236}">
                <a16:creationId xmlns:a16="http://schemas.microsoft.com/office/drawing/2014/main" id="{4651D2EC-1521-48C1-AEED-B88542A470D1}"/>
              </a:ext>
            </a:extLst>
          </p:cNvPr>
          <p:cNvPicPr>
            <a:picLocks noChangeAspect="1"/>
          </p:cNvPicPr>
          <p:nvPr/>
        </p:nvPicPr>
        <p:blipFill rotWithShape="1">
          <a:blip r:embed="rId3"/>
          <a:srcRect b="808"/>
          <a:stretch/>
        </p:blipFill>
        <p:spPr>
          <a:xfrm>
            <a:off x="8436048" y="1295473"/>
            <a:ext cx="1899162" cy="1144503"/>
          </a:xfrm>
          <a:prstGeom prst="rect">
            <a:avLst/>
          </a:prstGeom>
          <a:ln w="19050">
            <a:solidFill>
              <a:schemeClr val="bg2">
                <a:lumMod val="50000"/>
              </a:schemeClr>
            </a:solidFill>
            <a:prstDash val="sysDot"/>
          </a:ln>
        </p:spPr>
      </p:pic>
      <p:pic>
        <p:nvPicPr>
          <p:cNvPr id="20" name="Picture 19" descr="A picture containing text&#10;&#10;Description automatically generated">
            <a:extLst>
              <a:ext uri="{FF2B5EF4-FFF2-40B4-BE49-F238E27FC236}">
                <a16:creationId xmlns:a16="http://schemas.microsoft.com/office/drawing/2014/main" id="{43D61614-13CB-4861-B75F-3B8CB7EFD794}"/>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78892" y="2446743"/>
            <a:ext cx="800376" cy="800376"/>
          </a:xfrm>
          <a:prstGeom prst="rect">
            <a:avLst/>
          </a:prstGeom>
          <a:noFill/>
          <a:ln>
            <a:noFill/>
          </a:ln>
        </p:spPr>
      </p:pic>
      <p:pic>
        <p:nvPicPr>
          <p:cNvPr id="21" name="Picture 20">
            <a:extLst>
              <a:ext uri="{FF2B5EF4-FFF2-40B4-BE49-F238E27FC236}">
                <a16:creationId xmlns:a16="http://schemas.microsoft.com/office/drawing/2014/main" id="{A4B07ED7-EEE1-4127-9B1D-7D76F7A0399A}"/>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525551" y="3993381"/>
            <a:ext cx="761968" cy="761968"/>
          </a:xfrm>
          <a:prstGeom prst="rect">
            <a:avLst/>
          </a:prstGeom>
          <a:noFill/>
          <a:ln>
            <a:noFill/>
          </a:ln>
        </p:spPr>
      </p:pic>
      <p:pic>
        <p:nvPicPr>
          <p:cNvPr id="22" name="Picture 21" descr="A picture containing graphical user interface&#10;&#10;Description automatically generated">
            <a:extLst>
              <a:ext uri="{FF2B5EF4-FFF2-40B4-BE49-F238E27FC236}">
                <a16:creationId xmlns:a16="http://schemas.microsoft.com/office/drawing/2014/main" id="{B2AB1630-1A50-45A4-93B8-28CF8857B930}"/>
              </a:ext>
            </a:extLst>
          </p:cNvPr>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6529064" y="2478653"/>
            <a:ext cx="794060" cy="794060"/>
          </a:xfrm>
          <a:prstGeom prst="rect">
            <a:avLst/>
          </a:prstGeom>
          <a:noFill/>
          <a:ln>
            <a:noFill/>
          </a:ln>
        </p:spPr>
      </p:pic>
      <p:pic>
        <p:nvPicPr>
          <p:cNvPr id="2" name="Picture 1">
            <a:extLst>
              <a:ext uri="{FF2B5EF4-FFF2-40B4-BE49-F238E27FC236}">
                <a16:creationId xmlns:a16="http://schemas.microsoft.com/office/drawing/2014/main" id="{321B7E98-1A05-4CC8-B345-DFBF237E0C14}"/>
              </a:ext>
            </a:extLst>
          </p:cNvPr>
          <p:cNvPicPr>
            <a:picLocks noChangeAspect="1"/>
          </p:cNvPicPr>
          <p:nvPr/>
        </p:nvPicPr>
        <p:blipFill rotWithShape="1">
          <a:blip r:embed="rId10"/>
          <a:srcRect l="2012" r="3849" b="17033"/>
          <a:stretch/>
        </p:blipFill>
        <p:spPr>
          <a:xfrm>
            <a:off x="2104869" y="1074721"/>
            <a:ext cx="1646735" cy="1820273"/>
          </a:xfrm>
          <a:prstGeom prst="rect">
            <a:avLst/>
          </a:prstGeom>
          <a:ln w="19050">
            <a:solidFill>
              <a:schemeClr val="bg2">
                <a:lumMod val="50000"/>
              </a:schemeClr>
            </a:solidFill>
            <a:prstDash val="sysDot"/>
          </a:ln>
        </p:spPr>
      </p:pic>
      <p:pic>
        <p:nvPicPr>
          <p:cNvPr id="3" name="Picture 2">
            <a:extLst>
              <a:ext uri="{FF2B5EF4-FFF2-40B4-BE49-F238E27FC236}">
                <a16:creationId xmlns:a16="http://schemas.microsoft.com/office/drawing/2014/main" id="{C02C895E-C83D-4376-936C-2A86CF230FDF}"/>
              </a:ext>
            </a:extLst>
          </p:cNvPr>
          <p:cNvPicPr>
            <a:picLocks noChangeAspect="1"/>
          </p:cNvPicPr>
          <p:nvPr/>
        </p:nvPicPr>
        <p:blipFill>
          <a:blip r:embed="rId11"/>
          <a:stretch>
            <a:fillRect/>
          </a:stretch>
        </p:blipFill>
        <p:spPr>
          <a:xfrm>
            <a:off x="1283854" y="3250954"/>
            <a:ext cx="2338236" cy="1667794"/>
          </a:xfrm>
          <a:prstGeom prst="rect">
            <a:avLst/>
          </a:prstGeom>
          <a:ln w="19050">
            <a:solidFill>
              <a:schemeClr val="bg2">
                <a:lumMod val="50000"/>
              </a:schemeClr>
            </a:solidFill>
            <a:prstDash val="sysDot"/>
          </a:ln>
        </p:spPr>
      </p:pic>
      <p:pic>
        <p:nvPicPr>
          <p:cNvPr id="4" name="Picture 3">
            <a:extLst>
              <a:ext uri="{FF2B5EF4-FFF2-40B4-BE49-F238E27FC236}">
                <a16:creationId xmlns:a16="http://schemas.microsoft.com/office/drawing/2014/main" id="{3C9B9F23-BF91-4965-8B85-97EF501BD095}"/>
              </a:ext>
            </a:extLst>
          </p:cNvPr>
          <p:cNvPicPr>
            <a:picLocks noChangeAspect="1"/>
          </p:cNvPicPr>
          <p:nvPr/>
        </p:nvPicPr>
        <p:blipFill rotWithShape="1">
          <a:blip r:embed="rId12"/>
          <a:srcRect l="1" t="2904" r="2612" b="1617"/>
          <a:stretch/>
        </p:blipFill>
        <p:spPr>
          <a:xfrm>
            <a:off x="2262470" y="4991709"/>
            <a:ext cx="2346133" cy="1677760"/>
          </a:xfrm>
          <a:prstGeom prst="rect">
            <a:avLst/>
          </a:prstGeom>
          <a:ln w="19050">
            <a:solidFill>
              <a:schemeClr val="bg2">
                <a:lumMod val="50000"/>
              </a:schemeClr>
            </a:solidFill>
            <a:prstDash val="sysDot"/>
          </a:ln>
        </p:spPr>
      </p:pic>
      <p:sp>
        <p:nvSpPr>
          <p:cNvPr id="7" name="Oval 6">
            <a:extLst>
              <a:ext uri="{FF2B5EF4-FFF2-40B4-BE49-F238E27FC236}">
                <a16:creationId xmlns:a16="http://schemas.microsoft.com/office/drawing/2014/main" id="{23F2FE80-C157-4EB4-BC85-CD19FB7CB6A7}"/>
              </a:ext>
            </a:extLst>
          </p:cNvPr>
          <p:cNvSpPr/>
          <p:nvPr/>
        </p:nvSpPr>
        <p:spPr>
          <a:xfrm>
            <a:off x="8237212" y="2665399"/>
            <a:ext cx="45719" cy="4571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0C20EEE-2674-4A6E-8EFF-08BA485AF886}"/>
              </a:ext>
            </a:extLst>
          </p:cNvPr>
          <p:cNvSpPr/>
          <p:nvPr/>
        </p:nvSpPr>
        <p:spPr>
          <a:xfrm>
            <a:off x="3864698" y="2664480"/>
            <a:ext cx="45719" cy="4571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2938292-19EA-401D-A2ED-75BE66460B15}"/>
              </a:ext>
            </a:extLst>
          </p:cNvPr>
          <p:cNvSpPr/>
          <p:nvPr/>
        </p:nvSpPr>
        <p:spPr>
          <a:xfrm>
            <a:off x="3792123" y="4497232"/>
            <a:ext cx="45719" cy="4571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B3D5CEE-45C7-45D6-AF0A-5CF0BB798650}"/>
              </a:ext>
            </a:extLst>
          </p:cNvPr>
          <p:cNvSpPr/>
          <p:nvPr/>
        </p:nvSpPr>
        <p:spPr>
          <a:xfrm>
            <a:off x="8233236" y="4511518"/>
            <a:ext cx="45719" cy="4571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text, businesscard, vector graphics&#10;&#10;Description automatically generated">
            <a:extLst>
              <a:ext uri="{FF2B5EF4-FFF2-40B4-BE49-F238E27FC236}">
                <a16:creationId xmlns:a16="http://schemas.microsoft.com/office/drawing/2014/main" id="{BA8F250A-E19E-498D-8957-BF5C98905F8F}"/>
              </a:ext>
            </a:extLst>
          </p:cNvPr>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4659289" y="4007424"/>
            <a:ext cx="898759" cy="900144"/>
          </a:xfrm>
          <a:prstGeom prst="rect">
            <a:avLst/>
          </a:prstGeom>
          <a:noFill/>
          <a:ln>
            <a:noFill/>
          </a:ln>
        </p:spPr>
      </p:pic>
      <p:pic>
        <p:nvPicPr>
          <p:cNvPr id="40" name="Picture 39" descr="Text&#10;&#10;Description automatically generated">
            <a:extLst>
              <a:ext uri="{FF2B5EF4-FFF2-40B4-BE49-F238E27FC236}">
                <a16:creationId xmlns:a16="http://schemas.microsoft.com/office/drawing/2014/main" id="{77CDEAD4-131C-4825-9608-9FB6F2D28548}"/>
              </a:ext>
            </a:extLst>
          </p:cNvPr>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9255107" y="2519986"/>
            <a:ext cx="1664048" cy="1807028"/>
          </a:xfrm>
          <a:prstGeom prst="rect">
            <a:avLst/>
          </a:prstGeom>
          <a:ln w="19050">
            <a:solidFill>
              <a:schemeClr val="bg2">
                <a:lumMod val="50000"/>
              </a:schemeClr>
            </a:solidFill>
            <a:prstDash val="sysDot"/>
          </a:ln>
        </p:spPr>
      </p:pic>
      <p:pic>
        <p:nvPicPr>
          <p:cNvPr id="10" name="Picture 9">
            <a:extLst>
              <a:ext uri="{FF2B5EF4-FFF2-40B4-BE49-F238E27FC236}">
                <a16:creationId xmlns:a16="http://schemas.microsoft.com/office/drawing/2014/main" id="{83919292-442C-4071-9550-85AF0EFD9D8A}"/>
              </a:ext>
            </a:extLst>
          </p:cNvPr>
          <p:cNvPicPr>
            <a:picLocks noChangeAspect="1"/>
          </p:cNvPicPr>
          <p:nvPr/>
        </p:nvPicPr>
        <p:blipFill>
          <a:blip r:embed="rId17"/>
          <a:stretch>
            <a:fillRect/>
          </a:stretch>
        </p:blipFill>
        <p:spPr>
          <a:xfrm>
            <a:off x="8180516" y="4653020"/>
            <a:ext cx="1683097" cy="1832829"/>
          </a:xfrm>
          <a:prstGeom prst="rect">
            <a:avLst/>
          </a:prstGeom>
          <a:ln w="19050">
            <a:solidFill>
              <a:schemeClr val="bg2">
                <a:lumMod val="50000"/>
              </a:schemeClr>
            </a:solidFill>
            <a:prstDash val="sysDot"/>
          </a:ln>
        </p:spPr>
      </p:pic>
      <p:cxnSp>
        <p:nvCxnSpPr>
          <p:cNvPr id="30" name="Straight Connector 29">
            <a:extLst>
              <a:ext uri="{FF2B5EF4-FFF2-40B4-BE49-F238E27FC236}">
                <a16:creationId xmlns:a16="http://schemas.microsoft.com/office/drawing/2014/main" id="{A8B61DD9-6BB8-A142-B56D-5874BD4FD41B}"/>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022CAED-208D-C347-941B-6C91B4CCDF08}"/>
              </a:ext>
            </a:extLst>
          </p:cNvPr>
          <p:cNvSpPr/>
          <p:nvPr/>
        </p:nvSpPr>
        <p:spPr>
          <a:xfrm>
            <a:off x="7138059" y="69572"/>
            <a:ext cx="4495141"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Community Workshop</a:t>
            </a:r>
          </a:p>
        </p:txBody>
      </p:sp>
      <p:sp>
        <p:nvSpPr>
          <p:cNvPr id="36" name="Rectangle 35">
            <a:extLst>
              <a:ext uri="{FF2B5EF4-FFF2-40B4-BE49-F238E27FC236}">
                <a16:creationId xmlns:a16="http://schemas.microsoft.com/office/drawing/2014/main" id="{1334C490-7E21-8D4F-B81C-3F7D806CD5D2}"/>
              </a:ext>
            </a:extLst>
          </p:cNvPr>
          <p:cNvSpPr/>
          <p:nvPr/>
        </p:nvSpPr>
        <p:spPr>
          <a:xfrm>
            <a:off x="9536151" y="777458"/>
            <a:ext cx="2097049"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Advertisement</a:t>
            </a:r>
          </a:p>
        </p:txBody>
      </p:sp>
      <p:sp>
        <p:nvSpPr>
          <p:cNvPr id="41" name="TextBox 40">
            <a:extLst>
              <a:ext uri="{FF2B5EF4-FFF2-40B4-BE49-F238E27FC236}">
                <a16:creationId xmlns:a16="http://schemas.microsoft.com/office/drawing/2014/main" id="{5142BAF7-F3D9-F04F-8430-5691F7D1FEDD}"/>
              </a:ext>
            </a:extLst>
          </p:cNvPr>
          <p:cNvSpPr txBox="1"/>
          <p:nvPr/>
        </p:nvSpPr>
        <p:spPr>
          <a:xfrm>
            <a:off x="10335210" y="2110650"/>
            <a:ext cx="820460" cy="400110"/>
          </a:xfrm>
          <a:prstGeom prst="rect">
            <a:avLst/>
          </a:prstGeom>
          <a:noFill/>
        </p:spPr>
        <p:txBody>
          <a:bodyPr wrap="square" rtlCol="0">
            <a:spAutoFit/>
          </a:bodyPr>
          <a:lstStyle/>
          <a:p>
            <a:r>
              <a:rPr lang="en-US" sz="1000" dirty="0">
                <a:solidFill>
                  <a:schemeClr val="bg1">
                    <a:lumMod val="75000"/>
                  </a:schemeClr>
                </a:solidFill>
                <a:latin typeface="Antonio" panose="02000503000000000000" pitchFamily="2" charset="77"/>
              </a:rPr>
              <a:t>MSGP Website</a:t>
            </a:r>
          </a:p>
        </p:txBody>
      </p:sp>
      <p:sp>
        <p:nvSpPr>
          <p:cNvPr id="43" name="TextBox 42">
            <a:extLst>
              <a:ext uri="{FF2B5EF4-FFF2-40B4-BE49-F238E27FC236}">
                <a16:creationId xmlns:a16="http://schemas.microsoft.com/office/drawing/2014/main" id="{488197EC-7B21-4F4E-B543-92D1E09C9ACC}"/>
              </a:ext>
            </a:extLst>
          </p:cNvPr>
          <p:cNvSpPr txBox="1"/>
          <p:nvPr/>
        </p:nvSpPr>
        <p:spPr>
          <a:xfrm>
            <a:off x="10908146" y="4014348"/>
            <a:ext cx="820460" cy="400110"/>
          </a:xfrm>
          <a:prstGeom prst="rect">
            <a:avLst/>
          </a:prstGeom>
          <a:noFill/>
        </p:spPr>
        <p:txBody>
          <a:bodyPr wrap="square" rtlCol="0">
            <a:spAutoFit/>
          </a:bodyPr>
          <a:lstStyle/>
          <a:p>
            <a:r>
              <a:rPr lang="en-US" sz="1000" dirty="0">
                <a:solidFill>
                  <a:schemeClr val="bg1">
                    <a:lumMod val="75000"/>
                  </a:schemeClr>
                </a:solidFill>
                <a:latin typeface="Antonio" panose="02000503000000000000" pitchFamily="2" charset="77"/>
              </a:rPr>
              <a:t>City’s Website</a:t>
            </a:r>
          </a:p>
        </p:txBody>
      </p:sp>
      <p:sp>
        <p:nvSpPr>
          <p:cNvPr id="44" name="TextBox 43">
            <a:extLst>
              <a:ext uri="{FF2B5EF4-FFF2-40B4-BE49-F238E27FC236}">
                <a16:creationId xmlns:a16="http://schemas.microsoft.com/office/drawing/2014/main" id="{6330C422-2939-7642-A40F-C679EAAE87BE}"/>
              </a:ext>
            </a:extLst>
          </p:cNvPr>
          <p:cNvSpPr txBox="1"/>
          <p:nvPr/>
        </p:nvSpPr>
        <p:spPr>
          <a:xfrm>
            <a:off x="476556" y="4623149"/>
            <a:ext cx="820460" cy="400110"/>
          </a:xfrm>
          <a:prstGeom prst="rect">
            <a:avLst/>
          </a:prstGeom>
          <a:noFill/>
        </p:spPr>
        <p:txBody>
          <a:bodyPr wrap="square" rtlCol="0">
            <a:spAutoFit/>
          </a:bodyPr>
          <a:lstStyle/>
          <a:p>
            <a:pPr algn="r"/>
            <a:r>
              <a:rPr lang="en-US" sz="1000" dirty="0">
                <a:solidFill>
                  <a:schemeClr val="bg1">
                    <a:lumMod val="75000"/>
                  </a:schemeClr>
                </a:solidFill>
                <a:latin typeface="Antonio" panose="02000503000000000000" pitchFamily="2" charset="77"/>
              </a:rPr>
              <a:t>Personally distributed</a:t>
            </a:r>
          </a:p>
        </p:txBody>
      </p:sp>
      <p:sp>
        <p:nvSpPr>
          <p:cNvPr id="45" name="TextBox 44">
            <a:extLst>
              <a:ext uri="{FF2B5EF4-FFF2-40B4-BE49-F238E27FC236}">
                <a16:creationId xmlns:a16="http://schemas.microsoft.com/office/drawing/2014/main" id="{5CC96333-6820-3143-A7A0-E4E7D32A5D03}"/>
              </a:ext>
            </a:extLst>
          </p:cNvPr>
          <p:cNvSpPr txBox="1"/>
          <p:nvPr/>
        </p:nvSpPr>
        <p:spPr>
          <a:xfrm>
            <a:off x="1480110" y="6515878"/>
            <a:ext cx="820460" cy="246221"/>
          </a:xfrm>
          <a:prstGeom prst="rect">
            <a:avLst/>
          </a:prstGeom>
          <a:noFill/>
        </p:spPr>
        <p:txBody>
          <a:bodyPr wrap="square" rtlCol="0">
            <a:spAutoFit/>
          </a:bodyPr>
          <a:lstStyle/>
          <a:p>
            <a:pPr algn="r"/>
            <a:r>
              <a:rPr lang="en-US" sz="1000" dirty="0">
                <a:solidFill>
                  <a:schemeClr val="bg1">
                    <a:lumMod val="75000"/>
                  </a:schemeClr>
                </a:solidFill>
                <a:latin typeface="Antonio" panose="02000503000000000000" pitchFamily="2" charset="77"/>
              </a:rPr>
              <a:t>Digital</a:t>
            </a:r>
          </a:p>
        </p:txBody>
      </p:sp>
      <p:sp>
        <p:nvSpPr>
          <p:cNvPr id="5" name="Slide Number Placeholder 4">
            <a:extLst>
              <a:ext uri="{FF2B5EF4-FFF2-40B4-BE49-F238E27FC236}">
                <a16:creationId xmlns:a16="http://schemas.microsoft.com/office/drawing/2014/main" id="{DDB0C2F8-DFA6-9640-89DF-804F800F1DA3}"/>
              </a:ext>
            </a:extLst>
          </p:cNvPr>
          <p:cNvSpPr>
            <a:spLocks noGrp="1"/>
          </p:cNvSpPr>
          <p:nvPr>
            <p:ph type="sldNum" sz="quarter" idx="12"/>
          </p:nvPr>
        </p:nvSpPr>
        <p:spPr/>
        <p:txBody>
          <a:bodyPr/>
          <a:lstStyle/>
          <a:p>
            <a:fld id="{596C8553-4B80-1B48-ABF9-E65CF85F8D92}" type="slidenum">
              <a:rPr lang="en-US" smtClean="0"/>
              <a:t>13</a:t>
            </a:fld>
            <a:endParaRPr lang="en-US"/>
          </a:p>
        </p:txBody>
      </p:sp>
      <p:sp>
        <p:nvSpPr>
          <p:cNvPr id="42" name="Rectangle 41">
            <a:extLst>
              <a:ext uri="{FF2B5EF4-FFF2-40B4-BE49-F238E27FC236}">
                <a16:creationId xmlns:a16="http://schemas.microsoft.com/office/drawing/2014/main" id="{369815F6-28EC-8749-8F58-65804599A786}"/>
              </a:ext>
            </a:extLst>
          </p:cNvPr>
          <p:cNvSpPr/>
          <p:nvPr/>
        </p:nvSpPr>
        <p:spPr>
          <a:xfrm rot="5400000">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366B84B-E63B-A142-B11E-08D842F6FD2B}"/>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463E7E4-7E89-2040-AFE7-9A0E5F83AC1F}"/>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3780E2C-47A8-9044-AF31-898B1A8F116D}"/>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32DF480-9E75-0043-9117-21AA5278D374}"/>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83C9DE7-6367-424C-B4FB-6FB9AB65E3A2}"/>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5D57369-852F-F746-8582-707B2BC342D4}"/>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0ECF0E1-36FF-564F-8C0C-42B1895DE744}"/>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3DB09AF-36D4-2E49-8076-AF5CA8F24DDE}"/>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56" name="Rectangle 55">
            <a:extLst>
              <a:ext uri="{FF2B5EF4-FFF2-40B4-BE49-F238E27FC236}">
                <a16:creationId xmlns:a16="http://schemas.microsoft.com/office/drawing/2014/main" id="{FDF21967-A788-9C47-8160-6F7B5DEAE42D}"/>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57" name="Rectangle 56">
            <a:extLst>
              <a:ext uri="{FF2B5EF4-FFF2-40B4-BE49-F238E27FC236}">
                <a16:creationId xmlns:a16="http://schemas.microsoft.com/office/drawing/2014/main" id="{756CFBFC-2FDF-E648-B12D-3E84E99D2305}"/>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58" name="Rectangle 57">
            <a:extLst>
              <a:ext uri="{FF2B5EF4-FFF2-40B4-BE49-F238E27FC236}">
                <a16:creationId xmlns:a16="http://schemas.microsoft.com/office/drawing/2014/main" id="{92EF3DB7-12E3-284F-8071-E4507A4C0197}"/>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59" name="Rectangle 58">
            <a:extLst>
              <a:ext uri="{FF2B5EF4-FFF2-40B4-BE49-F238E27FC236}">
                <a16:creationId xmlns:a16="http://schemas.microsoft.com/office/drawing/2014/main" id="{B0F6BBF1-A3FA-CF41-9B22-CC04FFDC5769}"/>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60" name="Rectangle 59">
            <a:extLst>
              <a:ext uri="{FF2B5EF4-FFF2-40B4-BE49-F238E27FC236}">
                <a16:creationId xmlns:a16="http://schemas.microsoft.com/office/drawing/2014/main" id="{97CD8719-9CBB-BF4E-B3E1-BBBAD49D9C9B}"/>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62" name="Rectangle 61">
            <a:extLst>
              <a:ext uri="{FF2B5EF4-FFF2-40B4-BE49-F238E27FC236}">
                <a16:creationId xmlns:a16="http://schemas.microsoft.com/office/drawing/2014/main" id="{04C272E1-CCD2-D246-9112-B0B72DACD9A1}"/>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63" name="Rectangle 62">
            <a:extLst>
              <a:ext uri="{FF2B5EF4-FFF2-40B4-BE49-F238E27FC236}">
                <a16:creationId xmlns:a16="http://schemas.microsoft.com/office/drawing/2014/main" id="{982B05C3-A10D-ED46-AC60-F7B18381EB06}"/>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4588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52" grpId="0" animBg="1"/>
      <p:bldP spid="53" grpId="0" animBg="1"/>
      <p:bldP spid="61" grpId="0"/>
      <p:bldP spid="75" grpId="0"/>
      <p:bldP spid="76" grpId="0"/>
      <p:bldP spid="77" grpId="0"/>
      <p:bldP spid="7" grpId="0" animBg="1"/>
      <p:bldP spid="33" grpId="0" animBg="1"/>
      <p:bldP spid="34" grpId="0" animBg="1"/>
      <p:bldP spid="35" grpId="0" animBg="1"/>
      <p:bldP spid="41"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0AAF2E-25F3-F04A-8FAE-59A40307C060}"/>
              </a:ext>
            </a:extLst>
          </p:cNvPr>
          <p:cNvSpPr/>
          <p:nvPr/>
        </p:nvSpPr>
        <p:spPr>
          <a:xfrm>
            <a:off x="7138059" y="69572"/>
            <a:ext cx="4495141"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Community Workshop</a:t>
            </a:r>
          </a:p>
        </p:txBody>
      </p:sp>
      <p:sp>
        <p:nvSpPr>
          <p:cNvPr id="8" name="Rectangle 7">
            <a:extLst>
              <a:ext uri="{FF2B5EF4-FFF2-40B4-BE49-F238E27FC236}">
                <a16:creationId xmlns:a16="http://schemas.microsoft.com/office/drawing/2014/main" id="{EF1A564E-9FE3-5C48-9AAE-4BFA51FDD4D9}"/>
              </a:ext>
            </a:extLst>
          </p:cNvPr>
          <p:cNvSpPr/>
          <p:nvPr/>
        </p:nvSpPr>
        <p:spPr>
          <a:xfrm>
            <a:off x="10385743" y="777458"/>
            <a:ext cx="1247457"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Purpose</a:t>
            </a:r>
          </a:p>
        </p:txBody>
      </p:sp>
      <p:cxnSp>
        <p:nvCxnSpPr>
          <p:cNvPr id="9" name="Straight Connector 8">
            <a:extLst>
              <a:ext uri="{FF2B5EF4-FFF2-40B4-BE49-F238E27FC236}">
                <a16:creationId xmlns:a16="http://schemas.microsoft.com/office/drawing/2014/main" id="{8ED2CFBD-0A34-2344-BC46-E9B9BF5243FC}"/>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D6CFC1C8-1BEE-8740-9C9F-EFFD5764CA8A}"/>
              </a:ext>
            </a:extLst>
          </p:cNvPr>
          <p:cNvSpPr/>
          <p:nvPr/>
        </p:nvSpPr>
        <p:spPr>
          <a:xfrm>
            <a:off x="936911" y="2095920"/>
            <a:ext cx="2661526" cy="1221718"/>
          </a:xfrm>
          <a:prstGeom prst="rect">
            <a:avLst/>
          </a:prstGeom>
          <a:solidFill>
            <a:srgbClr val="38AB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41" name="Google Shape;141;p4">
            <a:extLst>
              <a:ext uri="{FF2B5EF4-FFF2-40B4-BE49-F238E27FC236}">
                <a16:creationId xmlns:a16="http://schemas.microsoft.com/office/drawing/2014/main" id="{7A8D5148-B748-DC40-8617-7B38F7932483}"/>
              </a:ext>
            </a:extLst>
          </p:cNvPr>
          <p:cNvSpPr txBox="1"/>
          <p:nvPr/>
        </p:nvSpPr>
        <p:spPr>
          <a:xfrm>
            <a:off x="2026483" y="2439641"/>
            <a:ext cx="1609137" cy="611119"/>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Community Needs</a:t>
            </a:r>
          </a:p>
        </p:txBody>
      </p:sp>
      <p:sp>
        <p:nvSpPr>
          <p:cNvPr id="35" name="Rectangle 34">
            <a:extLst>
              <a:ext uri="{FF2B5EF4-FFF2-40B4-BE49-F238E27FC236}">
                <a16:creationId xmlns:a16="http://schemas.microsoft.com/office/drawing/2014/main" id="{42889E8E-C4B1-6343-BAB5-5797E778418D}"/>
              </a:ext>
            </a:extLst>
          </p:cNvPr>
          <p:cNvSpPr/>
          <p:nvPr/>
        </p:nvSpPr>
        <p:spPr>
          <a:xfrm>
            <a:off x="4697555" y="2095920"/>
            <a:ext cx="2661525" cy="1221718"/>
          </a:xfrm>
          <a:prstGeom prst="rect">
            <a:avLst/>
          </a:prstGeom>
          <a:solidFill>
            <a:srgbClr val="0B54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36" name="Google Shape;141;p4">
            <a:extLst>
              <a:ext uri="{FF2B5EF4-FFF2-40B4-BE49-F238E27FC236}">
                <a16:creationId xmlns:a16="http://schemas.microsoft.com/office/drawing/2014/main" id="{F7036879-2C17-8B47-8C5A-E7A3E01116CE}"/>
              </a:ext>
            </a:extLst>
          </p:cNvPr>
          <p:cNvSpPr txBox="1"/>
          <p:nvPr/>
        </p:nvSpPr>
        <p:spPr>
          <a:xfrm>
            <a:off x="5749943" y="2095920"/>
            <a:ext cx="1609137"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Perception of Manchester</a:t>
            </a:r>
          </a:p>
          <a:p>
            <a:pPr algn="ctr" fontAlgn="base"/>
            <a:r>
              <a:rPr lang="en-US" sz="2000" b="1" dirty="0">
                <a:solidFill>
                  <a:schemeClr val="bg1"/>
                </a:solidFill>
                <a:latin typeface="Antonio" panose="02000303000000000000" pitchFamily="2" charset="0"/>
              </a:rPr>
              <a:t>(highway 20)</a:t>
            </a:r>
          </a:p>
        </p:txBody>
      </p:sp>
      <p:sp>
        <p:nvSpPr>
          <p:cNvPr id="37" name="Rectangle 36">
            <a:extLst>
              <a:ext uri="{FF2B5EF4-FFF2-40B4-BE49-F238E27FC236}">
                <a16:creationId xmlns:a16="http://schemas.microsoft.com/office/drawing/2014/main" id="{7F18EB99-DA6F-984E-837C-D088F8FD7F67}"/>
              </a:ext>
            </a:extLst>
          </p:cNvPr>
          <p:cNvSpPr/>
          <p:nvPr/>
        </p:nvSpPr>
        <p:spPr>
          <a:xfrm>
            <a:off x="8458200" y="2095920"/>
            <a:ext cx="2661525" cy="1221718"/>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66" name="Google Shape;141;p4">
            <a:extLst>
              <a:ext uri="{FF2B5EF4-FFF2-40B4-BE49-F238E27FC236}">
                <a16:creationId xmlns:a16="http://schemas.microsoft.com/office/drawing/2014/main" id="{946E0AF6-8B8F-4845-BD39-E39428E04E02}"/>
              </a:ext>
            </a:extLst>
          </p:cNvPr>
          <p:cNvSpPr txBox="1"/>
          <p:nvPr/>
        </p:nvSpPr>
        <p:spPr>
          <a:xfrm>
            <a:off x="9510586" y="2095920"/>
            <a:ext cx="1609137"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Public Safety</a:t>
            </a:r>
          </a:p>
        </p:txBody>
      </p:sp>
      <p:sp>
        <p:nvSpPr>
          <p:cNvPr id="67" name="Rectangle 66">
            <a:extLst>
              <a:ext uri="{FF2B5EF4-FFF2-40B4-BE49-F238E27FC236}">
                <a16:creationId xmlns:a16="http://schemas.microsoft.com/office/drawing/2014/main" id="{446711A7-C9E5-474A-B9BF-F7DECFE7505B}"/>
              </a:ext>
            </a:extLst>
          </p:cNvPr>
          <p:cNvSpPr/>
          <p:nvPr/>
        </p:nvSpPr>
        <p:spPr>
          <a:xfrm>
            <a:off x="936910" y="4065396"/>
            <a:ext cx="2661525" cy="1221718"/>
          </a:xfrm>
          <a:prstGeom prst="rect">
            <a:avLst/>
          </a:prstGeom>
          <a:solidFill>
            <a:srgbClr val="0B54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68" name="Google Shape;141;p4">
            <a:extLst>
              <a:ext uri="{FF2B5EF4-FFF2-40B4-BE49-F238E27FC236}">
                <a16:creationId xmlns:a16="http://schemas.microsoft.com/office/drawing/2014/main" id="{98764E76-371A-284A-AA88-E4B2AFF72F8C}"/>
              </a:ext>
            </a:extLst>
          </p:cNvPr>
          <p:cNvSpPr txBox="1"/>
          <p:nvPr/>
        </p:nvSpPr>
        <p:spPr>
          <a:xfrm>
            <a:off x="1989298" y="4062243"/>
            <a:ext cx="1609137" cy="1224864"/>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Development Density Preferences</a:t>
            </a:r>
          </a:p>
        </p:txBody>
      </p:sp>
      <p:sp>
        <p:nvSpPr>
          <p:cNvPr id="69" name="Rectangle 68">
            <a:extLst>
              <a:ext uri="{FF2B5EF4-FFF2-40B4-BE49-F238E27FC236}">
                <a16:creationId xmlns:a16="http://schemas.microsoft.com/office/drawing/2014/main" id="{8C27E5C7-1A1B-B34F-AE96-85F348BEF562}"/>
              </a:ext>
            </a:extLst>
          </p:cNvPr>
          <p:cNvSpPr/>
          <p:nvPr/>
        </p:nvSpPr>
        <p:spPr>
          <a:xfrm>
            <a:off x="4697556" y="4065396"/>
            <a:ext cx="2661524" cy="1221718"/>
          </a:xfrm>
          <a:prstGeom prst="rect">
            <a:avLst/>
          </a:prstGeom>
          <a:solidFill>
            <a:srgbClr val="37C7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rgbClr val="37C7AB"/>
              </a:solidFill>
            </a:endParaRPr>
          </a:p>
        </p:txBody>
      </p:sp>
      <p:sp>
        <p:nvSpPr>
          <p:cNvPr id="70" name="Google Shape;141;p4">
            <a:extLst>
              <a:ext uri="{FF2B5EF4-FFF2-40B4-BE49-F238E27FC236}">
                <a16:creationId xmlns:a16="http://schemas.microsoft.com/office/drawing/2014/main" id="{859EDA80-85EB-4046-91E0-09A5AE802556}"/>
              </a:ext>
            </a:extLst>
          </p:cNvPr>
          <p:cNvSpPr txBox="1"/>
          <p:nvPr/>
        </p:nvSpPr>
        <p:spPr>
          <a:xfrm>
            <a:off x="5749942" y="4065396"/>
            <a:ext cx="1609137"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Importance of Diverse Population</a:t>
            </a:r>
          </a:p>
        </p:txBody>
      </p:sp>
      <p:sp>
        <p:nvSpPr>
          <p:cNvPr id="71" name="Rectangle 70">
            <a:extLst>
              <a:ext uri="{FF2B5EF4-FFF2-40B4-BE49-F238E27FC236}">
                <a16:creationId xmlns:a16="http://schemas.microsoft.com/office/drawing/2014/main" id="{DD0C46FF-8C75-2743-9CD0-F909CBB8475D}"/>
              </a:ext>
            </a:extLst>
          </p:cNvPr>
          <p:cNvSpPr/>
          <p:nvPr/>
        </p:nvSpPr>
        <p:spPr>
          <a:xfrm>
            <a:off x="8458200" y="4065396"/>
            <a:ext cx="2661523" cy="1221718"/>
          </a:xfrm>
          <a:prstGeom prst="rect">
            <a:avLst/>
          </a:prstGeom>
          <a:solidFill>
            <a:srgbClr val="0B54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72" name="Google Shape;141;p4">
            <a:extLst>
              <a:ext uri="{FF2B5EF4-FFF2-40B4-BE49-F238E27FC236}">
                <a16:creationId xmlns:a16="http://schemas.microsoft.com/office/drawing/2014/main" id="{D24CA48F-8071-0A44-83A2-666EDE950D4F}"/>
              </a:ext>
            </a:extLst>
          </p:cNvPr>
          <p:cNvSpPr txBox="1"/>
          <p:nvPr/>
        </p:nvSpPr>
        <p:spPr>
          <a:xfrm>
            <a:off x="9489854" y="4065396"/>
            <a:ext cx="1609137"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Benefits of Living in Manchester</a:t>
            </a:r>
          </a:p>
        </p:txBody>
      </p:sp>
      <p:pic>
        <p:nvPicPr>
          <p:cNvPr id="4" name="Graphic 3" descr="Open hand with solid fill">
            <a:extLst>
              <a:ext uri="{FF2B5EF4-FFF2-40B4-BE49-F238E27FC236}">
                <a16:creationId xmlns:a16="http://schemas.microsoft.com/office/drawing/2014/main" id="{6D23B6A5-3EE5-1B44-B8C5-FB67B3417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7123" y="2344615"/>
            <a:ext cx="724320" cy="724320"/>
          </a:xfrm>
          <a:prstGeom prst="rect">
            <a:avLst/>
          </a:prstGeom>
        </p:spPr>
      </p:pic>
      <p:sp>
        <p:nvSpPr>
          <p:cNvPr id="5" name="Oval 4">
            <a:extLst>
              <a:ext uri="{FF2B5EF4-FFF2-40B4-BE49-F238E27FC236}">
                <a16:creationId xmlns:a16="http://schemas.microsoft.com/office/drawing/2014/main" id="{5D750F61-D30F-0247-930D-C3A6B34D466C}"/>
              </a:ext>
            </a:extLst>
          </p:cNvPr>
          <p:cNvSpPr/>
          <p:nvPr/>
        </p:nvSpPr>
        <p:spPr>
          <a:xfrm>
            <a:off x="1115301" y="22407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30D7B64-915D-434E-A697-D7537015B4F7}"/>
              </a:ext>
            </a:extLst>
          </p:cNvPr>
          <p:cNvSpPr/>
          <p:nvPr/>
        </p:nvSpPr>
        <p:spPr>
          <a:xfrm>
            <a:off x="4843239" y="22407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Eye with solid fill">
            <a:extLst>
              <a:ext uri="{FF2B5EF4-FFF2-40B4-BE49-F238E27FC236}">
                <a16:creationId xmlns:a16="http://schemas.microsoft.com/office/drawing/2014/main" id="{980FE425-8388-1948-9312-385646DD01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2800" y="2329157"/>
            <a:ext cx="734301" cy="734301"/>
          </a:xfrm>
          <a:prstGeom prst="rect">
            <a:avLst/>
          </a:prstGeom>
        </p:spPr>
      </p:pic>
      <p:sp>
        <p:nvSpPr>
          <p:cNvPr id="75" name="Oval 74">
            <a:extLst>
              <a:ext uri="{FF2B5EF4-FFF2-40B4-BE49-F238E27FC236}">
                <a16:creationId xmlns:a16="http://schemas.microsoft.com/office/drawing/2014/main" id="{51E24C3F-E63D-EA41-8EB9-FBFEE675C9C6}"/>
              </a:ext>
            </a:extLst>
          </p:cNvPr>
          <p:cNvSpPr/>
          <p:nvPr/>
        </p:nvSpPr>
        <p:spPr>
          <a:xfrm>
            <a:off x="8571178" y="22407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hield Tick with solid fill">
            <a:extLst>
              <a:ext uri="{FF2B5EF4-FFF2-40B4-BE49-F238E27FC236}">
                <a16:creationId xmlns:a16="http://schemas.microsoft.com/office/drawing/2014/main" id="{EA76D91F-43E9-8A47-BED5-6F009005F0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5075" y="2372233"/>
            <a:ext cx="703388" cy="703386"/>
          </a:xfrm>
          <a:prstGeom prst="rect">
            <a:avLst/>
          </a:prstGeom>
        </p:spPr>
      </p:pic>
      <p:sp>
        <p:nvSpPr>
          <p:cNvPr id="78" name="Oval 77">
            <a:extLst>
              <a:ext uri="{FF2B5EF4-FFF2-40B4-BE49-F238E27FC236}">
                <a16:creationId xmlns:a16="http://schemas.microsoft.com/office/drawing/2014/main" id="{4BF4BFBF-34D0-164D-A297-1DA9611479C4}"/>
              </a:ext>
            </a:extLst>
          </p:cNvPr>
          <p:cNvSpPr/>
          <p:nvPr/>
        </p:nvSpPr>
        <p:spPr>
          <a:xfrm>
            <a:off x="1115301" y="42219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ity with solid fill">
            <a:extLst>
              <a:ext uri="{FF2B5EF4-FFF2-40B4-BE49-F238E27FC236}">
                <a16:creationId xmlns:a16="http://schemas.microsoft.com/office/drawing/2014/main" id="{71735211-2F4B-E54C-BA59-A51EB696D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5084" y="4385236"/>
            <a:ext cx="574431" cy="574431"/>
          </a:xfrm>
          <a:prstGeom prst="rect">
            <a:avLst/>
          </a:prstGeom>
        </p:spPr>
      </p:pic>
      <p:sp>
        <p:nvSpPr>
          <p:cNvPr id="79" name="Oval 78">
            <a:extLst>
              <a:ext uri="{FF2B5EF4-FFF2-40B4-BE49-F238E27FC236}">
                <a16:creationId xmlns:a16="http://schemas.microsoft.com/office/drawing/2014/main" id="{C0C780EB-92CC-8141-AED4-86D89E0C33CA}"/>
              </a:ext>
            </a:extLst>
          </p:cNvPr>
          <p:cNvSpPr/>
          <p:nvPr/>
        </p:nvSpPr>
        <p:spPr>
          <a:xfrm>
            <a:off x="4854962" y="42219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Thumbs up sign with solid fill">
            <a:extLst>
              <a:ext uri="{FF2B5EF4-FFF2-40B4-BE49-F238E27FC236}">
                <a16:creationId xmlns:a16="http://schemas.microsoft.com/office/drawing/2014/main" id="{DF6F9E40-CE66-7242-BD56-77E0872D09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05987" y="4332105"/>
            <a:ext cx="672476" cy="672474"/>
          </a:xfrm>
          <a:prstGeom prst="rect">
            <a:avLst/>
          </a:prstGeom>
        </p:spPr>
      </p:pic>
      <p:sp>
        <p:nvSpPr>
          <p:cNvPr id="81" name="Oval 80">
            <a:extLst>
              <a:ext uri="{FF2B5EF4-FFF2-40B4-BE49-F238E27FC236}">
                <a16:creationId xmlns:a16="http://schemas.microsoft.com/office/drawing/2014/main" id="{E1F67F97-BF6B-884A-BA27-6C776B3E7AB7}"/>
              </a:ext>
            </a:extLst>
          </p:cNvPr>
          <p:cNvSpPr/>
          <p:nvPr/>
        </p:nvSpPr>
        <p:spPr>
          <a:xfrm>
            <a:off x="8571178" y="42219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Group of people outline">
            <a:extLst>
              <a:ext uri="{FF2B5EF4-FFF2-40B4-BE49-F238E27FC236}">
                <a16:creationId xmlns:a16="http://schemas.microsoft.com/office/drawing/2014/main" id="{CA3FF046-1FCC-BB4D-AB38-1063089E48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9522" y="4313806"/>
            <a:ext cx="645861" cy="645861"/>
          </a:xfrm>
          <a:prstGeom prst="rect">
            <a:avLst/>
          </a:prstGeom>
        </p:spPr>
      </p:pic>
      <p:sp>
        <p:nvSpPr>
          <p:cNvPr id="2" name="Slide Number Placeholder 1">
            <a:extLst>
              <a:ext uri="{FF2B5EF4-FFF2-40B4-BE49-F238E27FC236}">
                <a16:creationId xmlns:a16="http://schemas.microsoft.com/office/drawing/2014/main" id="{D890D70E-0E21-4546-B5EA-E7EFBBD3EDBB}"/>
              </a:ext>
            </a:extLst>
          </p:cNvPr>
          <p:cNvSpPr>
            <a:spLocks noGrp="1"/>
          </p:cNvSpPr>
          <p:nvPr>
            <p:ph type="sldNum" sz="quarter" idx="12"/>
          </p:nvPr>
        </p:nvSpPr>
        <p:spPr/>
        <p:txBody>
          <a:bodyPr/>
          <a:lstStyle/>
          <a:p>
            <a:fld id="{596C8553-4B80-1B48-ABF9-E65CF85F8D92}" type="slidenum">
              <a:rPr lang="en-US" smtClean="0"/>
              <a:t>14</a:t>
            </a:fld>
            <a:endParaRPr lang="en-US"/>
          </a:p>
        </p:txBody>
      </p:sp>
      <p:sp>
        <p:nvSpPr>
          <p:cNvPr id="30" name="Rectangle 29">
            <a:extLst>
              <a:ext uri="{FF2B5EF4-FFF2-40B4-BE49-F238E27FC236}">
                <a16:creationId xmlns:a16="http://schemas.microsoft.com/office/drawing/2014/main" id="{4C6E8620-953E-3143-B339-7310DB30A968}"/>
              </a:ext>
            </a:extLst>
          </p:cNvPr>
          <p:cNvSpPr/>
          <p:nvPr/>
        </p:nvSpPr>
        <p:spPr>
          <a:xfrm rot="5400000">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6D8EA4A-5A1B-664D-B426-73830E0F8BDC}"/>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88A6D1-98B0-B94B-918C-7C52563704C0}"/>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14ADC6-6795-3242-A500-816B48BD023D}"/>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F0B25CA-3A7F-FD44-A043-78638E77A51E}"/>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2163B9-5038-2A4D-8F19-3699ED437C9E}"/>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EEA6A0E-1B98-C749-BF63-F3BCA03DBD8A}"/>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77458D4-FD4C-B349-B77C-5B2E33219E9A}"/>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135471D-6247-E142-AB87-1F5E8F15FDFB}"/>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7E02535F-7DBE-2444-8618-73F701B01D74}"/>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5" name="Rectangle 44">
            <a:extLst>
              <a:ext uri="{FF2B5EF4-FFF2-40B4-BE49-F238E27FC236}">
                <a16:creationId xmlns:a16="http://schemas.microsoft.com/office/drawing/2014/main" id="{11214B21-2389-0940-97F5-9EF2896CA886}"/>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6" name="Rectangle 45">
            <a:extLst>
              <a:ext uri="{FF2B5EF4-FFF2-40B4-BE49-F238E27FC236}">
                <a16:creationId xmlns:a16="http://schemas.microsoft.com/office/drawing/2014/main" id="{FC44473D-0E71-6E4E-9393-BBD68D35AD3A}"/>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7" name="Rectangle 46">
            <a:extLst>
              <a:ext uri="{FF2B5EF4-FFF2-40B4-BE49-F238E27FC236}">
                <a16:creationId xmlns:a16="http://schemas.microsoft.com/office/drawing/2014/main" id="{68865FA3-4C63-5943-9692-65D1EAB85247}"/>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155CFFAF-8F6E-EA46-99C5-B42D625870B6}"/>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551468C5-F301-3340-9587-A30D5D91B2DB}"/>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CECB275F-7083-DF44-ABF7-F1B00E657F3F}"/>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6484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35" grpId="0" animBg="1"/>
      <p:bldP spid="36" grpId="0"/>
      <p:bldP spid="37" grpId="0" animBg="1"/>
      <p:bldP spid="66" grpId="0"/>
      <p:bldP spid="67" grpId="0" animBg="1"/>
      <p:bldP spid="68" grpId="0"/>
      <p:bldP spid="69" grpId="0" animBg="1"/>
      <p:bldP spid="70" grpId="0"/>
      <p:bldP spid="71" grpId="0" animBg="1"/>
      <p:bldP spid="72" grpId="0"/>
      <p:bldP spid="5" grpId="0" animBg="1"/>
      <p:bldP spid="74" grpId="0" animBg="1"/>
      <p:bldP spid="75" grpId="0" animBg="1"/>
      <p:bldP spid="78" grpId="0" animBg="1"/>
      <p:bldP spid="79"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879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E0BB773-20FB-DE49-AF09-B8EF9FD1B99B}"/>
              </a:ext>
            </a:extLst>
          </p:cNvPr>
          <p:cNvSpPr/>
          <p:nvPr/>
        </p:nvSpPr>
        <p:spPr>
          <a:xfrm>
            <a:off x="9750953" y="777458"/>
            <a:ext cx="1882247"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CONCLUSIONS</a:t>
            </a:r>
          </a:p>
        </p:txBody>
      </p:sp>
      <p:sp>
        <p:nvSpPr>
          <p:cNvPr id="32" name="Rectangle 31">
            <a:extLst>
              <a:ext uri="{FF2B5EF4-FFF2-40B4-BE49-F238E27FC236}">
                <a16:creationId xmlns:a16="http://schemas.microsoft.com/office/drawing/2014/main" id="{D3B01A99-D5A7-2F4E-956F-FE0BCE8A7FF1}"/>
              </a:ext>
            </a:extLst>
          </p:cNvPr>
          <p:cNvSpPr/>
          <p:nvPr/>
        </p:nvSpPr>
        <p:spPr>
          <a:xfrm>
            <a:off x="6625098" y="69572"/>
            <a:ext cx="5008102"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Community Engagement</a:t>
            </a:r>
          </a:p>
        </p:txBody>
      </p:sp>
      <p:sp>
        <p:nvSpPr>
          <p:cNvPr id="4" name="Slide Number Placeholder 3">
            <a:extLst>
              <a:ext uri="{FF2B5EF4-FFF2-40B4-BE49-F238E27FC236}">
                <a16:creationId xmlns:a16="http://schemas.microsoft.com/office/drawing/2014/main" id="{CF18A7FB-6CBE-3742-BFFF-75D8131DECC4}"/>
              </a:ext>
            </a:extLst>
          </p:cNvPr>
          <p:cNvSpPr>
            <a:spLocks noGrp="1"/>
          </p:cNvSpPr>
          <p:nvPr>
            <p:ph type="sldNum" sz="quarter" idx="12"/>
          </p:nvPr>
        </p:nvSpPr>
        <p:spPr/>
        <p:txBody>
          <a:bodyPr/>
          <a:lstStyle/>
          <a:p>
            <a:fld id="{596C8553-4B80-1B48-ABF9-E65CF85F8D92}" type="slidenum">
              <a:rPr lang="en-US" smtClean="0"/>
              <a:t>15</a:t>
            </a:fld>
            <a:endParaRPr lang="en-US"/>
          </a:p>
        </p:txBody>
      </p:sp>
      <p:sp>
        <p:nvSpPr>
          <p:cNvPr id="7" name="Rectangle 6">
            <a:extLst>
              <a:ext uri="{FF2B5EF4-FFF2-40B4-BE49-F238E27FC236}">
                <a16:creationId xmlns:a16="http://schemas.microsoft.com/office/drawing/2014/main" id="{DAF39B13-EAA2-A542-8804-E7F01D9BD9B8}"/>
              </a:ext>
            </a:extLst>
          </p:cNvPr>
          <p:cNvSpPr/>
          <p:nvPr/>
        </p:nvSpPr>
        <p:spPr>
          <a:xfrm>
            <a:off x="1200012" y="4277043"/>
            <a:ext cx="2814870"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Need for Housing/Affordable Housing</a:t>
            </a:r>
          </a:p>
        </p:txBody>
      </p:sp>
      <p:sp>
        <p:nvSpPr>
          <p:cNvPr id="8" name="Rectangle 7">
            <a:extLst>
              <a:ext uri="{FF2B5EF4-FFF2-40B4-BE49-F238E27FC236}">
                <a16:creationId xmlns:a16="http://schemas.microsoft.com/office/drawing/2014/main" id="{6465CF49-44E6-B649-90BA-319588CFAC42}"/>
              </a:ext>
            </a:extLst>
          </p:cNvPr>
          <p:cNvSpPr/>
          <p:nvPr/>
        </p:nvSpPr>
        <p:spPr>
          <a:xfrm>
            <a:off x="4546423" y="4277043"/>
            <a:ext cx="2355133" cy="523220"/>
          </a:xfrm>
          <a:prstGeom prst="rect">
            <a:avLst/>
          </a:prstGeom>
        </p:spPr>
        <p:txBody>
          <a:bodyPr wrap="none">
            <a:spAutoFit/>
          </a:bodyPr>
          <a:lstStyle/>
          <a:p>
            <a:pPr algn="ctr"/>
            <a:r>
              <a:rPr lang="en-US" sz="2800" dirty="0">
                <a:solidFill>
                  <a:schemeClr val="bg1"/>
                </a:solidFill>
                <a:latin typeface="Antonio" panose="02000503000000000000" pitchFamily="2" charset="77"/>
                <a:cs typeface="Levenim MT" panose="02010502060101010101" pitchFamily="2" charset="-79"/>
              </a:rPr>
              <a:t>Higher Densities</a:t>
            </a:r>
          </a:p>
        </p:txBody>
      </p:sp>
      <p:sp>
        <p:nvSpPr>
          <p:cNvPr id="10" name="Rectangle 9">
            <a:extLst>
              <a:ext uri="{FF2B5EF4-FFF2-40B4-BE49-F238E27FC236}">
                <a16:creationId xmlns:a16="http://schemas.microsoft.com/office/drawing/2014/main" id="{C588047B-1D47-FD47-BDD2-A6CD7399B32A}"/>
              </a:ext>
            </a:extLst>
          </p:cNvPr>
          <p:cNvSpPr/>
          <p:nvPr/>
        </p:nvSpPr>
        <p:spPr>
          <a:xfrm>
            <a:off x="7771976" y="4277043"/>
            <a:ext cx="2743201"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Willingness to relocate from floodplains</a:t>
            </a:r>
          </a:p>
        </p:txBody>
      </p:sp>
      <p:sp>
        <p:nvSpPr>
          <p:cNvPr id="2" name="Oval 1">
            <a:extLst>
              <a:ext uri="{FF2B5EF4-FFF2-40B4-BE49-F238E27FC236}">
                <a16:creationId xmlns:a16="http://schemas.microsoft.com/office/drawing/2014/main" id="{D44CDC7C-6E97-D349-A248-ED32F5857EDB}"/>
              </a:ext>
            </a:extLst>
          </p:cNvPr>
          <p:cNvSpPr/>
          <p:nvPr/>
        </p:nvSpPr>
        <p:spPr>
          <a:xfrm>
            <a:off x="2010077" y="292978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48C122-1925-884A-84D2-0DC246656FD9}"/>
              </a:ext>
            </a:extLst>
          </p:cNvPr>
          <p:cNvSpPr/>
          <p:nvPr/>
        </p:nvSpPr>
        <p:spPr>
          <a:xfrm>
            <a:off x="5126625" y="292978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9D47EA-5E81-F34B-A2BA-5BE16CAE5157}"/>
              </a:ext>
            </a:extLst>
          </p:cNvPr>
          <p:cNvSpPr/>
          <p:nvPr/>
        </p:nvSpPr>
        <p:spPr>
          <a:xfrm>
            <a:off x="8531785" y="292978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ity with solid fill">
            <a:extLst>
              <a:ext uri="{FF2B5EF4-FFF2-40B4-BE49-F238E27FC236}">
                <a16:creationId xmlns:a16="http://schemas.microsoft.com/office/drawing/2014/main" id="{10BB818D-05D4-6A48-910F-5EC2BBEF77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073" y="3045388"/>
            <a:ext cx="914400" cy="914400"/>
          </a:xfrm>
          <a:prstGeom prst="rect">
            <a:avLst/>
          </a:prstGeom>
        </p:spPr>
      </p:pic>
      <p:pic>
        <p:nvPicPr>
          <p:cNvPr id="14" name="Graphic 13" descr="Neighborhood with solid fill">
            <a:extLst>
              <a:ext uri="{FF2B5EF4-FFF2-40B4-BE49-F238E27FC236}">
                <a16:creationId xmlns:a16="http://schemas.microsoft.com/office/drawing/2014/main" id="{D4F74E91-4431-614F-815F-FDD17A6A5D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240" y="3026862"/>
            <a:ext cx="914400" cy="914400"/>
          </a:xfrm>
          <a:prstGeom prst="rect">
            <a:avLst/>
          </a:prstGeom>
        </p:spPr>
      </p:pic>
      <p:pic>
        <p:nvPicPr>
          <p:cNvPr id="16" name="Graphic 15" descr="Treasure Map with solid fill">
            <a:extLst>
              <a:ext uri="{FF2B5EF4-FFF2-40B4-BE49-F238E27FC236}">
                <a16:creationId xmlns:a16="http://schemas.microsoft.com/office/drawing/2014/main" id="{386B5DFF-166F-AA44-A108-281C7BEDBC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5170" y="3106399"/>
            <a:ext cx="834863" cy="834863"/>
          </a:xfrm>
          <a:prstGeom prst="rect">
            <a:avLst/>
          </a:prstGeom>
        </p:spPr>
      </p:pic>
      <p:sp>
        <p:nvSpPr>
          <p:cNvPr id="19" name="Rectangle 18">
            <a:extLst>
              <a:ext uri="{FF2B5EF4-FFF2-40B4-BE49-F238E27FC236}">
                <a16:creationId xmlns:a16="http://schemas.microsoft.com/office/drawing/2014/main" id="{2EE248B8-9A99-5A4F-B5E2-CF724FFF23A5}"/>
              </a:ext>
            </a:extLst>
          </p:cNvPr>
          <p:cNvSpPr/>
          <p:nvPr/>
        </p:nvSpPr>
        <p:spPr>
          <a:xfrm>
            <a:off x="8956675" y="3342030"/>
            <a:ext cx="95250" cy="13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9F64A6-6D2F-B34C-9CE3-4EE358FFD356}"/>
              </a:ext>
            </a:extLst>
          </p:cNvPr>
          <p:cNvSpPr/>
          <p:nvPr/>
        </p:nvSpPr>
        <p:spPr>
          <a:xfrm>
            <a:off x="9229725" y="3523829"/>
            <a:ext cx="95250" cy="176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3024DD-AD54-4F4A-A567-FBD4A9A56F16}"/>
              </a:ext>
            </a:extLst>
          </p:cNvPr>
          <p:cNvSpPr/>
          <p:nvPr/>
        </p:nvSpPr>
        <p:spPr>
          <a:xfrm>
            <a:off x="8956675" y="3523829"/>
            <a:ext cx="152400" cy="122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Home with solid fill">
            <a:extLst>
              <a:ext uri="{FF2B5EF4-FFF2-40B4-BE49-F238E27FC236}">
                <a16:creationId xmlns:a16="http://schemas.microsoft.com/office/drawing/2014/main" id="{E0D06FDD-3DA7-8D42-868D-ADDBA34810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47088" y="3502588"/>
            <a:ext cx="152401" cy="152401"/>
          </a:xfrm>
          <a:prstGeom prst="rect">
            <a:avLst/>
          </a:prstGeom>
        </p:spPr>
      </p:pic>
      <p:sp>
        <p:nvSpPr>
          <p:cNvPr id="24" name="Rectangle 23">
            <a:extLst>
              <a:ext uri="{FF2B5EF4-FFF2-40B4-BE49-F238E27FC236}">
                <a16:creationId xmlns:a16="http://schemas.microsoft.com/office/drawing/2014/main" id="{7F78F355-2FD6-1C47-B056-59C666ECF88F}"/>
              </a:ext>
            </a:extLst>
          </p:cNvPr>
          <p:cNvSpPr/>
          <p:nvPr/>
        </p:nvSpPr>
        <p:spPr>
          <a:xfrm>
            <a:off x="3344967" y="1300678"/>
            <a:ext cx="4934208"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THE RESULTS FROM THE PUBLIC ENGAGEMENT INFORMED THE PLAN TO PURSUE THE FOLLOWING ACTIONS</a:t>
            </a:r>
          </a:p>
        </p:txBody>
      </p:sp>
    </p:spTree>
    <p:extLst>
      <p:ext uri="{BB962C8B-B14F-4D97-AF65-F5344CB8AC3E}">
        <p14:creationId xmlns:p14="http://schemas.microsoft.com/office/powerpoint/2010/main" val="36180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 grpId="0" animBg="1"/>
      <p:bldP spid="12" grpId="0" animBg="1"/>
      <p:bldP spid="13" grpId="0" animBg="1"/>
      <p:bldP spid="19"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8AAD425-8C9D-814D-B510-0FC7FD0EF495}"/>
              </a:ext>
            </a:extLst>
          </p:cNvPr>
          <p:cNvPicPr>
            <a:picLocks noChangeAspect="1"/>
          </p:cNvPicPr>
          <p:nvPr/>
        </p:nvPicPr>
        <p:blipFill>
          <a:blip r:embed="rId3"/>
          <a:srcRect/>
          <a:stretch/>
        </p:blipFill>
        <p:spPr>
          <a:xfrm>
            <a:off x="-2367" y="1308177"/>
            <a:ext cx="7375870" cy="5218362"/>
          </a:xfrm>
          <a:prstGeom prst="rect">
            <a:avLst/>
          </a:prstGeom>
        </p:spPr>
      </p:pic>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97FE4B-89C4-EA4F-AD01-EF02DAF8C983}"/>
              </a:ext>
            </a:extLst>
          </p:cNvPr>
          <p:cNvSpPr/>
          <p:nvPr/>
        </p:nvSpPr>
        <p:spPr>
          <a:xfrm>
            <a:off x="7895668" y="69572"/>
            <a:ext cx="3829896"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Infill Development</a:t>
            </a:r>
          </a:p>
        </p:txBody>
      </p:sp>
      <p:sp>
        <p:nvSpPr>
          <p:cNvPr id="2" name="Slide Number Placeholder 1">
            <a:extLst>
              <a:ext uri="{FF2B5EF4-FFF2-40B4-BE49-F238E27FC236}">
                <a16:creationId xmlns:a16="http://schemas.microsoft.com/office/drawing/2014/main" id="{F2E7246F-A092-F946-AC3B-1DED37036B1A}"/>
              </a:ext>
            </a:extLst>
          </p:cNvPr>
          <p:cNvSpPr>
            <a:spLocks noGrp="1"/>
          </p:cNvSpPr>
          <p:nvPr>
            <p:ph type="sldNum" sz="quarter" idx="12"/>
          </p:nvPr>
        </p:nvSpPr>
        <p:spPr/>
        <p:txBody>
          <a:bodyPr/>
          <a:lstStyle/>
          <a:p>
            <a:fld id="{596C8553-4B80-1B48-ABF9-E65CF85F8D92}" type="slidenum">
              <a:rPr lang="en-US" smtClean="0"/>
              <a:t>16</a:t>
            </a:fld>
            <a:endParaRPr lang="en-US"/>
          </a:p>
        </p:txBody>
      </p:sp>
      <p:sp>
        <p:nvSpPr>
          <p:cNvPr id="32" name="Rectangle 31">
            <a:extLst>
              <a:ext uri="{FF2B5EF4-FFF2-40B4-BE49-F238E27FC236}">
                <a16:creationId xmlns:a16="http://schemas.microsoft.com/office/drawing/2014/main" id="{8850C919-0AC8-6749-BB76-BD3F9F26A2CD}"/>
              </a:ext>
            </a:extLst>
          </p:cNvPr>
          <p:cNvSpPr/>
          <p:nvPr/>
        </p:nvSpPr>
        <p:spPr>
          <a:xfrm>
            <a:off x="8183185" y="2646045"/>
            <a:ext cx="3448254" cy="1163834"/>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35" name="Google Shape;141;p4">
            <a:extLst>
              <a:ext uri="{FF2B5EF4-FFF2-40B4-BE49-F238E27FC236}">
                <a16:creationId xmlns:a16="http://schemas.microsoft.com/office/drawing/2014/main" id="{C6EC294F-493F-934F-82A9-3E1BEED7963D}"/>
              </a:ext>
            </a:extLst>
          </p:cNvPr>
          <p:cNvSpPr txBox="1"/>
          <p:nvPr/>
        </p:nvSpPr>
        <p:spPr>
          <a:xfrm>
            <a:off x="9272756" y="2646038"/>
            <a:ext cx="2358683" cy="1221718"/>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Accommodate Projected Housing Demand</a:t>
            </a:r>
          </a:p>
        </p:txBody>
      </p:sp>
      <p:sp>
        <p:nvSpPr>
          <p:cNvPr id="39" name="Rectangle 38">
            <a:extLst>
              <a:ext uri="{FF2B5EF4-FFF2-40B4-BE49-F238E27FC236}">
                <a16:creationId xmlns:a16="http://schemas.microsoft.com/office/drawing/2014/main" id="{28F1D2C4-A037-2B4B-81AD-736F6C6A6474}"/>
              </a:ext>
            </a:extLst>
          </p:cNvPr>
          <p:cNvSpPr/>
          <p:nvPr/>
        </p:nvSpPr>
        <p:spPr>
          <a:xfrm>
            <a:off x="8183185" y="5312472"/>
            <a:ext cx="3461414" cy="1163834"/>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42" name="Rectangle 41">
            <a:extLst>
              <a:ext uri="{FF2B5EF4-FFF2-40B4-BE49-F238E27FC236}">
                <a16:creationId xmlns:a16="http://schemas.microsoft.com/office/drawing/2014/main" id="{ECF458D0-D6B1-B349-879C-9A0397844FFD}"/>
              </a:ext>
            </a:extLst>
          </p:cNvPr>
          <p:cNvSpPr/>
          <p:nvPr/>
        </p:nvSpPr>
        <p:spPr>
          <a:xfrm>
            <a:off x="8183184" y="3979217"/>
            <a:ext cx="3448253" cy="1163834"/>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44" name="Google Shape;141;p4">
            <a:extLst>
              <a:ext uri="{FF2B5EF4-FFF2-40B4-BE49-F238E27FC236}">
                <a16:creationId xmlns:a16="http://schemas.microsoft.com/office/drawing/2014/main" id="{128D6BFE-3AF1-2E49-B52F-D8BC9FC8F4E3}"/>
              </a:ext>
            </a:extLst>
          </p:cNvPr>
          <p:cNvSpPr txBox="1"/>
          <p:nvPr/>
        </p:nvSpPr>
        <p:spPr>
          <a:xfrm>
            <a:off x="9237244" y="5312472"/>
            <a:ext cx="2407355"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Use Existing Infrastructure Efficiently</a:t>
            </a:r>
          </a:p>
        </p:txBody>
      </p:sp>
      <p:sp>
        <p:nvSpPr>
          <p:cNvPr id="52" name="Oval 51">
            <a:extLst>
              <a:ext uri="{FF2B5EF4-FFF2-40B4-BE49-F238E27FC236}">
                <a16:creationId xmlns:a16="http://schemas.microsoft.com/office/drawing/2014/main" id="{49ED2F17-5F93-454E-97A5-623F3E9710DB}"/>
              </a:ext>
            </a:extLst>
          </p:cNvPr>
          <p:cNvSpPr/>
          <p:nvPr/>
        </p:nvSpPr>
        <p:spPr>
          <a:xfrm>
            <a:off x="8361575" y="2790842"/>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7B8A532-D1C5-D74C-BD66-610E6037EE5C}"/>
              </a:ext>
            </a:extLst>
          </p:cNvPr>
          <p:cNvSpPr/>
          <p:nvPr/>
        </p:nvSpPr>
        <p:spPr>
          <a:xfrm>
            <a:off x="8328869" y="5457269"/>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D4D4A13-5B91-0341-BE26-B7F0BFDE0629}"/>
              </a:ext>
            </a:extLst>
          </p:cNvPr>
          <p:cNvSpPr/>
          <p:nvPr/>
        </p:nvSpPr>
        <p:spPr>
          <a:xfrm>
            <a:off x="8296163" y="4124014"/>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oogle Shape;141;p4">
            <a:extLst>
              <a:ext uri="{FF2B5EF4-FFF2-40B4-BE49-F238E27FC236}">
                <a16:creationId xmlns:a16="http://schemas.microsoft.com/office/drawing/2014/main" id="{ACB649E7-B3C5-AC41-81BC-EDD0BAD3FFAE}"/>
              </a:ext>
            </a:extLst>
          </p:cNvPr>
          <p:cNvSpPr txBox="1"/>
          <p:nvPr/>
        </p:nvSpPr>
        <p:spPr>
          <a:xfrm>
            <a:off x="9272753" y="3979217"/>
            <a:ext cx="2358683"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Prevent Developments in Floodway/Floodplain</a:t>
            </a:r>
          </a:p>
        </p:txBody>
      </p:sp>
      <p:pic>
        <p:nvPicPr>
          <p:cNvPr id="6" name="Graphic 5" descr="Fire Hydrant with solid fill">
            <a:extLst>
              <a:ext uri="{FF2B5EF4-FFF2-40B4-BE49-F238E27FC236}">
                <a16:creationId xmlns:a16="http://schemas.microsoft.com/office/drawing/2014/main" id="{50B75D5C-C1BB-6C45-9731-68EAB441F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3146" y="5524781"/>
            <a:ext cx="670302" cy="670302"/>
          </a:xfrm>
          <a:prstGeom prst="rect">
            <a:avLst/>
          </a:prstGeom>
        </p:spPr>
      </p:pic>
      <p:pic>
        <p:nvPicPr>
          <p:cNvPr id="27" name="Graphic 26" descr="Road with solid fill">
            <a:extLst>
              <a:ext uri="{FF2B5EF4-FFF2-40B4-BE49-F238E27FC236}">
                <a16:creationId xmlns:a16="http://schemas.microsoft.com/office/drawing/2014/main" id="{2611F702-37B5-F24C-B8BC-623840DCA1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8249" y="4256609"/>
            <a:ext cx="667010" cy="667010"/>
          </a:xfrm>
          <a:prstGeom prst="rect">
            <a:avLst/>
          </a:prstGeom>
        </p:spPr>
      </p:pic>
      <p:sp>
        <p:nvSpPr>
          <p:cNvPr id="67" name="Rectangle 66">
            <a:extLst>
              <a:ext uri="{FF2B5EF4-FFF2-40B4-BE49-F238E27FC236}">
                <a16:creationId xmlns:a16="http://schemas.microsoft.com/office/drawing/2014/main" id="{33ADA018-8CA8-0E40-968F-043A1C437E4C}"/>
              </a:ext>
            </a:extLst>
          </p:cNvPr>
          <p:cNvSpPr/>
          <p:nvPr/>
        </p:nvSpPr>
        <p:spPr>
          <a:xfrm>
            <a:off x="10348714" y="777458"/>
            <a:ext cx="1282723"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PURPOSE</a:t>
            </a:r>
          </a:p>
        </p:txBody>
      </p:sp>
      <p:sp>
        <p:nvSpPr>
          <p:cNvPr id="68" name="Rectangle 67">
            <a:extLst>
              <a:ext uri="{FF2B5EF4-FFF2-40B4-BE49-F238E27FC236}">
                <a16:creationId xmlns:a16="http://schemas.microsoft.com/office/drawing/2014/main" id="{16B8D023-48B1-364C-8299-4E1F759447B4}"/>
              </a:ext>
            </a:extLst>
          </p:cNvPr>
          <p:cNvSpPr/>
          <p:nvPr/>
        </p:nvSpPr>
        <p:spPr>
          <a:xfrm>
            <a:off x="8170024" y="1311740"/>
            <a:ext cx="3461415" cy="1167137"/>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69" name="Google Shape;141;p4">
            <a:extLst>
              <a:ext uri="{FF2B5EF4-FFF2-40B4-BE49-F238E27FC236}">
                <a16:creationId xmlns:a16="http://schemas.microsoft.com/office/drawing/2014/main" id="{A436218D-6608-7F4B-8224-A80627321EA7}"/>
              </a:ext>
            </a:extLst>
          </p:cNvPr>
          <p:cNvSpPr txBox="1"/>
          <p:nvPr/>
        </p:nvSpPr>
        <p:spPr>
          <a:xfrm>
            <a:off x="9222413" y="1308587"/>
            <a:ext cx="2409024" cy="1224864"/>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Identify Vacant and Suitable Lands</a:t>
            </a:r>
          </a:p>
        </p:txBody>
      </p:sp>
      <p:sp>
        <p:nvSpPr>
          <p:cNvPr id="70" name="Oval 69">
            <a:extLst>
              <a:ext uri="{FF2B5EF4-FFF2-40B4-BE49-F238E27FC236}">
                <a16:creationId xmlns:a16="http://schemas.microsoft.com/office/drawing/2014/main" id="{CDB0B9D5-8873-7047-93F1-75DB21065A8D}"/>
              </a:ext>
            </a:extLst>
          </p:cNvPr>
          <p:cNvSpPr/>
          <p:nvPr/>
        </p:nvSpPr>
        <p:spPr>
          <a:xfrm>
            <a:off x="8348416" y="1468261"/>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F88429F-F085-6748-A3E0-AAD4BCE818C8}"/>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E171F12-0F70-D74E-9B12-E769DBE2330A}"/>
              </a:ext>
            </a:extLst>
          </p:cNvPr>
          <p:cNvSpPr/>
          <p:nvPr/>
        </p:nvSpPr>
        <p:spPr>
          <a:xfrm rot="5400000">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0CBC642-639B-4F48-93BC-11242A3FCC42}"/>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8D0D00C-E98B-974F-982F-C71368D5AFC7}"/>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140A67B-D057-644C-9AE7-827BC6BEEF85}"/>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4386A01-2EB4-EC41-9900-3CB0E1D062AD}"/>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CE760D2-6F72-9F4E-8B15-D6EB2A2F3A19}"/>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8D3DDCF-FF0E-F240-858E-150C2A3F0BF4}"/>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D07FB3C-7DC9-6F46-9445-91C73C831656}"/>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81" name="Rectangle 80">
            <a:extLst>
              <a:ext uri="{FF2B5EF4-FFF2-40B4-BE49-F238E27FC236}">
                <a16:creationId xmlns:a16="http://schemas.microsoft.com/office/drawing/2014/main" id="{577C9B93-F4ED-0D49-8EE3-0B128212BF42}"/>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82" name="Rectangle 81">
            <a:extLst>
              <a:ext uri="{FF2B5EF4-FFF2-40B4-BE49-F238E27FC236}">
                <a16:creationId xmlns:a16="http://schemas.microsoft.com/office/drawing/2014/main" id="{19F0B746-7C85-A04B-8F2F-34C4274EEA4B}"/>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83" name="Rectangle 82">
            <a:extLst>
              <a:ext uri="{FF2B5EF4-FFF2-40B4-BE49-F238E27FC236}">
                <a16:creationId xmlns:a16="http://schemas.microsoft.com/office/drawing/2014/main" id="{770DBEC2-12A5-BA4E-B378-E3A723662382}"/>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84" name="Rectangle 83">
            <a:extLst>
              <a:ext uri="{FF2B5EF4-FFF2-40B4-BE49-F238E27FC236}">
                <a16:creationId xmlns:a16="http://schemas.microsoft.com/office/drawing/2014/main" id="{0788DEA2-6CB5-7046-8C93-2687FF62D75B}"/>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85" name="Rectangle 84">
            <a:extLst>
              <a:ext uri="{FF2B5EF4-FFF2-40B4-BE49-F238E27FC236}">
                <a16:creationId xmlns:a16="http://schemas.microsoft.com/office/drawing/2014/main" id="{55FF0A49-FBEE-FF45-B2CA-38A5D0B3CB61}"/>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86" name="Rectangle 85">
            <a:extLst>
              <a:ext uri="{FF2B5EF4-FFF2-40B4-BE49-F238E27FC236}">
                <a16:creationId xmlns:a16="http://schemas.microsoft.com/office/drawing/2014/main" id="{BDDE83CE-A6ED-AD4C-9811-A2BF9C973AE2}"/>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87" name="Rectangle 86">
            <a:extLst>
              <a:ext uri="{FF2B5EF4-FFF2-40B4-BE49-F238E27FC236}">
                <a16:creationId xmlns:a16="http://schemas.microsoft.com/office/drawing/2014/main" id="{418028F9-1055-BE49-8AED-1718E224DD65}"/>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pic>
        <p:nvPicPr>
          <p:cNvPr id="77" name="Graphic 76" descr="Upward trend with solid fill">
            <a:extLst>
              <a:ext uri="{FF2B5EF4-FFF2-40B4-BE49-F238E27FC236}">
                <a16:creationId xmlns:a16="http://schemas.microsoft.com/office/drawing/2014/main" id="{AF77AFA9-5A0E-8149-8B5B-BECB16F71A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6413" y="2924178"/>
            <a:ext cx="695188" cy="695188"/>
          </a:xfrm>
          <a:prstGeom prst="rect">
            <a:avLst/>
          </a:prstGeom>
        </p:spPr>
      </p:pic>
      <p:pic>
        <p:nvPicPr>
          <p:cNvPr id="79" name="Graphic 78" descr="Home with solid fill">
            <a:extLst>
              <a:ext uri="{FF2B5EF4-FFF2-40B4-BE49-F238E27FC236}">
                <a16:creationId xmlns:a16="http://schemas.microsoft.com/office/drawing/2014/main" id="{F7C68FA9-617C-344F-BA5F-D1F72EFAC7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96567" y="2892913"/>
            <a:ext cx="233008" cy="233008"/>
          </a:xfrm>
          <a:prstGeom prst="rect">
            <a:avLst/>
          </a:prstGeom>
        </p:spPr>
      </p:pic>
      <p:sp>
        <p:nvSpPr>
          <p:cNvPr id="45" name="Rectangle 44">
            <a:extLst>
              <a:ext uri="{FF2B5EF4-FFF2-40B4-BE49-F238E27FC236}">
                <a16:creationId xmlns:a16="http://schemas.microsoft.com/office/drawing/2014/main" id="{B513BF32-1014-5545-84C7-1DEEC3FE5540}"/>
              </a:ext>
            </a:extLst>
          </p:cNvPr>
          <p:cNvSpPr/>
          <p:nvPr/>
        </p:nvSpPr>
        <p:spPr>
          <a:xfrm>
            <a:off x="7551893" y="3009417"/>
            <a:ext cx="4079544" cy="1815882"/>
          </a:xfrm>
          <a:prstGeom prst="rect">
            <a:avLst/>
          </a:prstGeom>
        </p:spPr>
        <p:txBody>
          <a:bodyPr wrap="square">
            <a:spAutoFit/>
          </a:bodyPr>
          <a:lstStyle/>
          <a:p>
            <a:pPr algn="ctr"/>
            <a:r>
              <a:rPr lang="en-US" sz="2800" dirty="0">
                <a:solidFill>
                  <a:srgbClr val="0A5369"/>
                </a:solidFill>
                <a:latin typeface="Antonio" panose="02000503000000000000" pitchFamily="2" charset="77"/>
              </a:rPr>
              <a:t>“Developing on vacant or under-used parcels within existing urban areas that are already largely developed”</a:t>
            </a:r>
          </a:p>
        </p:txBody>
      </p:sp>
      <p:sp>
        <p:nvSpPr>
          <p:cNvPr id="46" name="Rectangle 45">
            <a:extLst>
              <a:ext uri="{FF2B5EF4-FFF2-40B4-BE49-F238E27FC236}">
                <a16:creationId xmlns:a16="http://schemas.microsoft.com/office/drawing/2014/main" id="{5F1A66B2-2CFA-C34F-BD94-AD47B50083CF}"/>
              </a:ext>
            </a:extLst>
          </p:cNvPr>
          <p:cNvSpPr/>
          <p:nvPr/>
        </p:nvSpPr>
        <p:spPr>
          <a:xfrm>
            <a:off x="-47906" y="6506031"/>
            <a:ext cx="3236784" cy="21544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Parcels located outside floodplain that are best suited for development</a:t>
            </a:r>
          </a:p>
        </p:txBody>
      </p:sp>
      <p:grpSp>
        <p:nvGrpSpPr>
          <p:cNvPr id="15" name="Group 14">
            <a:extLst>
              <a:ext uri="{FF2B5EF4-FFF2-40B4-BE49-F238E27FC236}">
                <a16:creationId xmlns:a16="http://schemas.microsoft.com/office/drawing/2014/main" id="{FC6B641A-FF5F-EC48-B0DC-D7EA3CAFACFC}"/>
              </a:ext>
            </a:extLst>
          </p:cNvPr>
          <p:cNvGrpSpPr/>
          <p:nvPr/>
        </p:nvGrpSpPr>
        <p:grpSpPr>
          <a:xfrm>
            <a:off x="8420045" y="1543047"/>
            <a:ext cx="731556" cy="731556"/>
            <a:chOff x="8420045" y="1543047"/>
            <a:chExt cx="731556" cy="731556"/>
          </a:xfrm>
        </p:grpSpPr>
        <p:pic>
          <p:nvPicPr>
            <p:cNvPr id="7" name="Graphic 6" descr="Table with solid fill">
              <a:extLst>
                <a:ext uri="{FF2B5EF4-FFF2-40B4-BE49-F238E27FC236}">
                  <a16:creationId xmlns:a16="http://schemas.microsoft.com/office/drawing/2014/main" id="{BE034D14-6BBF-A14A-9B93-D37F868DAE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20045" y="1543047"/>
              <a:ext cx="731556" cy="731556"/>
            </a:xfrm>
            <a:prstGeom prst="rect">
              <a:avLst/>
            </a:prstGeom>
          </p:spPr>
        </p:pic>
        <p:pic>
          <p:nvPicPr>
            <p:cNvPr id="14" name="Graphic 13" descr="Home with solid fill">
              <a:extLst>
                <a:ext uri="{FF2B5EF4-FFF2-40B4-BE49-F238E27FC236}">
                  <a16:creationId xmlns:a16="http://schemas.microsoft.com/office/drawing/2014/main" id="{85775446-09FC-0444-B880-8C533969C8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26022" y="1853597"/>
              <a:ext cx="94845" cy="94845"/>
            </a:xfrm>
            <a:prstGeom prst="rect">
              <a:avLst/>
            </a:prstGeom>
          </p:spPr>
        </p:pic>
        <p:pic>
          <p:nvPicPr>
            <p:cNvPr id="51" name="Graphic 50" descr="Home with solid fill">
              <a:extLst>
                <a:ext uri="{FF2B5EF4-FFF2-40B4-BE49-F238E27FC236}">
                  <a16:creationId xmlns:a16="http://schemas.microsoft.com/office/drawing/2014/main" id="{7D0B7656-0B2A-4D40-AA4F-57BC96AB6D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53951" y="1975850"/>
              <a:ext cx="94845" cy="94845"/>
            </a:xfrm>
            <a:prstGeom prst="rect">
              <a:avLst/>
            </a:prstGeom>
          </p:spPr>
        </p:pic>
        <p:pic>
          <p:nvPicPr>
            <p:cNvPr id="54" name="Graphic 53" descr="Home with solid fill">
              <a:extLst>
                <a:ext uri="{FF2B5EF4-FFF2-40B4-BE49-F238E27FC236}">
                  <a16:creationId xmlns:a16="http://schemas.microsoft.com/office/drawing/2014/main" id="{68337451-3F61-A445-A806-9444F347A8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35013" y="1853597"/>
              <a:ext cx="94845" cy="94845"/>
            </a:xfrm>
            <a:prstGeom prst="rect">
              <a:avLst/>
            </a:prstGeom>
          </p:spPr>
        </p:pic>
        <p:pic>
          <p:nvPicPr>
            <p:cNvPr id="56" name="Graphic 55" descr="Home with solid fill">
              <a:extLst>
                <a:ext uri="{FF2B5EF4-FFF2-40B4-BE49-F238E27FC236}">
                  <a16:creationId xmlns:a16="http://schemas.microsoft.com/office/drawing/2014/main" id="{4026FEAB-63FB-9C4B-BEC4-359110886F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29307" y="1741268"/>
              <a:ext cx="94845" cy="94845"/>
            </a:xfrm>
            <a:prstGeom prst="rect">
              <a:avLst/>
            </a:prstGeom>
          </p:spPr>
        </p:pic>
      </p:grpSp>
    </p:spTree>
    <p:extLst>
      <p:ext uri="{BB962C8B-B14F-4D97-AF65-F5344CB8AC3E}">
        <p14:creationId xmlns:p14="http://schemas.microsoft.com/office/powerpoint/2010/main" val="34768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P spid="39" grpId="0" animBg="1"/>
      <p:bldP spid="42" grpId="0" animBg="1"/>
      <p:bldP spid="44" grpId="0"/>
      <p:bldP spid="52" grpId="0" animBg="1"/>
      <p:bldP spid="53" grpId="0" animBg="1"/>
      <p:bldP spid="55" grpId="0" animBg="1"/>
      <p:bldP spid="63" grpId="0"/>
      <p:bldP spid="68" grpId="0" animBg="1"/>
      <p:bldP spid="69" grpId="0"/>
      <p:bldP spid="70" grpId="0" animBg="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97FE4B-89C4-EA4F-AD01-EF02DAF8C983}"/>
              </a:ext>
            </a:extLst>
          </p:cNvPr>
          <p:cNvSpPr/>
          <p:nvPr/>
        </p:nvSpPr>
        <p:spPr>
          <a:xfrm>
            <a:off x="7895668" y="69572"/>
            <a:ext cx="3829896"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Infill Development</a:t>
            </a:r>
          </a:p>
        </p:txBody>
      </p:sp>
      <p:sp>
        <p:nvSpPr>
          <p:cNvPr id="23" name="Rectangle 22">
            <a:extLst>
              <a:ext uri="{FF2B5EF4-FFF2-40B4-BE49-F238E27FC236}">
                <a16:creationId xmlns:a16="http://schemas.microsoft.com/office/drawing/2014/main" id="{D81B9563-8691-DE4C-9844-2F9ABCBF0FF2}"/>
              </a:ext>
            </a:extLst>
          </p:cNvPr>
          <p:cNvSpPr/>
          <p:nvPr/>
        </p:nvSpPr>
        <p:spPr>
          <a:xfrm>
            <a:off x="3929917" y="761623"/>
            <a:ext cx="7795647" cy="523220"/>
          </a:xfrm>
          <a:prstGeom prst="rect">
            <a:avLst/>
          </a:prstGeom>
        </p:spPr>
        <p:txBody>
          <a:bodyPr wrap="square">
            <a:spAutoFit/>
          </a:bodyPr>
          <a:lstStyle/>
          <a:p>
            <a:pPr algn="r"/>
            <a:r>
              <a:rPr lang="en-US" sz="2800" dirty="0">
                <a:solidFill>
                  <a:srgbClr val="0B546A"/>
                </a:solidFill>
                <a:latin typeface="Antonio" panose="02000503000000000000" pitchFamily="2" charset="77"/>
              </a:rPr>
              <a:t>Projected Housing Demand Study </a:t>
            </a:r>
          </a:p>
        </p:txBody>
      </p:sp>
      <p:sp>
        <p:nvSpPr>
          <p:cNvPr id="24" name="Rectangle 23">
            <a:extLst>
              <a:ext uri="{FF2B5EF4-FFF2-40B4-BE49-F238E27FC236}">
                <a16:creationId xmlns:a16="http://schemas.microsoft.com/office/drawing/2014/main" id="{97CB1898-6933-B14B-A10D-9274FC201699}"/>
              </a:ext>
            </a:extLst>
          </p:cNvPr>
          <p:cNvSpPr/>
          <p:nvPr/>
        </p:nvSpPr>
        <p:spPr>
          <a:xfrm>
            <a:off x="8585200" y="1284843"/>
            <a:ext cx="3048000" cy="5573154"/>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F6CDB04-171D-104B-8ACE-834EB3911EBF}"/>
              </a:ext>
            </a:extLst>
          </p:cNvPr>
          <p:cNvSpPr/>
          <p:nvPr/>
        </p:nvSpPr>
        <p:spPr>
          <a:xfrm>
            <a:off x="9025398" y="1481694"/>
            <a:ext cx="2074192" cy="646331"/>
          </a:xfrm>
          <a:prstGeom prst="rect">
            <a:avLst/>
          </a:prstGeom>
        </p:spPr>
        <p:txBody>
          <a:bodyPr wrap="square">
            <a:spAutoFit/>
          </a:bodyPr>
          <a:lstStyle/>
          <a:p>
            <a:pPr algn="ctr"/>
            <a:r>
              <a:rPr lang="en-US" dirty="0">
                <a:solidFill>
                  <a:srgbClr val="0A5369"/>
                </a:solidFill>
                <a:latin typeface="Antonio" panose="02000503000000000000" pitchFamily="2" charset="77"/>
              </a:rPr>
              <a:t>General Occupancy Product Type</a:t>
            </a:r>
          </a:p>
        </p:txBody>
      </p:sp>
      <p:sp>
        <p:nvSpPr>
          <p:cNvPr id="84" name="Oval 83">
            <a:extLst>
              <a:ext uri="{FF2B5EF4-FFF2-40B4-BE49-F238E27FC236}">
                <a16:creationId xmlns:a16="http://schemas.microsoft.com/office/drawing/2014/main" id="{4B6053C2-B9B1-4240-8931-0861248A94CF}"/>
              </a:ext>
            </a:extLst>
          </p:cNvPr>
          <p:cNvSpPr/>
          <p:nvPr/>
        </p:nvSpPr>
        <p:spPr>
          <a:xfrm>
            <a:off x="9652486" y="2147906"/>
            <a:ext cx="933282" cy="933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C81D64B-8245-0D4C-8F5C-B15B90B64FB0}"/>
              </a:ext>
            </a:extLst>
          </p:cNvPr>
          <p:cNvSpPr/>
          <p:nvPr/>
        </p:nvSpPr>
        <p:spPr>
          <a:xfrm>
            <a:off x="9663994" y="2341747"/>
            <a:ext cx="910268" cy="584775"/>
          </a:xfrm>
          <a:prstGeom prst="rect">
            <a:avLst/>
          </a:prstGeom>
        </p:spPr>
        <p:txBody>
          <a:bodyPr wrap="square">
            <a:spAutoFit/>
          </a:bodyPr>
          <a:lstStyle/>
          <a:p>
            <a:pPr algn="ctr"/>
            <a:r>
              <a:rPr lang="en-US" sz="3200" dirty="0">
                <a:solidFill>
                  <a:srgbClr val="5EB9A9"/>
                </a:solidFill>
                <a:latin typeface="Antonio" panose="02000503000000000000" pitchFamily="2" charset="77"/>
              </a:rPr>
              <a:t>173</a:t>
            </a:r>
          </a:p>
        </p:txBody>
      </p:sp>
      <p:sp>
        <p:nvSpPr>
          <p:cNvPr id="86" name="Rectangle 85">
            <a:extLst>
              <a:ext uri="{FF2B5EF4-FFF2-40B4-BE49-F238E27FC236}">
                <a16:creationId xmlns:a16="http://schemas.microsoft.com/office/drawing/2014/main" id="{1587CCC0-F2FC-EB4A-A985-0A6B83EE2617}"/>
              </a:ext>
            </a:extLst>
          </p:cNvPr>
          <p:cNvSpPr/>
          <p:nvPr/>
        </p:nvSpPr>
        <p:spPr>
          <a:xfrm>
            <a:off x="9146801" y="3223103"/>
            <a:ext cx="1828801" cy="646331"/>
          </a:xfrm>
          <a:prstGeom prst="rect">
            <a:avLst/>
          </a:prstGeom>
        </p:spPr>
        <p:txBody>
          <a:bodyPr wrap="square">
            <a:spAutoFit/>
          </a:bodyPr>
          <a:lstStyle/>
          <a:p>
            <a:pPr algn="ctr"/>
            <a:r>
              <a:rPr lang="en-US" dirty="0">
                <a:solidFill>
                  <a:srgbClr val="0A5369"/>
                </a:solidFill>
                <a:latin typeface="Antonio" panose="02000503000000000000" pitchFamily="2" charset="77"/>
              </a:rPr>
              <a:t>Age-Restricted Product Type</a:t>
            </a:r>
          </a:p>
        </p:txBody>
      </p:sp>
      <p:sp>
        <p:nvSpPr>
          <p:cNvPr id="89" name="Rectangle 88">
            <a:extLst>
              <a:ext uri="{FF2B5EF4-FFF2-40B4-BE49-F238E27FC236}">
                <a16:creationId xmlns:a16="http://schemas.microsoft.com/office/drawing/2014/main" id="{0B60A50D-C1BC-7549-BE5D-FCE87F6537F7}"/>
              </a:ext>
            </a:extLst>
          </p:cNvPr>
          <p:cNvSpPr/>
          <p:nvPr/>
        </p:nvSpPr>
        <p:spPr>
          <a:xfrm>
            <a:off x="9146801" y="4964512"/>
            <a:ext cx="1828801" cy="646331"/>
          </a:xfrm>
          <a:prstGeom prst="rect">
            <a:avLst/>
          </a:prstGeom>
        </p:spPr>
        <p:txBody>
          <a:bodyPr wrap="square">
            <a:spAutoFit/>
          </a:bodyPr>
          <a:lstStyle/>
          <a:p>
            <a:pPr algn="ctr"/>
            <a:r>
              <a:rPr lang="en-US" dirty="0">
                <a:solidFill>
                  <a:srgbClr val="0A5369"/>
                </a:solidFill>
                <a:latin typeface="Antonio" panose="02000503000000000000" pitchFamily="2" charset="77"/>
              </a:rPr>
              <a:t>Projected Housing Demand</a:t>
            </a:r>
          </a:p>
        </p:txBody>
      </p:sp>
      <p:sp>
        <p:nvSpPr>
          <p:cNvPr id="107" name="Rectangle 106">
            <a:extLst>
              <a:ext uri="{FF2B5EF4-FFF2-40B4-BE49-F238E27FC236}">
                <a16:creationId xmlns:a16="http://schemas.microsoft.com/office/drawing/2014/main" id="{9E03B856-2989-044B-94AE-9F7B77D0D368}"/>
              </a:ext>
            </a:extLst>
          </p:cNvPr>
          <p:cNvSpPr/>
          <p:nvPr/>
        </p:nvSpPr>
        <p:spPr>
          <a:xfrm>
            <a:off x="4935626" y="1284843"/>
            <a:ext cx="2908440" cy="1221718"/>
          </a:xfrm>
          <a:prstGeom prst="rect">
            <a:avLst/>
          </a:prstGeom>
          <a:solidFill>
            <a:srgbClr val="38AB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08" name="Google Shape;141;p4">
            <a:extLst>
              <a:ext uri="{FF2B5EF4-FFF2-40B4-BE49-F238E27FC236}">
                <a16:creationId xmlns:a16="http://schemas.microsoft.com/office/drawing/2014/main" id="{594A4D5F-59B5-7643-BB3A-B0270D8EF8C2}"/>
              </a:ext>
            </a:extLst>
          </p:cNvPr>
          <p:cNvSpPr txBox="1"/>
          <p:nvPr/>
        </p:nvSpPr>
        <p:spPr>
          <a:xfrm>
            <a:off x="6025198" y="1628564"/>
            <a:ext cx="1818867" cy="611119"/>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Reduction in new building permits</a:t>
            </a:r>
          </a:p>
        </p:txBody>
      </p:sp>
      <p:sp>
        <p:nvSpPr>
          <p:cNvPr id="109" name="Rectangle 108">
            <a:extLst>
              <a:ext uri="{FF2B5EF4-FFF2-40B4-BE49-F238E27FC236}">
                <a16:creationId xmlns:a16="http://schemas.microsoft.com/office/drawing/2014/main" id="{E544A5AD-A220-4048-A495-FE25F4D376B2}"/>
              </a:ext>
            </a:extLst>
          </p:cNvPr>
          <p:cNvSpPr/>
          <p:nvPr/>
        </p:nvSpPr>
        <p:spPr>
          <a:xfrm>
            <a:off x="4935626" y="3126576"/>
            <a:ext cx="2908440" cy="1221718"/>
          </a:xfrm>
          <a:prstGeom prst="rect">
            <a:avLst/>
          </a:prstGeom>
          <a:solidFill>
            <a:srgbClr val="0B54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10" name="Rectangle 109">
            <a:extLst>
              <a:ext uri="{FF2B5EF4-FFF2-40B4-BE49-F238E27FC236}">
                <a16:creationId xmlns:a16="http://schemas.microsoft.com/office/drawing/2014/main" id="{6558CFCE-924C-5B4B-9F3B-E97F72290A08}"/>
              </a:ext>
            </a:extLst>
          </p:cNvPr>
          <p:cNvSpPr/>
          <p:nvPr/>
        </p:nvSpPr>
        <p:spPr>
          <a:xfrm>
            <a:off x="1145270" y="3126576"/>
            <a:ext cx="2908440" cy="1221718"/>
          </a:xfrm>
          <a:prstGeom prst="rect">
            <a:avLst/>
          </a:prstGeom>
          <a:solidFill>
            <a:srgbClr val="37C7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11" name="Google Shape;141;p4">
            <a:extLst>
              <a:ext uri="{FF2B5EF4-FFF2-40B4-BE49-F238E27FC236}">
                <a16:creationId xmlns:a16="http://schemas.microsoft.com/office/drawing/2014/main" id="{77D2ED44-0A8C-7147-A209-C63503683F48}"/>
              </a:ext>
            </a:extLst>
          </p:cNvPr>
          <p:cNvSpPr txBox="1"/>
          <p:nvPr/>
        </p:nvSpPr>
        <p:spPr>
          <a:xfrm>
            <a:off x="5989685" y="3126576"/>
            <a:ext cx="1854381"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Need for affordable housing</a:t>
            </a:r>
          </a:p>
        </p:txBody>
      </p:sp>
      <p:sp>
        <p:nvSpPr>
          <p:cNvPr id="112" name="Oval 111">
            <a:extLst>
              <a:ext uri="{FF2B5EF4-FFF2-40B4-BE49-F238E27FC236}">
                <a16:creationId xmlns:a16="http://schemas.microsoft.com/office/drawing/2014/main" id="{6E81470D-13A3-B844-A8B5-CD9E9FE504DE}"/>
              </a:ext>
            </a:extLst>
          </p:cNvPr>
          <p:cNvSpPr/>
          <p:nvPr/>
        </p:nvSpPr>
        <p:spPr>
          <a:xfrm>
            <a:off x="5114016" y="1429640"/>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D9FCBB6B-95DC-634B-9946-5C15A7BE2C6A}"/>
              </a:ext>
            </a:extLst>
          </p:cNvPr>
          <p:cNvSpPr/>
          <p:nvPr/>
        </p:nvSpPr>
        <p:spPr>
          <a:xfrm>
            <a:off x="5081310" y="3271373"/>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B89BB4C-7FB7-4745-8EA7-2B85EE836359}"/>
              </a:ext>
            </a:extLst>
          </p:cNvPr>
          <p:cNvSpPr/>
          <p:nvPr/>
        </p:nvSpPr>
        <p:spPr>
          <a:xfrm>
            <a:off x="1258248" y="3271373"/>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41;p4">
            <a:extLst>
              <a:ext uri="{FF2B5EF4-FFF2-40B4-BE49-F238E27FC236}">
                <a16:creationId xmlns:a16="http://schemas.microsoft.com/office/drawing/2014/main" id="{8774E209-120B-C441-9CB3-99C56BF87C1D}"/>
              </a:ext>
            </a:extLst>
          </p:cNvPr>
          <p:cNvSpPr txBox="1"/>
          <p:nvPr/>
        </p:nvSpPr>
        <p:spPr>
          <a:xfrm>
            <a:off x="2202082" y="3126576"/>
            <a:ext cx="1851628"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Limited vacancy rates in senior housing</a:t>
            </a:r>
          </a:p>
        </p:txBody>
      </p:sp>
      <p:sp>
        <p:nvSpPr>
          <p:cNvPr id="119" name="Rectangle 118">
            <a:extLst>
              <a:ext uri="{FF2B5EF4-FFF2-40B4-BE49-F238E27FC236}">
                <a16:creationId xmlns:a16="http://schemas.microsoft.com/office/drawing/2014/main" id="{BFD563AD-89E5-5A42-9C02-2150429B1061}"/>
              </a:ext>
            </a:extLst>
          </p:cNvPr>
          <p:cNvSpPr/>
          <p:nvPr/>
        </p:nvSpPr>
        <p:spPr>
          <a:xfrm>
            <a:off x="1146941" y="1287996"/>
            <a:ext cx="2906769" cy="1221718"/>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20" name="Google Shape;141;p4">
            <a:extLst>
              <a:ext uri="{FF2B5EF4-FFF2-40B4-BE49-F238E27FC236}">
                <a16:creationId xmlns:a16="http://schemas.microsoft.com/office/drawing/2014/main" id="{916F24F6-6DB6-E545-A3A2-AD53106A97F1}"/>
              </a:ext>
            </a:extLst>
          </p:cNvPr>
          <p:cNvSpPr txBox="1"/>
          <p:nvPr/>
        </p:nvSpPr>
        <p:spPr>
          <a:xfrm>
            <a:off x="2199330" y="1284843"/>
            <a:ext cx="1854380" cy="1224864"/>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Existing housing need</a:t>
            </a:r>
          </a:p>
        </p:txBody>
      </p:sp>
      <p:sp>
        <p:nvSpPr>
          <p:cNvPr id="121" name="Oval 120">
            <a:extLst>
              <a:ext uri="{FF2B5EF4-FFF2-40B4-BE49-F238E27FC236}">
                <a16:creationId xmlns:a16="http://schemas.microsoft.com/office/drawing/2014/main" id="{B239EB64-B6CF-9C4D-A218-39E0F7AC22B5}"/>
              </a:ext>
            </a:extLst>
          </p:cNvPr>
          <p:cNvSpPr/>
          <p:nvPr/>
        </p:nvSpPr>
        <p:spPr>
          <a:xfrm>
            <a:off x="1325333" y="1444517"/>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raphic 121" descr="Upward trend with solid fill">
            <a:extLst>
              <a:ext uri="{FF2B5EF4-FFF2-40B4-BE49-F238E27FC236}">
                <a16:creationId xmlns:a16="http://schemas.microsoft.com/office/drawing/2014/main" id="{28CEFC85-1846-C741-9160-A464250C3B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330" y="1590607"/>
            <a:ext cx="695188" cy="695188"/>
          </a:xfrm>
          <a:prstGeom prst="rect">
            <a:avLst/>
          </a:prstGeom>
        </p:spPr>
      </p:pic>
      <p:pic>
        <p:nvPicPr>
          <p:cNvPr id="123" name="Graphic 122" descr="Home with solid fill">
            <a:extLst>
              <a:ext uri="{FF2B5EF4-FFF2-40B4-BE49-F238E27FC236}">
                <a16:creationId xmlns:a16="http://schemas.microsoft.com/office/drawing/2014/main" id="{02985612-E26E-8948-87B4-27746B73DB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1899" y="1554393"/>
            <a:ext cx="233008" cy="233008"/>
          </a:xfrm>
          <a:prstGeom prst="rect">
            <a:avLst/>
          </a:prstGeom>
        </p:spPr>
      </p:pic>
      <p:sp>
        <p:nvSpPr>
          <p:cNvPr id="124" name="Rectangle 123">
            <a:extLst>
              <a:ext uri="{FF2B5EF4-FFF2-40B4-BE49-F238E27FC236}">
                <a16:creationId xmlns:a16="http://schemas.microsoft.com/office/drawing/2014/main" id="{7C17B331-5EB4-0B4C-9582-A64A72642638}"/>
              </a:ext>
            </a:extLst>
          </p:cNvPr>
          <p:cNvSpPr/>
          <p:nvPr/>
        </p:nvSpPr>
        <p:spPr>
          <a:xfrm>
            <a:off x="1142518" y="4959148"/>
            <a:ext cx="2908440" cy="1221718"/>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25" name="Oval 124">
            <a:extLst>
              <a:ext uri="{FF2B5EF4-FFF2-40B4-BE49-F238E27FC236}">
                <a16:creationId xmlns:a16="http://schemas.microsoft.com/office/drawing/2014/main" id="{1FE44FDA-61AD-7344-8AAD-731762CE4E2B}"/>
              </a:ext>
            </a:extLst>
          </p:cNvPr>
          <p:cNvSpPr/>
          <p:nvPr/>
        </p:nvSpPr>
        <p:spPr>
          <a:xfrm>
            <a:off x="1255496" y="5103945"/>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41;p4">
            <a:extLst>
              <a:ext uri="{FF2B5EF4-FFF2-40B4-BE49-F238E27FC236}">
                <a16:creationId xmlns:a16="http://schemas.microsoft.com/office/drawing/2014/main" id="{FF695C18-BE2C-7B42-8DB7-F88B87381813}"/>
              </a:ext>
            </a:extLst>
          </p:cNvPr>
          <p:cNvSpPr txBox="1"/>
          <p:nvPr/>
        </p:nvSpPr>
        <p:spPr>
          <a:xfrm>
            <a:off x="2199330" y="4959148"/>
            <a:ext cx="1851628" cy="1221711"/>
          </a:xfrm>
          <a:prstGeom prst="rect">
            <a:avLst/>
          </a:prstGeom>
          <a:noFill/>
          <a:ln>
            <a:noFill/>
          </a:ln>
        </p:spPr>
        <p:txBody>
          <a:bodyPr spcFirstLastPara="1" wrap="square" lIns="91425" tIns="45700" rIns="91425" bIns="45700" anchor="ctr" anchorCtr="0">
            <a:noAutofit/>
          </a:bodyPr>
          <a:lstStyle/>
          <a:p>
            <a:pPr algn="ctr" fontAlgn="base"/>
            <a:r>
              <a:rPr lang="en-US" sz="2000" b="1" dirty="0">
                <a:solidFill>
                  <a:schemeClr val="bg1"/>
                </a:solidFill>
                <a:latin typeface="Antonio" panose="02000303000000000000" pitchFamily="2" charset="0"/>
              </a:rPr>
              <a:t>Ability to pay for housing</a:t>
            </a:r>
          </a:p>
        </p:txBody>
      </p:sp>
      <p:sp>
        <p:nvSpPr>
          <p:cNvPr id="128" name="Oval 127">
            <a:extLst>
              <a:ext uri="{FF2B5EF4-FFF2-40B4-BE49-F238E27FC236}">
                <a16:creationId xmlns:a16="http://schemas.microsoft.com/office/drawing/2014/main" id="{E8956D5F-D6E0-494B-AC58-93128C54B3B9}"/>
              </a:ext>
            </a:extLst>
          </p:cNvPr>
          <p:cNvSpPr/>
          <p:nvPr/>
        </p:nvSpPr>
        <p:spPr>
          <a:xfrm>
            <a:off x="9652486" y="3883556"/>
            <a:ext cx="933282" cy="933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67A16043-1845-7C47-ACF7-96BBD6CDEB19}"/>
              </a:ext>
            </a:extLst>
          </p:cNvPr>
          <p:cNvSpPr/>
          <p:nvPr/>
        </p:nvSpPr>
        <p:spPr>
          <a:xfrm>
            <a:off x="9663994" y="4077397"/>
            <a:ext cx="910268" cy="584775"/>
          </a:xfrm>
          <a:prstGeom prst="rect">
            <a:avLst/>
          </a:prstGeom>
        </p:spPr>
        <p:txBody>
          <a:bodyPr wrap="square">
            <a:spAutoFit/>
          </a:bodyPr>
          <a:lstStyle/>
          <a:p>
            <a:pPr algn="ctr"/>
            <a:r>
              <a:rPr lang="en-US" sz="3200" dirty="0">
                <a:solidFill>
                  <a:srgbClr val="5EB9A9"/>
                </a:solidFill>
                <a:latin typeface="Antonio" panose="02000503000000000000" pitchFamily="2" charset="77"/>
              </a:rPr>
              <a:t>242</a:t>
            </a:r>
          </a:p>
        </p:txBody>
      </p:sp>
      <p:sp>
        <p:nvSpPr>
          <p:cNvPr id="130" name="Oval 129">
            <a:extLst>
              <a:ext uri="{FF2B5EF4-FFF2-40B4-BE49-F238E27FC236}">
                <a16:creationId xmlns:a16="http://schemas.microsoft.com/office/drawing/2014/main" id="{480DCE3E-F6A3-264C-960E-DA70B8D95886}"/>
              </a:ext>
            </a:extLst>
          </p:cNvPr>
          <p:cNvSpPr/>
          <p:nvPr/>
        </p:nvSpPr>
        <p:spPr>
          <a:xfrm>
            <a:off x="9652486" y="5616274"/>
            <a:ext cx="933282" cy="933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EDC35D4-9D7C-E949-934D-1B1D10AE9AF1}"/>
              </a:ext>
            </a:extLst>
          </p:cNvPr>
          <p:cNvSpPr/>
          <p:nvPr/>
        </p:nvSpPr>
        <p:spPr>
          <a:xfrm>
            <a:off x="9663994" y="5810115"/>
            <a:ext cx="910268" cy="584775"/>
          </a:xfrm>
          <a:prstGeom prst="rect">
            <a:avLst/>
          </a:prstGeom>
        </p:spPr>
        <p:txBody>
          <a:bodyPr wrap="square">
            <a:spAutoFit/>
          </a:bodyPr>
          <a:lstStyle/>
          <a:p>
            <a:pPr algn="ctr"/>
            <a:r>
              <a:rPr lang="en-US" sz="3200" dirty="0">
                <a:solidFill>
                  <a:srgbClr val="5EB9A9"/>
                </a:solidFill>
                <a:latin typeface="Antonio" panose="02000503000000000000" pitchFamily="2" charset="77"/>
              </a:rPr>
              <a:t>415</a:t>
            </a:r>
          </a:p>
        </p:txBody>
      </p:sp>
      <p:pic>
        <p:nvPicPr>
          <p:cNvPr id="5" name="Graphic 4" descr="Checklist with solid fill">
            <a:extLst>
              <a:ext uri="{FF2B5EF4-FFF2-40B4-BE49-F238E27FC236}">
                <a16:creationId xmlns:a16="http://schemas.microsoft.com/office/drawing/2014/main" id="{E97E6D98-BD10-B742-8AF6-E4EF4AEAFB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8632" y="1554393"/>
            <a:ext cx="661950" cy="661950"/>
          </a:xfrm>
          <a:prstGeom prst="rect">
            <a:avLst/>
          </a:prstGeom>
        </p:spPr>
      </p:pic>
      <p:pic>
        <p:nvPicPr>
          <p:cNvPr id="13" name="Graphic 12" descr="Man with cane with solid fill">
            <a:extLst>
              <a:ext uri="{FF2B5EF4-FFF2-40B4-BE49-F238E27FC236}">
                <a16:creationId xmlns:a16="http://schemas.microsoft.com/office/drawing/2014/main" id="{56F86BCF-351E-FD4E-87F4-D7BD3A4590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3033" y="3361305"/>
            <a:ext cx="684267" cy="684267"/>
          </a:xfrm>
          <a:prstGeom prst="rect">
            <a:avLst/>
          </a:prstGeom>
        </p:spPr>
      </p:pic>
      <p:pic>
        <p:nvPicPr>
          <p:cNvPr id="15" name="Graphic 14" descr="Money with solid fill">
            <a:extLst>
              <a:ext uri="{FF2B5EF4-FFF2-40B4-BE49-F238E27FC236}">
                <a16:creationId xmlns:a16="http://schemas.microsoft.com/office/drawing/2014/main" id="{C984BF8E-F102-9E4A-B69C-F6E09C6EAF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2706" y="5254869"/>
            <a:ext cx="596761" cy="596761"/>
          </a:xfrm>
          <a:prstGeom prst="rect">
            <a:avLst/>
          </a:prstGeom>
        </p:spPr>
      </p:pic>
      <p:pic>
        <p:nvPicPr>
          <p:cNvPr id="4" name="Graphic 3" descr="Home with solid fill">
            <a:extLst>
              <a:ext uri="{FF2B5EF4-FFF2-40B4-BE49-F238E27FC236}">
                <a16:creationId xmlns:a16="http://schemas.microsoft.com/office/drawing/2014/main" id="{035FF41A-F912-024D-9DBC-F79EE9CA7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9529" y="3283360"/>
            <a:ext cx="840156" cy="840156"/>
          </a:xfrm>
          <a:prstGeom prst="rect">
            <a:avLst/>
          </a:prstGeom>
        </p:spPr>
      </p:pic>
      <p:pic>
        <p:nvPicPr>
          <p:cNvPr id="7" name="Graphic 6" descr="Coins with solid fill">
            <a:extLst>
              <a:ext uri="{FF2B5EF4-FFF2-40B4-BE49-F238E27FC236}">
                <a16:creationId xmlns:a16="http://schemas.microsoft.com/office/drawing/2014/main" id="{BC88214B-C85A-3F4A-8F41-AE3ABECDB8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60283" y="3574433"/>
            <a:ext cx="229622" cy="229622"/>
          </a:xfrm>
          <a:prstGeom prst="rect">
            <a:avLst/>
          </a:prstGeom>
        </p:spPr>
      </p:pic>
      <p:sp>
        <p:nvSpPr>
          <p:cNvPr id="38" name="Rectangle 37">
            <a:extLst>
              <a:ext uri="{FF2B5EF4-FFF2-40B4-BE49-F238E27FC236}">
                <a16:creationId xmlns:a16="http://schemas.microsoft.com/office/drawing/2014/main" id="{B99EF9FC-0E14-C44C-BB96-94EA3F1CD9DF}"/>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3E6425-E10D-4044-A59E-D51607895F81}"/>
              </a:ext>
            </a:extLst>
          </p:cNvPr>
          <p:cNvSpPr/>
          <p:nvPr/>
        </p:nvSpPr>
        <p:spPr>
          <a:xfrm rot="5400000">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A72BEBC-1BF2-A841-BD02-2A0F5140A983}"/>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F04B7A-67F4-934C-9D96-011C3B0BB391}"/>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3A40B03-F7DE-C249-9A1D-5A29BC58E0B3}"/>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10A89E-077D-7544-BD8B-FB22DE8A83D8}"/>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1F8FC2F-84E1-3D48-8518-D22EDE5EAED9}"/>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FC92960-8C71-734C-BD2C-0965EA854555}"/>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F60ABAE-35AD-9A4C-A193-9B1EDCE8EE5F}"/>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7" name="Rectangle 46">
            <a:extLst>
              <a:ext uri="{FF2B5EF4-FFF2-40B4-BE49-F238E27FC236}">
                <a16:creationId xmlns:a16="http://schemas.microsoft.com/office/drawing/2014/main" id="{B5FCC5EA-64EC-924E-BD5B-F1BF6E9E0BB6}"/>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0B94411C-D916-C647-8F3C-59C477F37FC7}"/>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7DC1F3C9-56BD-5E43-BB6C-E7D6569C7245}"/>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D8CA922A-3C41-C248-BC70-83D53E7FEDD1}"/>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C3CE79CC-B8E8-2440-95DF-4AEDA29D7865}"/>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2" name="Rectangle 51">
            <a:extLst>
              <a:ext uri="{FF2B5EF4-FFF2-40B4-BE49-F238E27FC236}">
                <a16:creationId xmlns:a16="http://schemas.microsoft.com/office/drawing/2014/main" id="{39B750C3-8294-C648-87AA-78EA179CF1E1}"/>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3" name="Rectangle 52">
            <a:extLst>
              <a:ext uri="{FF2B5EF4-FFF2-40B4-BE49-F238E27FC236}">
                <a16:creationId xmlns:a16="http://schemas.microsoft.com/office/drawing/2014/main" id="{769C4E1C-9599-A445-894E-C776792FA6D9}"/>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
        <p:nvSpPr>
          <p:cNvPr id="3" name="TextBox 2">
            <a:extLst>
              <a:ext uri="{FF2B5EF4-FFF2-40B4-BE49-F238E27FC236}">
                <a16:creationId xmlns:a16="http://schemas.microsoft.com/office/drawing/2014/main" id="{EABC2A47-CCAD-EF4A-B8DD-9A0863598CC7}"/>
              </a:ext>
            </a:extLst>
          </p:cNvPr>
          <p:cNvSpPr txBox="1"/>
          <p:nvPr/>
        </p:nvSpPr>
        <p:spPr>
          <a:xfrm>
            <a:off x="8585199" y="6635673"/>
            <a:ext cx="3048000" cy="215444"/>
          </a:xfrm>
          <a:prstGeom prst="rect">
            <a:avLst/>
          </a:prstGeom>
        </p:spPr>
        <p:txBody>
          <a:bodyPr wrap="square">
            <a:spAutoFit/>
          </a:bodyPr>
          <a:lstStyle>
            <a:defPPr>
              <a:defRPr lang="en-US"/>
            </a:defPPr>
            <a:lvl1pPr algn="ctr">
              <a:defRPr>
                <a:solidFill>
                  <a:srgbClr val="0A5369"/>
                </a:solidFill>
                <a:latin typeface="Antonio" panose="02000503000000000000" pitchFamily="2" charset="77"/>
              </a:defRPr>
            </a:lvl1pPr>
          </a:lstStyle>
          <a:p>
            <a:pPr algn="l"/>
            <a:r>
              <a:rPr lang="en-US" sz="800" dirty="0">
                <a:solidFill>
                  <a:schemeClr val="bg1">
                    <a:lumMod val="85000"/>
                  </a:schemeClr>
                </a:solidFill>
              </a:rPr>
              <a:t>Comprehensive Housing Demand Study 2015, Maxfield Research Inc.</a:t>
            </a:r>
          </a:p>
        </p:txBody>
      </p:sp>
    </p:spTree>
    <p:extLst>
      <p:ext uri="{BB962C8B-B14F-4D97-AF65-F5344CB8AC3E}">
        <p14:creationId xmlns:p14="http://schemas.microsoft.com/office/powerpoint/2010/main" val="14023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p:bldP spid="86" grpId="0"/>
      <p:bldP spid="89" grpId="0"/>
      <p:bldP spid="107" grpId="0" animBg="1"/>
      <p:bldP spid="108" grpId="0"/>
      <p:bldP spid="109" grpId="0" animBg="1"/>
      <p:bldP spid="110" grpId="0" animBg="1"/>
      <p:bldP spid="111" grpId="0"/>
      <p:bldP spid="112" grpId="0" animBg="1"/>
      <p:bldP spid="113" grpId="0" animBg="1"/>
      <p:bldP spid="114" grpId="0" animBg="1"/>
      <p:bldP spid="115" grpId="0"/>
      <p:bldP spid="119" grpId="0" animBg="1"/>
      <p:bldP spid="120" grpId="0"/>
      <p:bldP spid="121" grpId="0" animBg="1"/>
      <p:bldP spid="124" grpId="0" animBg="1"/>
      <p:bldP spid="125" grpId="0" animBg="1"/>
      <p:bldP spid="126" grpId="0"/>
      <p:bldP spid="128" grpId="0" animBg="1"/>
      <p:bldP spid="129" grpId="0"/>
      <p:bldP spid="130" grpId="0" animBg="1"/>
      <p:bldP spid="1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5267F-DF56-3045-961F-A4EB3574CCFE}"/>
              </a:ext>
            </a:extLst>
          </p:cNvPr>
          <p:cNvPicPr>
            <a:picLocks noChangeAspect="1"/>
          </p:cNvPicPr>
          <p:nvPr/>
        </p:nvPicPr>
        <p:blipFill rotWithShape="1">
          <a:blip r:embed="rId2"/>
          <a:srcRect l="21965" r="16451"/>
          <a:stretch/>
        </p:blipFill>
        <p:spPr>
          <a:xfrm>
            <a:off x="4449239" y="3913998"/>
            <a:ext cx="3588853" cy="2032424"/>
          </a:xfrm>
          <a:prstGeom prst="rect">
            <a:avLst/>
          </a:prstGeom>
        </p:spPr>
      </p:pic>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E1587A0-BE5B-4740-8466-748FA9662347}"/>
              </a:ext>
            </a:extLst>
          </p:cNvPr>
          <p:cNvSpPr/>
          <p:nvPr/>
        </p:nvSpPr>
        <p:spPr>
          <a:xfrm>
            <a:off x="7895669" y="69572"/>
            <a:ext cx="3829895"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Infill Development</a:t>
            </a:r>
          </a:p>
        </p:txBody>
      </p:sp>
      <p:sp>
        <p:nvSpPr>
          <p:cNvPr id="2" name="Slide Number Placeholder 1">
            <a:extLst>
              <a:ext uri="{FF2B5EF4-FFF2-40B4-BE49-F238E27FC236}">
                <a16:creationId xmlns:a16="http://schemas.microsoft.com/office/drawing/2014/main" id="{B63F49CF-910F-554B-A2D5-3382726D4543}"/>
              </a:ext>
            </a:extLst>
          </p:cNvPr>
          <p:cNvSpPr>
            <a:spLocks noGrp="1"/>
          </p:cNvSpPr>
          <p:nvPr>
            <p:ph type="sldNum" sz="quarter" idx="12"/>
          </p:nvPr>
        </p:nvSpPr>
        <p:spPr>
          <a:xfrm>
            <a:off x="8051800" y="6356350"/>
            <a:ext cx="2743200" cy="365125"/>
          </a:xfrm>
        </p:spPr>
        <p:txBody>
          <a:bodyPr/>
          <a:lstStyle/>
          <a:p>
            <a:fld id="{596C8553-4B80-1B48-ABF9-E65CF85F8D92}" type="slidenum">
              <a:rPr lang="en-US" smtClean="0"/>
              <a:t>18</a:t>
            </a:fld>
            <a:endParaRPr lang="en-US"/>
          </a:p>
        </p:txBody>
      </p:sp>
      <p:sp>
        <p:nvSpPr>
          <p:cNvPr id="8" name="Rectangle 7">
            <a:extLst>
              <a:ext uri="{FF2B5EF4-FFF2-40B4-BE49-F238E27FC236}">
                <a16:creationId xmlns:a16="http://schemas.microsoft.com/office/drawing/2014/main" id="{9E02E692-63ED-F144-B535-6550A71D1495}"/>
              </a:ext>
            </a:extLst>
          </p:cNvPr>
          <p:cNvSpPr/>
          <p:nvPr/>
        </p:nvSpPr>
        <p:spPr>
          <a:xfrm>
            <a:off x="3929917" y="761623"/>
            <a:ext cx="7795647" cy="523220"/>
          </a:xfrm>
          <a:prstGeom prst="rect">
            <a:avLst/>
          </a:prstGeom>
        </p:spPr>
        <p:txBody>
          <a:bodyPr wrap="square">
            <a:spAutoFit/>
          </a:bodyPr>
          <a:lstStyle/>
          <a:p>
            <a:pPr algn="r"/>
            <a:r>
              <a:rPr lang="en-US" sz="2800" dirty="0">
                <a:solidFill>
                  <a:srgbClr val="0B546A"/>
                </a:solidFill>
                <a:latin typeface="Antonio" panose="02000503000000000000" pitchFamily="2" charset="77"/>
              </a:rPr>
              <a:t>Structures Located Within The Floodway</a:t>
            </a:r>
          </a:p>
        </p:txBody>
      </p:sp>
      <p:pic>
        <p:nvPicPr>
          <p:cNvPr id="4" name="Picture 3" descr="Diagram&#10;&#10;Description automatically generated">
            <a:extLst>
              <a:ext uri="{FF2B5EF4-FFF2-40B4-BE49-F238E27FC236}">
                <a16:creationId xmlns:a16="http://schemas.microsoft.com/office/drawing/2014/main" id="{0A2F91D8-56BB-6646-9D21-F64F82BC6E1A}"/>
              </a:ext>
            </a:extLst>
          </p:cNvPr>
          <p:cNvPicPr>
            <a:picLocks noChangeAspect="1"/>
          </p:cNvPicPr>
          <p:nvPr/>
        </p:nvPicPr>
        <p:blipFill rotWithShape="1">
          <a:blip r:embed="rId3"/>
          <a:srcRect t="6940"/>
          <a:stretch/>
        </p:blipFill>
        <p:spPr>
          <a:xfrm>
            <a:off x="311931" y="1250616"/>
            <a:ext cx="4081467" cy="5071508"/>
          </a:xfrm>
          <a:prstGeom prst="rect">
            <a:avLst/>
          </a:prstGeom>
        </p:spPr>
      </p:pic>
      <p:sp>
        <p:nvSpPr>
          <p:cNvPr id="10" name="Rectangle 9">
            <a:extLst>
              <a:ext uri="{FF2B5EF4-FFF2-40B4-BE49-F238E27FC236}">
                <a16:creationId xmlns:a16="http://schemas.microsoft.com/office/drawing/2014/main" id="{96FAC163-6F5B-2048-AE21-A601F2E6F358}"/>
              </a:ext>
            </a:extLst>
          </p:cNvPr>
          <p:cNvSpPr/>
          <p:nvPr/>
        </p:nvSpPr>
        <p:spPr>
          <a:xfrm>
            <a:off x="8585200" y="1284842"/>
            <a:ext cx="3048000" cy="5573155"/>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64C497-B943-B048-BCCD-D605EB481B88}"/>
              </a:ext>
            </a:extLst>
          </p:cNvPr>
          <p:cNvSpPr/>
          <p:nvPr/>
        </p:nvSpPr>
        <p:spPr>
          <a:xfrm>
            <a:off x="9222720" y="1881291"/>
            <a:ext cx="1828801" cy="923330"/>
          </a:xfrm>
          <a:prstGeom prst="rect">
            <a:avLst/>
          </a:prstGeom>
        </p:spPr>
        <p:txBody>
          <a:bodyPr wrap="square">
            <a:spAutoFit/>
          </a:bodyPr>
          <a:lstStyle/>
          <a:p>
            <a:pPr algn="ctr"/>
            <a:r>
              <a:rPr lang="en-US" dirty="0">
                <a:solidFill>
                  <a:srgbClr val="0A5369"/>
                </a:solidFill>
                <a:latin typeface="Antonio" panose="02000503000000000000" pitchFamily="2" charset="77"/>
              </a:rPr>
              <a:t>Residential Structures Within Floodway</a:t>
            </a:r>
          </a:p>
        </p:txBody>
      </p:sp>
      <p:sp>
        <p:nvSpPr>
          <p:cNvPr id="17" name="Oval 16">
            <a:extLst>
              <a:ext uri="{FF2B5EF4-FFF2-40B4-BE49-F238E27FC236}">
                <a16:creationId xmlns:a16="http://schemas.microsoft.com/office/drawing/2014/main" id="{1F83371F-1BDD-534B-BF0A-7C5A9D451DD0}"/>
              </a:ext>
            </a:extLst>
          </p:cNvPr>
          <p:cNvSpPr/>
          <p:nvPr/>
        </p:nvSpPr>
        <p:spPr>
          <a:xfrm>
            <a:off x="9667897" y="2804621"/>
            <a:ext cx="933282" cy="933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3022CF-4824-2348-AD83-438872D29F3C}"/>
              </a:ext>
            </a:extLst>
          </p:cNvPr>
          <p:cNvSpPr/>
          <p:nvPr/>
        </p:nvSpPr>
        <p:spPr>
          <a:xfrm>
            <a:off x="9679405" y="2998462"/>
            <a:ext cx="910268" cy="584775"/>
          </a:xfrm>
          <a:prstGeom prst="rect">
            <a:avLst/>
          </a:prstGeom>
        </p:spPr>
        <p:txBody>
          <a:bodyPr wrap="square">
            <a:spAutoFit/>
          </a:bodyPr>
          <a:lstStyle/>
          <a:p>
            <a:pPr algn="ctr"/>
            <a:r>
              <a:rPr lang="en-US" sz="3200" dirty="0">
                <a:solidFill>
                  <a:srgbClr val="5EB9A9"/>
                </a:solidFill>
                <a:latin typeface="Antonio" panose="02000503000000000000" pitchFamily="2" charset="77"/>
              </a:rPr>
              <a:t>51</a:t>
            </a:r>
          </a:p>
        </p:txBody>
      </p:sp>
      <p:pic>
        <p:nvPicPr>
          <p:cNvPr id="6" name="Picture 5" descr="A picture containing tree, outdoor, city, road&#10;&#10;Description automatically generated">
            <a:extLst>
              <a:ext uri="{FF2B5EF4-FFF2-40B4-BE49-F238E27FC236}">
                <a16:creationId xmlns:a16="http://schemas.microsoft.com/office/drawing/2014/main" id="{F0F166FA-A093-7242-AFD4-F27908A8A669}"/>
              </a:ext>
            </a:extLst>
          </p:cNvPr>
          <p:cNvPicPr>
            <a:picLocks noChangeAspect="1"/>
          </p:cNvPicPr>
          <p:nvPr/>
        </p:nvPicPr>
        <p:blipFill>
          <a:blip r:embed="rId4"/>
          <a:stretch>
            <a:fillRect/>
          </a:stretch>
        </p:blipFill>
        <p:spPr>
          <a:xfrm>
            <a:off x="4449238" y="1283064"/>
            <a:ext cx="3588855" cy="1887535"/>
          </a:xfrm>
          <a:prstGeom prst="rect">
            <a:avLst/>
          </a:prstGeom>
        </p:spPr>
      </p:pic>
      <p:sp>
        <p:nvSpPr>
          <p:cNvPr id="21" name="Rectangle 20">
            <a:extLst>
              <a:ext uri="{FF2B5EF4-FFF2-40B4-BE49-F238E27FC236}">
                <a16:creationId xmlns:a16="http://schemas.microsoft.com/office/drawing/2014/main" id="{2183211D-E2B9-F94B-A91C-E0742057B7FE}"/>
              </a:ext>
            </a:extLst>
          </p:cNvPr>
          <p:cNvSpPr/>
          <p:nvPr/>
        </p:nvSpPr>
        <p:spPr>
          <a:xfrm>
            <a:off x="8641041" y="4095582"/>
            <a:ext cx="2992160" cy="646331"/>
          </a:xfrm>
          <a:prstGeom prst="rect">
            <a:avLst/>
          </a:prstGeom>
        </p:spPr>
        <p:txBody>
          <a:bodyPr wrap="square">
            <a:spAutoFit/>
          </a:bodyPr>
          <a:lstStyle/>
          <a:p>
            <a:pPr algn="ctr"/>
            <a:r>
              <a:rPr lang="en-US" dirty="0">
                <a:solidFill>
                  <a:srgbClr val="0A5369"/>
                </a:solidFill>
                <a:latin typeface="Antonio" panose="02000503000000000000" pitchFamily="2" charset="77"/>
              </a:rPr>
              <a:t>Total Housing Demand</a:t>
            </a:r>
          </a:p>
          <a:p>
            <a:pPr algn="ctr"/>
            <a:r>
              <a:rPr lang="en-US" dirty="0">
                <a:solidFill>
                  <a:srgbClr val="0A5369"/>
                </a:solidFill>
                <a:latin typeface="Antonio" panose="02000503000000000000" pitchFamily="2" charset="77"/>
              </a:rPr>
              <a:t>(Projected + For Relocation)</a:t>
            </a:r>
          </a:p>
        </p:txBody>
      </p:sp>
      <p:sp>
        <p:nvSpPr>
          <p:cNvPr id="23" name="Oval 22">
            <a:extLst>
              <a:ext uri="{FF2B5EF4-FFF2-40B4-BE49-F238E27FC236}">
                <a16:creationId xmlns:a16="http://schemas.microsoft.com/office/drawing/2014/main" id="{2CFB5DE2-95E7-DF48-9A9E-DA4F9C870C3B}"/>
              </a:ext>
            </a:extLst>
          </p:cNvPr>
          <p:cNvSpPr/>
          <p:nvPr/>
        </p:nvSpPr>
        <p:spPr>
          <a:xfrm>
            <a:off x="9667897" y="4794370"/>
            <a:ext cx="933282" cy="933280"/>
          </a:xfrm>
          <a:prstGeom prst="ellipse">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546A"/>
              </a:solidFill>
            </a:endParaRPr>
          </a:p>
        </p:txBody>
      </p:sp>
      <p:sp>
        <p:nvSpPr>
          <p:cNvPr id="24" name="Rectangle 23">
            <a:extLst>
              <a:ext uri="{FF2B5EF4-FFF2-40B4-BE49-F238E27FC236}">
                <a16:creationId xmlns:a16="http://schemas.microsoft.com/office/drawing/2014/main" id="{190726E4-63C0-3D4A-94CC-4BAE41E983C7}"/>
              </a:ext>
            </a:extLst>
          </p:cNvPr>
          <p:cNvSpPr/>
          <p:nvPr/>
        </p:nvSpPr>
        <p:spPr>
          <a:xfrm>
            <a:off x="9679405" y="4988211"/>
            <a:ext cx="910268" cy="584775"/>
          </a:xfrm>
          <a:prstGeom prst="rect">
            <a:avLst/>
          </a:prstGeom>
        </p:spPr>
        <p:txBody>
          <a:bodyPr wrap="square">
            <a:spAutoFit/>
          </a:bodyPr>
          <a:lstStyle/>
          <a:p>
            <a:pPr algn="ctr"/>
            <a:r>
              <a:rPr lang="en-US" sz="3200" dirty="0">
                <a:solidFill>
                  <a:schemeClr val="bg1"/>
                </a:solidFill>
                <a:latin typeface="Antonio" panose="02000503000000000000" pitchFamily="2" charset="77"/>
              </a:rPr>
              <a:t>466</a:t>
            </a:r>
          </a:p>
        </p:txBody>
      </p:sp>
      <p:sp>
        <p:nvSpPr>
          <p:cNvPr id="15" name="Rectangle 14">
            <a:extLst>
              <a:ext uri="{FF2B5EF4-FFF2-40B4-BE49-F238E27FC236}">
                <a16:creationId xmlns:a16="http://schemas.microsoft.com/office/drawing/2014/main" id="{94AD6A78-D0D9-9D42-87DF-48D424E1EC9D}"/>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0673C-7A05-C042-A8C9-496335C009BD}"/>
              </a:ext>
            </a:extLst>
          </p:cNvPr>
          <p:cNvSpPr/>
          <p:nvPr/>
        </p:nvSpPr>
        <p:spPr>
          <a:xfrm rot="5400000">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B751378-DC06-794B-9A1F-8FEC39894478}"/>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2FC0A8-D845-5942-BCFB-8B4F59DD1C0C}"/>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5394A3-2F9E-074C-9415-E603191502A3}"/>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476AC05-3DB1-3B4E-B6A5-FEE09C8CFF92}"/>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25591D-4B77-9D41-A1E4-094B3C36D11B}"/>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0" name="Rectangle 29">
            <a:extLst>
              <a:ext uri="{FF2B5EF4-FFF2-40B4-BE49-F238E27FC236}">
                <a16:creationId xmlns:a16="http://schemas.microsoft.com/office/drawing/2014/main" id="{03035D31-9622-6B4B-819A-611F43BCCE15}"/>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EBBF5052-C24A-F549-B2E5-F1DF341A40EC}"/>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2" name="Rectangle 31">
            <a:extLst>
              <a:ext uri="{FF2B5EF4-FFF2-40B4-BE49-F238E27FC236}">
                <a16:creationId xmlns:a16="http://schemas.microsoft.com/office/drawing/2014/main" id="{3F5BDCE5-58A5-3B4A-8C3E-DBA479AF1AD0}"/>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4E0624CE-1F0F-9641-B3C5-5CF1B94343CA}"/>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E35F40FE-F2B2-294E-90A5-FC1ADC47DE97}"/>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BC83A8FE-6AB3-2B43-B1EE-317FFE391D79}"/>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D65077-823B-4B4E-8461-7070E9EAA353}"/>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DFB209B-5DE0-3244-A8B4-0AFCF9D600B0}"/>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0ECD6F81-D6AC-644A-8EE1-730197337D9A}"/>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35825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21" grpId="0"/>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C1C8BF-2E60-5C4C-A2F7-2F0D50F3969B}"/>
              </a:ext>
            </a:extLst>
          </p:cNvPr>
          <p:cNvSpPr/>
          <p:nvPr/>
        </p:nvSpPr>
        <p:spPr>
          <a:xfrm>
            <a:off x="1" y="1284842"/>
            <a:ext cx="4214298" cy="5573155"/>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B512EBE-1676-8045-8AB4-4509448AB039}"/>
              </a:ext>
            </a:extLst>
          </p:cNvPr>
          <p:cNvSpPr/>
          <p:nvPr/>
        </p:nvSpPr>
        <p:spPr>
          <a:xfrm>
            <a:off x="583049" y="1505916"/>
            <a:ext cx="3050374" cy="646331"/>
          </a:xfrm>
          <a:prstGeom prst="rect">
            <a:avLst/>
          </a:prstGeom>
        </p:spPr>
        <p:txBody>
          <a:bodyPr wrap="square">
            <a:spAutoFit/>
          </a:bodyPr>
          <a:lstStyle/>
          <a:p>
            <a:pPr algn="ctr"/>
            <a:r>
              <a:rPr lang="en-US" dirty="0">
                <a:solidFill>
                  <a:schemeClr val="bg1"/>
                </a:solidFill>
                <a:latin typeface="Antonio" panose="02000503000000000000" pitchFamily="2" charset="77"/>
              </a:rPr>
              <a:t>1. Manchester land use map used as a base of analysis</a:t>
            </a:r>
          </a:p>
        </p:txBody>
      </p:sp>
      <p:sp>
        <p:nvSpPr>
          <p:cNvPr id="7" name="Rectangle 6">
            <a:extLst>
              <a:ext uri="{FF2B5EF4-FFF2-40B4-BE49-F238E27FC236}">
                <a16:creationId xmlns:a16="http://schemas.microsoft.com/office/drawing/2014/main" id="{BE1587A0-BE5B-4740-8466-748FA9662347}"/>
              </a:ext>
            </a:extLst>
          </p:cNvPr>
          <p:cNvSpPr/>
          <p:nvPr/>
        </p:nvSpPr>
        <p:spPr>
          <a:xfrm>
            <a:off x="7895669" y="69572"/>
            <a:ext cx="3829895"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Infill Development</a:t>
            </a:r>
          </a:p>
        </p:txBody>
      </p:sp>
      <p:sp>
        <p:nvSpPr>
          <p:cNvPr id="16" name="Rectangle 15">
            <a:extLst>
              <a:ext uri="{FF2B5EF4-FFF2-40B4-BE49-F238E27FC236}">
                <a16:creationId xmlns:a16="http://schemas.microsoft.com/office/drawing/2014/main" id="{EBB4A422-B30E-BA4C-AE18-E917DEA2AD23}"/>
              </a:ext>
            </a:extLst>
          </p:cNvPr>
          <p:cNvSpPr/>
          <p:nvPr/>
        </p:nvSpPr>
        <p:spPr>
          <a:xfrm>
            <a:off x="583049" y="2180878"/>
            <a:ext cx="3050374" cy="646331"/>
          </a:xfrm>
          <a:prstGeom prst="rect">
            <a:avLst/>
          </a:prstGeom>
        </p:spPr>
        <p:txBody>
          <a:bodyPr wrap="square">
            <a:spAutoFit/>
          </a:bodyPr>
          <a:lstStyle/>
          <a:p>
            <a:pPr algn="ctr"/>
            <a:r>
              <a:rPr lang="en-US" dirty="0">
                <a:solidFill>
                  <a:schemeClr val="bg1"/>
                </a:solidFill>
                <a:latin typeface="Antonio" panose="02000503000000000000" pitchFamily="2" charset="77"/>
              </a:rPr>
              <a:t>2. Overlay 100-year floodplain on the area of study</a:t>
            </a:r>
          </a:p>
        </p:txBody>
      </p:sp>
      <p:sp>
        <p:nvSpPr>
          <p:cNvPr id="17" name="Rectangle 16">
            <a:extLst>
              <a:ext uri="{FF2B5EF4-FFF2-40B4-BE49-F238E27FC236}">
                <a16:creationId xmlns:a16="http://schemas.microsoft.com/office/drawing/2014/main" id="{E716FFCE-278F-6042-B0F8-D82774945041}"/>
              </a:ext>
            </a:extLst>
          </p:cNvPr>
          <p:cNvSpPr/>
          <p:nvPr/>
        </p:nvSpPr>
        <p:spPr>
          <a:xfrm>
            <a:off x="583049" y="2853727"/>
            <a:ext cx="3050374" cy="646331"/>
          </a:xfrm>
          <a:prstGeom prst="rect">
            <a:avLst/>
          </a:prstGeom>
        </p:spPr>
        <p:txBody>
          <a:bodyPr wrap="square">
            <a:spAutoFit/>
          </a:bodyPr>
          <a:lstStyle/>
          <a:p>
            <a:pPr algn="ctr"/>
            <a:r>
              <a:rPr lang="en-US" dirty="0">
                <a:solidFill>
                  <a:schemeClr val="bg1"/>
                </a:solidFill>
                <a:latin typeface="Antonio" panose="02000503000000000000" pitchFamily="2" charset="77"/>
              </a:rPr>
              <a:t>3. Removed parcels with built structures</a:t>
            </a:r>
          </a:p>
        </p:txBody>
      </p:sp>
      <p:sp>
        <p:nvSpPr>
          <p:cNvPr id="18" name="Rectangle 17">
            <a:extLst>
              <a:ext uri="{FF2B5EF4-FFF2-40B4-BE49-F238E27FC236}">
                <a16:creationId xmlns:a16="http://schemas.microsoft.com/office/drawing/2014/main" id="{A35CB4B3-C5A1-5347-B72B-738D8B4B2688}"/>
              </a:ext>
            </a:extLst>
          </p:cNvPr>
          <p:cNvSpPr/>
          <p:nvPr/>
        </p:nvSpPr>
        <p:spPr>
          <a:xfrm>
            <a:off x="570782" y="3526576"/>
            <a:ext cx="3050374" cy="646331"/>
          </a:xfrm>
          <a:prstGeom prst="rect">
            <a:avLst/>
          </a:prstGeom>
        </p:spPr>
        <p:txBody>
          <a:bodyPr wrap="square">
            <a:spAutoFit/>
          </a:bodyPr>
          <a:lstStyle/>
          <a:p>
            <a:pPr algn="ctr"/>
            <a:r>
              <a:rPr lang="en-US" dirty="0">
                <a:solidFill>
                  <a:schemeClr val="bg1"/>
                </a:solidFill>
                <a:latin typeface="Antonio" panose="02000503000000000000" pitchFamily="2" charset="77"/>
              </a:rPr>
              <a:t>4. Removed parcels completely within Floodplain</a:t>
            </a:r>
          </a:p>
        </p:txBody>
      </p:sp>
      <p:sp>
        <p:nvSpPr>
          <p:cNvPr id="19" name="Rectangle 18">
            <a:extLst>
              <a:ext uri="{FF2B5EF4-FFF2-40B4-BE49-F238E27FC236}">
                <a16:creationId xmlns:a16="http://schemas.microsoft.com/office/drawing/2014/main" id="{A6F7501D-6878-8C4D-9959-F66831C1FBE0}"/>
              </a:ext>
            </a:extLst>
          </p:cNvPr>
          <p:cNvSpPr/>
          <p:nvPr/>
        </p:nvSpPr>
        <p:spPr>
          <a:xfrm>
            <a:off x="570782" y="4201172"/>
            <a:ext cx="3050374" cy="646331"/>
          </a:xfrm>
          <a:prstGeom prst="rect">
            <a:avLst/>
          </a:prstGeom>
        </p:spPr>
        <p:txBody>
          <a:bodyPr wrap="square">
            <a:spAutoFit/>
          </a:bodyPr>
          <a:lstStyle/>
          <a:p>
            <a:pPr algn="ctr"/>
            <a:r>
              <a:rPr lang="en-US" dirty="0">
                <a:solidFill>
                  <a:schemeClr val="bg1"/>
                </a:solidFill>
                <a:latin typeface="Antonio" panose="02000503000000000000" pitchFamily="2" charset="77"/>
              </a:rPr>
              <a:t>5. Filtered residential parcels with development potential</a:t>
            </a:r>
          </a:p>
        </p:txBody>
      </p:sp>
      <p:pic>
        <p:nvPicPr>
          <p:cNvPr id="3" name="Picture 2" descr="A picture containing diagram&#10;&#10;Description automatically generated">
            <a:extLst>
              <a:ext uri="{FF2B5EF4-FFF2-40B4-BE49-F238E27FC236}">
                <a16:creationId xmlns:a16="http://schemas.microsoft.com/office/drawing/2014/main" id="{986E37D7-58BD-164F-BF45-BABB16B99022}"/>
              </a:ext>
            </a:extLst>
          </p:cNvPr>
          <p:cNvPicPr>
            <a:picLocks noChangeAspect="1"/>
          </p:cNvPicPr>
          <p:nvPr/>
        </p:nvPicPr>
        <p:blipFill>
          <a:blip r:embed="rId3"/>
          <a:stretch>
            <a:fillRect/>
          </a:stretch>
        </p:blipFill>
        <p:spPr>
          <a:xfrm>
            <a:off x="4508770" y="1297399"/>
            <a:ext cx="7123393" cy="5039737"/>
          </a:xfrm>
          <a:prstGeom prst="rect">
            <a:avLst/>
          </a:prstGeom>
        </p:spPr>
      </p:pic>
      <p:sp>
        <p:nvSpPr>
          <p:cNvPr id="10" name="Rectangle 9">
            <a:extLst>
              <a:ext uri="{FF2B5EF4-FFF2-40B4-BE49-F238E27FC236}">
                <a16:creationId xmlns:a16="http://schemas.microsoft.com/office/drawing/2014/main" id="{551E95BA-BC6E-F54C-A5D9-08B17A649293}"/>
              </a:ext>
            </a:extLst>
          </p:cNvPr>
          <p:cNvSpPr/>
          <p:nvPr/>
        </p:nvSpPr>
        <p:spPr>
          <a:xfrm>
            <a:off x="4523356" y="1264153"/>
            <a:ext cx="7130154" cy="500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p&#10;&#10;Description automatically generated">
            <a:extLst>
              <a:ext uri="{FF2B5EF4-FFF2-40B4-BE49-F238E27FC236}">
                <a16:creationId xmlns:a16="http://schemas.microsoft.com/office/drawing/2014/main" id="{BA37AB6C-62EB-CB45-B7B7-5DAF8865ED71}"/>
              </a:ext>
            </a:extLst>
          </p:cNvPr>
          <p:cNvPicPr>
            <a:picLocks noChangeAspect="1"/>
          </p:cNvPicPr>
          <p:nvPr/>
        </p:nvPicPr>
        <p:blipFill>
          <a:blip r:embed="rId4"/>
          <a:stretch>
            <a:fillRect/>
          </a:stretch>
        </p:blipFill>
        <p:spPr>
          <a:xfrm>
            <a:off x="4510450" y="1296686"/>
            <a:ext cx="7125406" cy="5041162"/>
          </a:xfrm>
          <a:prstGeom prst="rect">
            <a:avLst/>
          </a:prstGeom>
        </p:spPr>
      </p:pic>
      <p:sp>
        <p:nvSpPr>
          <p:cNvPr id="29" name="Rectangle 28">
            <a:extLst>
              <a:ext uri="{FF2B5EF4-FFF2-40B4-BE49-F238E27FC236}">
                <a16:creationId xmlns:a16="http://schemas.microsoft.com/office/drawing/2014/main" id="{670F6A17-0413-4945-B1A0-B69DE28FFBF4}"/>
              </a:ext>
            </a:extLst>
          </p:cNvPr>
          <p:cNvSpPr/>
          <p:nvPr/>
        </p:nvSpPr>
        <p:spPr>
          <a:xfrm>
            <a:off x="4514396" y="1310670"/>
            <a:ext cx="7125407" cy="504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DF57E5C7-3067-D14D-9149-6814BF111D60}"/>
              </a:ext>
            </a:extLst>
          </p:cNvPr>
          <p:cNvPicPr>
            <a:picLocks noChangeAspect="1"/>
          </p:cNvPicPr>
          <p:nvPr/>
        </p:nvPicPr>
        <p:blipFill>
          <a:blip r:embed="rId5"/>
          <a:stretch>
            <a:fillRect/>
          </a:stretch>
        </p:blipFill>
        <p:spPr>
          <a:xfrm>
            <a:off x="4512823" y="1294031"/>
            <a:ext cx="7125407" cy="5041162"/>
          </a:xfrm>
          <a:prstGeom prst="rect">
            <a:avLst/>
          </a:prstGeom>
        </p:spPr>
      </p:pic>
      <p:sp>
        <p:nvSpPr>
          <p:cNvPr id="35" name="Rectangle 34">
            <a:extLst>
              <a:ext uri="{FF2B5EF4-FFF2-40B4-BE49-F238E27FC236}">
                <a16:creationId xmlns:a16="http://schemas.microsoft.com/office/drawing/2014/main" id="{B7264B48-F12A-BE46-9753-D964A05E86E1}"/>
              </a:ext>
            </a:extLst>
          </p:cNvPr>
          <p:cNvSpPr/>
          <p:nvPr/>
        </p:nvSpPr>
        <p:spPr>
          <a:xfrm>
            <a:off x="4523356" y="1310016"/>
            <a:ext cx="7079152" cy="498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Map&#10;&#10;Description automatically generated">
            <a:extLst>
              <a:ext uri="{FF2B5EF4-FFF2-40B4-BE49-F238E27FC236}">
                <a16:creationId xmlns:a16="http://schemas.microsoft.com/office/drawing/2014/main" id="{1F78A57B-B86D-C94E-847A-ACF90D32CB2B}"/>
              </a:ext>
            </a:extLst>
          </p:cNvPr>
          <p:cNvPicPr>
            <a:picLocks noChangeAspect="1"/>
          </p:cNvPicPr>
          <p:nvPr/>
        </p:nvPicPr>
        <p:blipFill>
          <a:blip r:embed="rId6"/>
          <a:stretch>
            <a:fillRect/>
          </a:stretch>
        </p:blipFill>
        <p:spPr>
          <a:xfrm>
            <a:off x="4514396" y="1296266"/>
            <a:ext cx="7126593" cy="5042001"/>
          </a:xfrm>
          <a:prstGeom prst="rect">
            <a:avLst/>
          </a:prstGeom>
        </p:spPr>
      </p:pic>
      <p:sp>
        <p:nvSpPr>
          <p:cNvPr id="2" name="Slide Number Placeholder 1">
            <a:extLst>
              <a:ext uri="{FF2B5EF4-FFF2-40B4-BE49-F238E27FC236}">
                <a16:creationId xmlns:a16="http://schemas.microsoft.com/office/drawing/2014/main" id="{B63F49CF-910F-554B-A2D5-3382726D4543}"/>
              </a:ext>
            </a:extLst>
          </p:cNvPr>
          <p:cNvSpPr>
            <a:spLocks noGrp="1"/>
          </p:cNvSpPr>
          <p:nvPr>
            <p:ph type="sldNum" sz="quarter" idx="12"/>
          </p:nvPr>
        </p:nvSpPr>
        <p:spPr/>
        <p:txBody>
          <a:bodyPr/>
          <a:lstStyle/>
          <a:p>
            <a:fld id="{596C8553-4B80-1B48-ABF9-E65CF85F8D92}" type="slidenum">
              <a:rPr lang="en-US" smtClean="0"/>
              <a:t>19</a:t>
            </a:fld>
            <a:endParaRPr lang="en-US"/>
          </a:p>
        </p:txBody>
      </p:sp>
      <p:sp>
        <p:nvSpPr>
          <p:cNvPr id="24" name="Rectangle 23">
            <a:extLst>
              <a:ext uri="{FF2B5EF4-FFF2-40B4-BE49-F238E27FC236}">
                <a16:creationId xmlns:a16="http://schemas.microsoft.com/office/drawing/2014/main" id="{8497595F-F032-4C4B-B573-5A7D356881B1}"/>
              </a:ext>
            </a:extLst>
          </p:cNvPr>
          <p:cNvSpPr/>
          <p:nvPr/>
        </p:nvSpPr>
        <p:spPr>
          <a:xfrm>
            <a:off x="1060174" y="5051524"/>
            <a:ext cx="1828801" cy="646331"/>
          </a:xfrm>
          <a:prstGeom prst="rect">
            <a:avLst/>
          </a:prstGeom>
        </p:spPr>
        <p:txBody>
          <a:bodyPr wrap="square">
            <a:spAutoFit/>
          </a:bodyPr>
          <a:lstStyle/>
          <a:p>
            <a:pPr algn="ctr"/>
            <a:r>
              <a:rPr lang="en-US" dirty="0">
                <a:solidFill>
                  <a:srgbClr val="0A5369"/>
                </a:solidFill>
                <a:latin typeface="Antonio" panose="02000503000000000000" pitchFamily="2" charset="77"/>
              </a:rPr>
              <a:t>Vacant Residential Parcels</a:t>
            </a:r>
          </a:p>
        </p:txBody>
      </p:sp>
      <p:sp>
        <p:nvSpPr>
          <p:cNvPr id="25" name="Oval 24">
            <a:extLst>
              <a:ext uri="{FF2B5EF4-FFF2-40B4-BE49-F238E27FC236}">
                <a16:creationId xmlns:a16="http://schemas.microsoft.com/office/drawing/2014/main" id="{3BEED160-0CCF-A045-B1FE-BB4BFA298189}"/>
              </a:ext>
            </a:extLst>
          </p:cNvPr>
          <p:cNvSpPr/>
          <p:nvPr/>
        </p:nvSpPr>
        <p:spPr>
          <a:xfrm>
            <a:off x="1505351" y="5658678"/>
            <a:ext cx="933282" cy="9332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6EE861-CE08-1443-B6E9-F99E4240F74F}"/>
              </a:ext>
            </a:extLst>
          </p:cNvPr>
          <p:cNvSpPr/>
          <p:nvPr/>
        </p:nvSpPr>
        <p:spPr>
          <a:xfrm>
            <a:off x="1516859" y="5852519"/>
            <a:ext cx="910268" cy="584775"/>
          </a:xfrm>
          <a:prstGeom prst="rect">
            <a:avLst/>
          </a:prstGeom>
        </p:spPr>
        <p:txBody>
          <a:bodyPr wrap="square">
            <a:spAutoFit/>
          </a:bodyPr>
          <a:lstStyle/>
          <a:p>
            <a:pPr algn="ctr"/>
            <a:r>
              <a:rPr lang="en-US" sz="3200" dirty="0">
                <a:solidFill>
                  <a:srgbClr val="5EB9A9"/>
                </a:solidFill>
                <a:latin typeface="Antonio" panose="02000503000000000000" pitchFamily="2" charset="77"/>
              </a:rPr>
              <a:t>110</a:t>
            </a:r>
          </a:p>
        </p:txBody>
      </p:sp>
      <p:sp>
        <p:nvSpPr>
          <p:cNvPr id="28" name="Rectangle 27">
            <a:extLst>
              <a:ext uri="{FF2B5EF4-FFF2-40B4-BE49-F238E27FC236}">
                <a16:creationId xmlns:a16="http://schemas.microsoft.com/office/drawing/2014/main" id="{1584CC09-B4EC-1C43-A1C1-4161FBE32D3F}"/>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00578DB-3E21-E944-9F66-11EB7991A2F5}"/>
              </a:ext>
            </a:extLst>
          </p:cNvPr>
          <p:cNvSpPr/>
          <p:nvPr/>
        </p:nvSpPr>
        <p:spPr>
          <a:xfrm rot="5400000">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866D06A-999A-1D49-8609-D2778FDE1121}"/>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362A56-07F3-AE41-83E0-B061A541747C}"/>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4FC227E-728D-6444-8BAA-CB8EBFFF37B4}"/>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9305ECD-D205-DE41-B8EC-CBDC2D6841F0}"/>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70363B-3873-8248-A061-C8DFC4F583CB}"/>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BEB1BC47-8253-4F44-A47B-61EF7DBCD69F}"/>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3" name="Rectangle 42">
            <a:extLst>
              <a:ext uri="{FF2B5EF4-FFF2-40B4-BE49-F238E27FC236}">
                <a16:creationId xmlns:a16="http://schemas.microsoft.com/office/drawing/2014/main" id="{A1110A8A-E880-DD4F-809E-B14BB46CF4FD}"/>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F45732C2-4794-D341-B8C9-99AACB3677FA}"/>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5" name="Rectangle 44">
            <a:extLst>
              <a:ext uri="{FF2B5EF4-FFF2-40B4-BE49-F238E27FC236}">
                <a16:creationId xmlns:a16="http://schemas.microsoft.com/office/drawing/2014/main" id="{AF7070DE-7C1B-7449-8338-1F9D6654577D}"/>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6" name="Rectangle 45">
            <a:extLst>
              <a:ext uri="{FF2B5EF4-FFF2-40B4-BE49-F238E27FC236}">
                <a16:creationId xmlns:a16="http://schemas.microsoft.com/office/drawing/2014/main" id="{2C159C04-C1CD-0749-8988-9CF97DEE11A2}"/>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C625B983-2CEA-9841-B30D-575B1263E0FB}"/>
              </a:ext>
            </a:extLst>
          </p:cNvPr>
          <p:cNvSpPr/>
          <p:nvPr/>
        </p:nvSpPr>
        <p:spPr>
          <a:xfrm>
            <a:off x="3929917" y="761623"/>
            <a:ext cx="7795647" cy="523220"/>
          </a:xfrm>
          <a:prstGeom prst="rect">
            <a:avLst/>
          </a:prstGeom>
        </p:spPr>
        <p:txBody>
          <a:bodyPr wrap="square">
            <a:spAutoFit/>
          </a:bodyPr>
          <a:lstStyle/>
          <a:p>
            <a:pPr algn="r"/>
            <a:r>
              <a:rPr lang="en-US" sz="2800" dirty="0">
                <a:solidFill>
                  <a:srgbClr val="0B546A"/>
                </a:solidFill>
                <a:latin typeface="Antonio" panose="02000503000000000000" pitchFamily="2" charset="77"/>
              </a:rPr>
              <a:t>Suitable Lands For Residential Development</a:t>
            </a:r>
          </a:p>
        </p:txBody>
      </p:sp>
      <p:sp>
        <p:nvSpPr>
          <p:cNvPr id="50" name="Rectangle 49">
            <a:extLst>
              <a:ext uri="{FF2B5EF4-FFF2-40B4-BE49-F238E27FC236}">
                <a16:creationId xmlns:a16="http://schemas.microsoft.com/office/drawing/2014/main" id="{749B7B73-15E8-5F4D-8537-C0F1D938CDEF}"/>
              </a:ext>
            </a:extLst>
          </p:cNvPr>
          <p:cNvSpPr/>
          <p:nvPr/>
        </p:nvSpPr>
        <p:spPr>
          <a:xfrm>
            <a:off x="4500302" y="1264153"/>
            <a:ext cx="7123392" cy="508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Map&#10;&#10;Description automatically generated">
            <a:extLst>
              <a:ext uri="{FF2B5EF4-FFF2-40B4-BE49-F238E27FC236}">
                <a16:creationId xmlns:a16="http://schemas.microsoft.com/office/drawing/2014/main" id="{20A53D15-F891-0149-8187-3BF221C15222}"/>
              </a:ext>
            </a:extLst>
          </p:cNvPr>
          <p:cNvPicPr>
            <a:picLocks noChangeAspect="1"/>
          </p:cNvPicPr>
          <p:nvPr/>
        </p:nvPicPr>
        <p:blipFill>
          <a:blip r:embed="rId7"/>
          <a:stretch>
            <a:fillRect/>
          </a:stretch>
        </p:blipFill>
        <p:spPr>
          <a:xfrm>
            <a:off x="4516410" y="1299526"/>
            <a:ext cx="7123392" cy="5039736"/>
          </a:xfrm>
          <a:prstGeom prst="rect">
            <a:avLst/>
          </a:prstGeom>
        </p:spPr>
      </p:pic>
      <p:sp>
        <p:nvSpPr>
          <p:cNvPr id="52" name="Rectangle 51">
            <a:extLst>
              <a:ext uri="{FF2B5EF4-FFF2-40B4-BE49-F238E27FC236}">
                <a16:creationId xmlns:a16="http://schemas.microsoft.com/office/drawing/2014/main" id="{510A3D1E-A2C6-FF47-9433-584845E9DC48}"/>
              </a:ext>
            </a:extLst>
          </p:cNvPr>
          <p:cNvSpPr/>
          <p:nvPr/>
        </p:nvSpPr>
        <p:spPr>
          <a:xfrm>
            <a:off x="10363200" y="5658678"/>
            <a:ext cx="768626" cy="381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5A13F2-CEC5-BC4C-A7C4-52CFDD5F933B}"/>
              </a:ext>
            </a:extLst>
          </p:cNvPr>
          <p:cNvSpPr/>
          <p:nvPr/>
        </p:nvSpPr>
        <p:spPr>
          <a:xfrm>
            <a:off x="9166566" y="6066223"/>
            <a:ext cx="2530907" cy="215444"/>
          </a:xfrm>
          <a:prstGeom prst="rect">
            <a:avLst/>
          </a:prstGeom>
        </p:spPr>
        <p:txBody>
          <a:bodyPr wrap="square">
            <a:spAutoFit/>
          </a:bodyPr>
          <a:lstStyle/>
          <a:p>
            <a:r>
              <a:rPr lang="en-US" sz="800" dirty="0">
                <a:solidFill>
                  <a:schemeClr val="tx1">
                    <a:lumMod val="50000"/>
                    <a:lumOff val="50000"/>
                  </a:schemeClr>
                </a:solidFill>
                <a:latin typeface="Antonio" panose="02000503000000000000" pitchFamily="2" charset="77"/>
              </a:rPr>
              <a:t>Source: Assessors Office, GIS Analysis performed by Authors </a:t>
            </a:r>
            <a:endParaRPr lang="en-US" sz="800" dirty="0">
              <a:solidFill>
                <a:schemeClr val="tx1">
                  <a:lumMod val="50000"/>
                  <a:lumOff val="50000"/>
                </a:schemeClr>
              </a:solidFill>
              <a:effectLst/>
              <a:latin typeface="Antonio" panose="02000503000000000000" pitchFamily="2" charset="77"/>
            </a:endParaRPr>
          </a:p>
        </p:txBody>
      </p:sp>
      <p:sp>
        <p:nvSpPr>
          <p:cNvPr id="53" name="Rectangle 52">
            <a:extLst>
              <a:ext uri="{FF2B5EF4-FFF2-40B4-BE49-F238E27FC236}">
                <a16:creationId xmlns:a16="http://schemas.microsoft.com/office/drawing/2014/main" id="{CE7B6D3A-5216-104B-AE26-11919B5254FB}"/>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1E8271F-6A33-0643-88FB-351CEF4D0743}"/>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CC0BD62-7A31-1F4A-AC2A-CD9945D6A5F3}"/>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6" name="Rectangle 55">
            <a:extLst>
              <a:ext uri="{FF2B5EF4-FFF2-40B4-BE49-F238E27FC236}">
                <a16:creationId xmlns:a16="http://schemas.microsoft.com/office/drawing/2014/main" id="{E570246A-9BCE-6843-9BB2-1B0E1DDCEC01}"/>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8317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0" grpId="0" animBg="1"/>
      <p:bldP spid="29" grpId="0" animBg="1"/>
      <p:bldP spid="35" grpId="0" animBg="1"/>
      <p:bldP spid="24" grpId="0"/>
      <p:bldP spid="25" grpId="0" animBg="1"/>
      <p:bldP spid="26" grpId="0"/>
      <p:bldP spid="50"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EF267F-0D6A-B04E-81DF-BD18327C3BAD}"/>
              </a:ext>
            </a:extLst>
          </p:cNvPr>
          <p:cNvSpPr/>
          <p:nvPr/>
        </p:nvSpPr>
        <p:spPr>
          <a:xfrm>
            <a:off x="2463160" y="1551030"/>
            <a:ext cx="6117600" cy="584775"/>
          </a:xfrm>
          <a:prstGeom prst="rect">
            <a:avLst/>
          </a:prstGeom>
        </p:spPr>
        <p:txBody>
          <a:bodyPr wrap="square">
            <a:spAutoFit/>
          </a:bodyPr>
          <a:lstStyle/>
          <a:p>
            <a:pPr algn="ctr"/>
            <a:r>
              <a:rPr lang="en-US" sz="3200" b="1" dirty="0">
                <a:solidFill>
                  <a:schemeClr val="bg1"/>
                </a:solidFill>
                <a:latin typeface="Antonio" panose="02000503000000000000" pitchFamily="2" charset="77"/>
                <a:cs typeface="Levenim MT" panose="02010502060101010101" pitchFamily="2" charset="-79"/>
              </a:rPr>
              <a:t>Outline of the Presentation</a:t>
            </a:r>
          </a:p>
        </p:txBody>
      </p:sp>
      <p:sp>
        <p:nvSpPr>
          <p:cNvPr id="2" name="Slide Number Placeholder 1">
            <a:extLst>
              <a:ext uri="{FF2B5EF4-FFF2-40B4-BE49-F238E27FC236}">
                <a16:creationId xmlns:a16="http://schemas.microsoft.com/office/drawing/2014/main" id="{5CBDA95F-68B4-C942-842D-5F80CFA2F584}"/>
              </a:ext>
            </a:extLst>
          </p:cNvPr>
          <p:cNvSpPr>
            <a:spLocks noGrp="1"/>
          </p:cNvSpPr>
          <p:nvPr>
            <p:ph type="sldNum" sz="quarter" idx="12"/>
          </p:nvPr>
        </p:nvSpPr>
        <p:spPr/>
        <p:txBody>
          <a:bodyPr/>
          <a:lstStyle/>
          <a:p>
            <a:fld id="{596C8553-4B80-1B48-ABF9-E65CF85F8D92}" type="slidenum">
              <a:rPr lang="en-US" smtClean="0"/>
              <a:t>2</a:t>
            </a:fld>
            <a:endParaRPr lang="en-US"/>
          </a:p>
        </p:txBody>
      </p:sp>
      <p:sp>
        <p:nvSpPr>
          <p:cNvPr id="29" name="Rectangle 28">
            <a:extLst>
              <a:ext uri="{FF2B5EF4-FFF2-40B4-BE49-F238E27FC236}">
                <a16:creationId xmlns:a16="http://schemas.microsoft.com/office/drawing/2014/main" id="{9429F01D-98BF-8C47-A946-90914B5F9516}"/>
              </a:ext>
            </a:extLst>
          </p:cNvPr>
          <p:cNvSpPr/>
          <p:nvPr/>
        </p:nvSpPr>
        <p:spPr>
          <a:xfrm>
            <a:off x="6163770" y="69572"/>
            <a:ext cx="5681363"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OUTLINE OF THE PRESENTATION</a:t>
            </a:r>
          </a:p>
        </p:txBody>
      </p:sp>
      <p:cxnSp>
        <p:nvCxnSpPr>
          <p:cNvPr id="30" name="Straight Connector 29">
            <a:extLst>
              <a:ext uri="{FF2B5EF4-FFF2-40B4-BE49-F238E27FC236}">
                <a16:creationId xmlns:a16="http://schemas.microsoft.com/office/drawing/2014/main" id="{8E2A5857-047D-1047-8FED-9E5A237A7606}"/>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C96B63E-79AC-314C-B310-5EFD428D8446}"/>
              </a:ext>
            </a:extLst>
          </p:cNvPr>
          <p:cNvSpPr/>
          <p:nvPr/>
        </p:nvSpPr>
        <p:spPr>
          <a:xfrm>
            <a:off x="787827" y="1631387"/>
            <a:ext cx="4560640" cy="829994"/>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60D38B-C351-4049-B8DB-53BBFCAB9344}"/>
              </a:ext>
            </a:extLst>
          </p:cNvPr>
          <p:cNvSpPr/>
          <p:nvPr/>
        </p:nvSpPr>
        <p:spPr>
          <a:xfrm>
            <a:off x="1225767" y="1830679"/>
            <a:ext cx="4122700"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Acknowledgements</a:t>
            </a:r>
          </a:p>
        </p:txBody>
      </p:sp>
      <p:sp>
        <p:nvSpPr>
          <p:cNvPr id="24" name="Rectangle 23">
            <a:extLst>
              <a:ext uri="{FF2B5EF4-FFF2-40B4-BE49-F238E27FC236}">
                <a16:creationId xmlns:a16="http://schemas.microsoft.com/office/drawing/2014/main" id="{6C63CE60-EDDB-DF42-9607-05AC1F8B9DEE}"/>
              </a:ext>
            </a:extLst>
          </p:cNvPr>
          <p:cNvSpPr/>
          <p:nvPr/>
        </p:nvSpPr>
        <p:spPr>
          <a:xfrm>
            <a:off x="787828" y="1721455"/>
            <a:ext cx="437940"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1</a:t>
            </a:r>
            <a:endParaRPr lang="en-US" sz="60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21E49B51-0A14-5F4F-8A0B-70834C719F7B}"/>
              </a:ext>
            </a:extLst>
          </p:cNvPr>
          <p:cNvSpPr/>
          <p:nvPr/>
        </p:nvSpPr>
        <p:spPr>
          <a:xfrm>
            <a:off x="6702173" y="1631387"/>
            <a:ext cx="4560639" cy="829994"/>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68616F5-ABEC-2846-A68F-40BE6A309613}"/>
              </a:ext>
            </a:extLst>
          </p:cNvPr>
          <p:cNvSpPr/>
          <p:nvPr/>
        </p:nvSpPr>
        <p:spPr>
          <a:xfrm>
            <a:off x="7191266" y="1830679"/>
            <a:ext cx="2743200"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Timeline</a:t>
            </a:r>
          </a:p>
        </p:txBody>
      </p:sp>
      <p:sp>
        <p:nvSpPr>
          <p:cNvPr id="37" name="Rectangle 36">
            <a:extLst>
              <a:ext uri="{FF2B5EF4-FFF2-40B4-BE49-F238E27FC236}">
                <a16:creationId xmlns:a16="http://schemas.microsoft.com/office/drawing/2014/main" id="{545EA8B1-099B-1F4E-BF24-2294900205F2}"/>
              </a:ext>
            </a:extLst>
          </p:cNvPr>
          <p:cNvSpPr/>
          <p:nvPr/>
        </p:nvSpPr>
        <p:spPr>
          <a:xfrm>
            <a:off x="6702174" y="1721455"/>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2</a:t>
            </a:r>
            <a:endParaRPr lang="en-US" sz="60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D59BC19C-D53C-D14F-940D-26DE0F04E1AB}"/>
              </a:ext>
            </a:extLst>
          </p:cNvPr>
          <p:cNvSpPr/>
          <p:nvPr/>
        </p:nvSpPr>
        <p:spPr>
          <a:xfrm>
            <a:off x="787827" y="2636378"/>
            <a:ext cx="4560640" cy="829994"/>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775B279-3072-A745-B387-5DA465DAF3B8}"/>
              </a:ext>
            </a:extLst>
          </p:cNvPr>
          <p:cNvSpPr/>
          <p:nvPr/>
        </p:nvSpPr>
        <p:spPr>
          <a:xfrm>
            <a:off x="787828" y="2726446"/>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3</a:t>
            </a:r>
            <a:endParaRPr lang="en-US" sz="60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79EACE47-D3FF-224F-94D1-6E0D8E15D455}"/>
              </a:ext>
            </a:extLst>
          </p:cNvPr>
          <p:cNvSpPr/>
          <p:nvPr/>
        </p:nvSpPr>
        <p:spPr>
          <a:xfrm>
            <a:off x="6702173" y="2636378"/>
            <a:ext cx="4560639" cy="829994"/>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0D1891E-E309-E147-B700-58F96286DE2E}"/>
              </a:ext>
            </a:extLst>
          </p:cNvPr>
          <p:cNvSpPr/>
          <p:nvPr/>
        </p:nvSpPr>
        <p:spPr>
          <a:xfrm>
            <a:off x="7191265" y="2835670"/>
            <a:ext cx="4071545"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Planning Process </a:t>
            </a:r>
          </a:p>
        </p:txBody>
      </p:sp>
      <p:sp>
        <p:nvSpPr>
          <p:cNvPr id="43" name="Rectangle 42">
            <a:extLst>
              <a:ext uri="{FF2B5EF4-FFF2-40B4-BE49-F238E27FC236}">
                <a16:creationId xmlns:a16="http://schemas.microsoft.com/office/drawing/2014/main" id="{89736314-A9A1-E04E-920F-7D5AB90C26C0}"/>
              </a:ext>
            </a:extLst>
          </p:cNvPr>
          <p:cNvSpPr/>
          <p:nvPr/>
        </p:nvSpPr>
        <p:spPr>
          <a:xfrm>
            <a:off x="6702174" y="2726446"/>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4</a:t>
            </a:r>
            <a:endParaRPr lang="en-US" sz="60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5334A0D3-707C-D24E-9805-DADD3316417E}"/>
              </a:ext>
            </a:extLst>
          </p:cNvPr>
          <p:cNvSpPr/>
          <p:nvPr/>
        </p:nvSpPr>
        <p:spPr>
          <a:xfrm>
            <a:off x="787827" y="3640197"/>
            <a:ext cx="4560639" cy="829393"/>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ED2CE5F-349C-CD4E-BC30-0D2BB9F929A5}"/>
              </a:ext>
            </a:extLst>
          </p:cNvPr>
          <p:cNvSpPr/>
          <p:nvPr/>
        </p:nvSpPr>
        <p:spPr>
          <a:xfrm>
            <a:off x="1329964" y="3839490"/>
            <a:ext cx="4018502"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Community Engagement</a:t>
            </a:r>
          </a:p>
        </p:txBody>
      </p:sp>
      <p:sp>
        <p:nvSpPr>
          <p:cNvPr id="47" name="Rectangle 46">
            <a:extLst>
              <a:ext uri="{FF2B5EF4-FFF2-40B4-BE49-F238E27FC236}">
                <a16:creationId xmlns:a16="http://schemas.microsoft.com/office/drawing/2014/main" id="{AA807E5B-8471-B64B-A829-754A39EA67C5}"/>
              </a:ext>
            </a:extLst>
          </p:cNvPr>
          <p:cNvSpPr/>
          <p:nvPr/>
        </p:nvSpPr>
        <p:spPr>
          <a:xfrm>
            <a:off x="6702174" y="3640198"/>
            <a:ext cx="4560638" cy="829392"/>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59B790D-6D4F-9B46-892E-551E3DFE14D7}"/>
              </a:ext>
            </a:extLst>
          </p:cNvPr>
          <p:cNvSpPr/>
          <p:nvPr/>
        </p:nvSpPr>
        <p:spPr>
          <a:xfrm>
            <a:off x="7191265" y="3839490"/>
            <a:ext cx="4071545"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Infill Development</a:t>
            </a:r>
          </a:p>
        </p:txBody>
      </p:sp>
      <p:sp>
        <p:nvSpPr>
          <p:cNvPr id="49" name="Rectangle 48">
            <a:extLst>
              <a:ext uri="{FF2B5EF4-FFF2-40B4-BE49-F238E27FC236}">
                <a16:creationId xmlns:a16="http://schemas.microsoft.com/office/drawing/2014/main" id="{2A528819-EABD-AB4D-AA8E-551F4A135F18}"/>
              </a:ext>
            </a:extLst>
          </p:cNvPr>
          <p:cNvSpPr/>
          <p:nvPr/>
        </p:nvSpPr>
        <p:spPr>
          <a:xfrm>
            <a:off x="6702174" y="3728907"/>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6</a:t>
            </a:r>
            <a:endParaRPr lang="en-US" sz="60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6AA6EE0A-F681-BA4D-BB36-8FB888EEB7D8}"/>
              </a:ext>
            </a:extLst>
          </p:cNvPr>
          <p:cNvSpPr/>
          <p:nvPr/>
        </p:nvSpPr>
        <p:spPr>
          <a:xfrm>
            <a:off x="787828" y="4668882"/>
            <a:ext cx="4560638" cy="829394"/>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369"/>
              </a:solidFill>
            </a:endParaRPr>
          </a:p>
        </p:txBody>
      </p:sp>
      <p:sp>
        <p:nvSpPr>
          <p:cNvPr id="51" name="Rectangle 50">
            <a:extLst>
              <a:ext uri="{FF2B5EF4-FFF2-40B4-BE49-F238E27FC236}">
                <a16:creationId xmlns:a16="http://schemas.microsoft.com/office/drawing/2014/main" id="{2F7DB515-6A0C-FB49-9799-D9AA514BF51C}"/>
              </a:ext>
            </a:extLst>
          </p:cNvPr>
          <p:cNvSpPr/>
          <p:nvPr/>
        </p:nvSpPr>
        <p:spPr>
          <a:xfrm>
            <a:off x="1329964" y="4868174"/>
            <a:ext cx="2690156"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Annexation</a:t>
            </a:r>
          </a:p>
        </p:txBody>
      </p:sp>
      <p:sp>
        <p:nvSpPr>
          <p:cNvPr id="52" name="Rectangle 51">
            <a:extLst>
              <a:ext uri="{FF2B5EF4-FFF2-40B4-BE49-F238E27FC236}">
                <a16:creationId xmlns:a16="http://schemas.microsoft.com/office/drawing/2014/main" id="{52F79DEC-D236-D741-81B9-E5930348CF39}"/>
              </a:ext>
            </a:extLst>
          </p:cNvPr>
          <p:cNvSpPr/>
          <p:nvPr/>
        </p:nvSpPr>
        <p:spPr>
          <a:xfrm>
            <a:off x="787828" y="4736806"/>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7</a:t>
            </a:r>
            <a:endParaRPr lang="en-US" sz="6000" dirty="0">
              <a:solidFill>
                <a:schemeClr val="bg1"/>
              </a:solidFill>
              <a:latin typeface="Antonio" panose="02000503000000000000" pitchFamily="2" charset="77"/>
            </a:endParaRPr>
          </a:p>
        </p:txBody>
      </p:sp>
      <p:sp>
        <p:nvSpPr>
          <p:cNvPr id="53" name="Rectangle 52">
            <a:extLst>
              <a:ext uri="{FF2B5EF4-FFF2-40B4-BE49-F238E27FC236}">
                <a16:creationId xmlns:a16="http://schemas.microsoft.com/office/drawing/2014/main" id="{2BEC4702-B6D3-B948-8D79-516D76C0D4B9}"/>
              </a:ext>
            </a:extLst>
          </p:cNvPr>
          <p:cNvSpPr/>
          <p:nvPr/>
        </p:nvSpPr>
        <p:spPr>
          <a:xfrm>
            <a:off x="6702173" y="4668882"/>
            <a:ext cx="4560637" cy="829392"/>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326521-3124-A44F-9122-C264810D7DD4}"/>
              </a:ext>
            </a:extLst>
          </p:cNvPr>
          <p:cNvSpPr/>
          <p:nvPr/>
        </p:nvSpPr>
        <p:spPr>
          <a:xfrm>
            <a:off x="6702174" y="4736805"/>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8</a:t>
            </a:r>
            <a:endParaRPr lang="en-US" sz="6000" dirty="0">
              <a:solidFill>
                <a:schemeClr val="bg1"/>
              </a:solidFill>
              <a:latin typeface="Antonio" panose="02000503000000000000" pitchFamily="2" charset="77"/>
            </a:endParaRPr>
          </a:p>
        </p:txBody>
      </p:sp>
      <p:sp>
        <p:nvSpPr>
          <p:cNvPr id="56" name="Rectangle 55">
            <a:extLst>
              <a:ext uri="{FF2B5EF4-FFF2-40B4-BE49-F238E27FC236}">
                <a16:creationId xmlns:a16="http://schemas.microsoft.com/office/drawing/2014/main" id="{8207F6C2-781F-B348-B6A2-28982C3FEB91}"/>
              </a:ext>
            </a:extLst>
          </p:cNvPr>
          <p:cNvSpPr/>
          <p:nvPr/>
        </p:nvSpPr>
        <p:spPr>
          <a:xfrm>
            <a:off x="787828" y="3725657"/>
            <a:ext cx="542136" cy="1015663"/>
          </a:xfrm>
          <a:prstGeom prst="rect">
            <a:avLst/>
          </a:prstGeom>
        </p:spPr>
        <p:txBody>
          <a:bodyPr wrap="none">
            <a:spAutoFit/>
          </a:bodyPr>
          <a:lstStyle/>
          <a:p>
            <a:r>
              <a:rPr lang="en-US" sz="6000" b="1" dirty="0">
                <a:solidFill>
                  <a:schemeClr val="bg1"/>
                </a:solidFill>
                <a:latin typeface="Antonio" panose="02000503000000000000" pitchFamily="2" charset="77"/>
                <a:cs typeface="Levenim MT" panose="02010502060101010101" pitchFamily="2" charset="-79"/>
              </a:rPr>
              <a:t>5</a:t>
            </a:r>
            <a:endParaRPr lang="en-US" sz="6000" dirty="0">
              <a:solidFill>
                <a:schemeClr val="bg1"/>
              </a:solidFill>
              <a:latin typeface="Antonio" panose="02000503000000000000" pitchFamily="2" charset="77"/>
            </a:endParaRPr>
          </a:p>
        </p:txBody>
      </p:sp>
      <p:sp>
        <p:nvSpPr>
          <p:cNvPr id="57" name="Rectangle 56">
            <a:extLst>
              <a:ext uri="{FF2B5EF4-FFF2-40B4-BE49-F238E27FC236}">
                <a16:creationId xmlns:a16="http://schemas.microsoft.com/office/drawing/2014/main" id="{152A4ECD-4331-7347-8B99-3C5F5C40312F}"/>
              </a:ext>
            </a:extLst>
          </p:cNvPr>
          <p:cNvSpPr/>
          <p:nvPr/>
        </p:nvSpPr>
        <p:spPr>
          <a:xfrm>
            <a:off x="1225767" y="2834715"/>
            <a:ext cx="4122700"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History/Profile</a:t>
            </a:r>
          </a:p>
        </p:txBody>
      </p:sp>
      <p:sp>
        <p:nvSpPr>
          <p:cNvPr id="58" name="Rectangle 57">
            <a:extLst>
              <a:ext uri="{FF2B5EF4-FFF2-40B4-BE49-F238E27FC236}">
                <a16:creationId xmlns:a16="http://schemas.microsoft.com/office/drawing/2014/main" id="{8DBC2887-1C5F-1441-AE40-A7CCCA9D5F42}"/>
              </a:ext>
            </a:extLst>
          </p:cNvPr>
          <p:cNvSpPr/>
          <p:nvPr/>
        </p:nvSpPr>
        <p:spPr>
          <a:xfrm>
            <a:off x="7244310" y="4868174"/>
            <a:ext cx="4018500" cy="584775"/>
          </a:xfrm>
          <a:prstGeom prst="rect">
            <a:avLst/>
          </a:prstGeom>
        </p:spPr>
        <p:txBody>
          <a:bodyPr wrap="square">
            <a:spAutoFit/>
          </a:bodyPr>
          <a:lstStyle/>
          <a:p>
            <a:r>
              <a:rPr lang="en-US" sz="3200" b="1" dirty="0">
                <a:solidFill>
                  <a:schemeClr val="bg1"/>
                </a:solidFill>
                <a:latin typeface="Antonio" panose="02000503000000000000" pitchFamily="2" charset="77"/>
                <a:cs typeface="Levenim MT" panose="02010502060101010101" pitchFamily="2" charset="-79"/>
              </a:rPr>
              <a:t>Extraterritorial Zoning</a:t>
            </a:r>
          </a:p>
        </p:txBody>
      </p:sp>
      <p:sp>
        <p:nvSpPr>
          <p:cNvPr id="12" name="Rectangle 11">
            <a:extLst>
              <a:ext uri="{FF2B5EF4-FFF2-40B4-BE49-F238E27FC236}">
                <a16:creationId xmlns:a16="http://schemas.microsoft.com/office/drawing/2014/main" id="{CC298F10-A643-2945-8509-AA3775DE7507}"/>
              </a:ext>
            </a:extLst>
          </p:cNvPr>
          <p:cNvSpPr/>
          <p:nvPr/>
        </p:nvSpPr>
        <p:spPr>
          <a:xfrm>
            <a:off x="2112310" y="33280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9B9E51-CB3E-0D43-92B3-718AE3091784}"/>
              </a:ext>
            </a:extLst>
          </p:cNvPr>
          <p:cNvSpPr/>
          <p:nvPr/>
        </p:nvSpPr>
        <p:spPr>
          <a:xfrm>
            <a:off x="2640455" y="33280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1415FC8-7AFA-0C4F-9102-8D0A9C988B8C}"/>
              </a:ext>
            </a:extLst>
          </p:cNvPr>
          <p:cNvSpPr/>
          <p:nvPr/>
        </p:nvSpPr>
        <p:spPr>
          <a:xfrm>
            <a:off x="3168600" y="33280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123D3C-B4EE-6249-BC80-7DB50FE638A4}"/>
              </a:ext>
            </a:extLst>
          </p:cNvPr>
          <p:cNvSpPr/>
          <p:nvPr/>
        </p:nvSpPr>
        <p:spPr>
          <a:xfrm>
            <a:off x="3696745" y="33280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645751F-A49A-1B47-9519-42F80CA00EF1}"/>
              </a:ext>
            </a:extLst>
          </p:cNvPr>
          <p:cNvSpPr/>
          <p:nvPr/>
        </p:nvSpPr>
        <p:spPr>
          <a:xfrm>
            <a:off x="1582914" y="33280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16BCB7E-4E29-A840-9457-844793634277}"/>
              </a:ext>
            </a:extLst>
          </p:cNvPr>
          <p:cNvSpPr/>
          <p:nvPr/>
        </p:nvSpPr>
        <p:spPr>
          <a:xfrm>
            <a:off x="1053518" y="33280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95ADD83-3F57-DA45-B3F9-2D7273B293C1}"/>
              </a:ext>
            </a:extLst>
          </p:cNvPr>
          <p:cNvSpPr/>
          <p:nvPr/>
        </p:nvSpPr>
        <p:spPr>
          <a:xfrm>
            <a:off x="529396" y="33280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DEAD182-1DFB-354C-9DD5-B656A973D6DD}"/>
              </a:ext>
            </a:extLst>
          </p:cNvPr>
          <p:cNvSpPr/>
          <p:nvPr/>
        </p:nvSpPr>
        <p:spPr>
          <a:xfrm>
            <a:off x="0" y="33280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EC75667-5594-B341-8AA4-DAE8A4044896}"/>
              </a:ext>
            </a:extLst>
          </p:cNvPr>
          <p:cNvSpPr/>
          <p:nvPr/>
        </p:nvSpPr>
        <p:spPr>
          <a:xfrm>
            <a:off x="-61860" y="30035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77" name="Rectangle 76">
            <a:extLst>
              <a:ext uri="{FF2B5EF4-FFF2-40B4-BE49-F238E27FC236}">
                <a16:creationId xmlns:a16="http://schemas.microsoft.com/office/drawing/2014/main" id="{6A66340F-F82C-AE45-9D31-98EF333EAD5A}"/>
              </a:ext>
            </a:extLst>
          </p:cNvPr>
          <p:cNvSpPr/>
          <p:nvPr/>
        </p:nvSpPr>
        <p:spPr>
          <a:xfrm>
            <a:off x="466120"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78" name="Rectangle 77">
            <a:extLst>
              <a:ext uri="{FF2B5EF4-FFF2-40B4-BE49-F238E27FC236}">
                <a16:creationId xmlns:a16="http://schemas.microsoft.com/office/drawing/2014/main" id="{B932B04C-0F26-2D42-BF80-85ED7F9DB7B2}"/>
              </a:ext>
            </a:extLst>
          </p:cNvPr>
          <p:cNvSpPr/>
          <p:nvPr/>
        </p:nvSpPr>
        <p:spPr>
          <a:xfrm>
            <a:off x="990274"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79" name="Rectangle 78">
            <a:extLst>
              <a:ext uri="{FF2B5EF4-FFF2-40B4-BE49-F238E27FC236}">
                <a16:creationId xmlns:a16="http://schemas.microsoft.com/office/drawing/2014/main" id="{7FF5B1A1-294F-FA40-9C36-9908DC2FBCF0}"/>
              </a:ext>
            </a:extLst>
          </p:cNvPr>
          <p:cNvSpPr/>
          <p:nvPr/>
        </p:nvSpPr>
        <p:spPr>
          <a:xfrm>
            <a:off x="1541210"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80" name="Rectangle 79">
            <a:extLst>
              <a:ext uri="{FF2B5EF4-FFF2-40B4-BE49-F238E27FC236}">
                <a16:creationId xmlns:a16="http://schemas.microsoft.com/office/drawing/2014/main" id="{4204877B-31DF-A84A-A771-58940CD0A47B}"/>
              </a:ext>
            </a:extLst>
          </p:cNvPr>
          <p:cNvSpPr/>
          <p:nvPr/>
        </p:nvSpPr>
        <p:spPr>
          <a:xfrm>
            <a:off x="2053886"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81" name="Rectangle 80">
            <a:extLst>
              <a:ext uri="{FF2B5EF4-FFF2-40B4-BE49-F238E27FC236}">
                <a16:creationId xmlns:a16="http://schemas.microsoft.com/office/drawing/2014/main" id="{DACC28E9-8D54-154B-B828-56F65C5ACA75}"/>
              </a:ext>
            </a:extLst>
          </p:cNvPr>
          <p:cNvSpPr/>
          <p:nvPr/>
        </p:nvSpPr>
        <p:spPr>
          <a:xfrm>
            <a:off x="2581866"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82" name="Rectangle 81">
            <a:extLst>
              <a:ext uri="{FF2B5EF4-FFF2-40B4-BE49-F238E27FC236}">
                <a16:creationId xmlns:a16="http://schemas.microsoft.com/office/drawing/2014/main" id="{B3F91BB3-BA93-4142-940A-CADF7EE01894}"/>
              </a:ext>
            </a:extLst>
          </p:cNvPr>
          <p:cNvSpPr/>
          <p:nvPr/>
        </p:nvSpPr>
        <p:spPr>
          <a:xfrm>
            <a:off x="3109846"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83" name="Rectangle 82">
            <a:extLst>
              <a:ext uri="{FF2B5EF4-FFF2-40B4-BE49-F238E27FC236}">
                <a16:creationId xmlns:a16="http://schemas.microsoft.com/office/drawing/2014/main" id="{88F006B0-2A9D-A24D-8BA4-193B461B7DB3}"/>
              </a:ext>
            </a:extLst>
          </p:cNvPr>
          <p:cNvSpPr/>
          <p:nvPr/>
        </p:nvSpPr>
        <p:spPr>
          <a:xfrm>
            <a:off x="3637826" y="30035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57783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AA94D4B-41FF-2148-93D0-8FA75A41BD5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E1587A0-BE5B-4740-8466-748FA9662347}"/>
              </a:ext>
            </a:extLst>
          </p:cNvPr>
          <p:cNvSpPr/>
          <p:nvPr/>
        </p:nvSpPr>
        <p:spPr>
          <a:xfrm>
            <a:off x="7895669" y="69572"/>
            <a:ext cx="3829895"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Infill Development</a:t>
            </a:r>
          </a:p>
        </p:txBody>
      </p:sp>
      <p:sp>
        <p:nvSpPr>
          <p:cNvPr id="2" name="Slide Number Placeholder 1">
            <a:extLst>
              <a:ext uri="{FF2B5EF4-FFF2-40B4-BE49-F238E27FC236}">
                <a16:creationId xmlns:a16="http://schemas.microsoft.com/office/drawing/2014/main" id="{B63F49CF-910F-554B-A2D5-3382726D4543}"/>
              </a:ext>
            </a:extLst>
          </p:cNvPr>
          <p:cNvSpPr>
            <a:spLocks noGrp="1"/>
          </p:cNvSpPr>
          <p:nvPr>
            <p:ph type="sldNum" sz="quarter" idx="12"/>
          </p:nvPr>
        </p:nvSpPr>
        <p:spPr/>
        <p:txBody>
          <a:bodyPr/>
          <a:lstStyle/>
          <a:p>
            <a:fld id="{596C8553-4B80-1B48-ABF9-E65CF85F8D92}" type="slidenum">
              <a:rPr lang="en-US" smtClean="0"/>
              <a:t>20</a:t>
            </a:fld>
            <a:endParaRPr lang="en-US"/>
          </a:p>
        </p:txBody>
      </p:sp>
      <p:sp>
        <p:nvSpPr>
          <p:cNvPr id="39" name="Rectangle 38">
            <a:extLst>
              <a:ext uri="{FF2B5EF4-FFF2-40B4-BE49-F238E27FC236}">
                <a16:creationId xmlns:a16="http://schemas.microsoft.com/office/drawing/2014/main" id="{E309FE69-B221-334A-9897-68FCB2887558}"/>
              </a:ext>
            </a:extLst>
          </p:cNvPr>
          <p:cNvSpPr/>
          <p:nvPr/>
        </p:nvSpPr>
        <p:spPr>
          <a:xfrm>
            <a:off x="7038627" y="3976574"/>
            <a:ext cx="2992160" cy="646331"/>
          </a:xfrm>
          <a:prstGeom prst="rect">
            <a:avLst/>
          </a:prstGeom>
        </p:spPr>
        <p:txBody>
          <a:bodyPr wrap="square">
            <a:spAutoFit/>
          </a:bodyPr>
          <a:lstStyle/>
          <a:p>
            <a:pPr algn="ctr"/>
            <a:r>
              <a:rPr lang="en-US" dirty="0">
                <a:solidFill>
                  <a:srgbClr val="0B546A"/>
                </a:solidFill>
                <a:latin typeface="Antonio" panose="02000503000000000000" pitchFamily="2" charset="77"/>
              </a:rPr>
              <a:t>Total Housing Demand</a:t>
            </a:r>
          </a:p>
          <a:p>
            <a:pPr algn="ctr"/>
            <a:r>
              <a:rPr lang="en-US" dirty="0">
                <a:solidFill>
                  <a:srgbClr val="0B546A"/>
                </a:solidFill>
                <a:latin typeface="Antonio" panose="02000503000000000000" pitchFamily="2" charset="77"/>
              </a:rPr>
              <a:t>(Projected + For Relocation)</a:t>
            </a:r>
          </a:p>
        </p:txBody>
      </p:sp>
      <p:sp>
        <p:nvSpPr>
          <p:cNvPr id="40" name="Oval 39">
            <a:extLst>
              <a:ext uri="{FF2B5EF4-FFF2-40B4-BE49-F238E27FC236}">
                <a16:creationId xmlns:a16="http://schemas.microsoft.com/office/drawing/2014/main" id="{31255394-7D0C-DC44-9EB8-58469BE4212F}"/>
              </a:ext>
            </a:extLst>
          </p:cNvPr>
          <p:cNvSpPr/>
          <p:nvPr/>
        </p:nvSpPr>
        <p:spPr>
          <a:xfrm>
            <a:off x="8065483" y="4675362"/>
            <a:ext cx="933282" cy="933280"/>
          </a:xfrm>
          <a:prstGeom prst="ellipse">
            <a:avLst/>
          </a:prstGeom>
          <a:solidFill>
            <a:srgbClr val="0A536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495343-3D24-C340-ABC2-46E40E70A2E1}"/>
              </a:ext>
            </a:extLst>
          </p:cNvPr>
          <p:cNvSpPr/>
          <p:nvPr/>
        </p:nvSpPr>
        <p:spPr>
          <a:xfrm>
            <a:off x="8076991" y="4869203"/>
            <a:ext cx="910268" cy="584775"/>
          </a:xfrm>
          <a:prstGeom prst="rect">
            <a:avLst/>
          </a:prstGeom>
        </p:spPr>
        <p:txBody>
          <a:bodyPr wrap="square">
            <a:spAutoFit/>
          </a:bodyPr>
          <a:lstStyle/>
          <a:p>
            <a:pPr algn="ctr"/>
            <a:r>
              <a:rPr lang="en-US" sz="3200" dirty="0">
                <a:solidFill>
                  <a:schemeClr val="bg1"/>
                </a:solidFill>
                <a:latin typeface="Antonio" panose="02000503000000000000" pitchFamily="2" charset="77"/>
              </a:rPr>
              <a:t>466</a:t>
            </a:r>
          </a:p>
        </p:txBody>
      </p:sp>
      <p:sp>
        <p:nvSpPr>
          <p:cNvPr id="42" name="Rectangle 41">
            <a:extLst>
              <a:ext uri="{FF2B5EF4-FFF2-40B4-BE49-F238E27FC236}">
                <a16:creationId xmlns:a16="http://schemas.microsoft.com/office/drawing/2014/main" id="{EBA510E7-F05A-5246-B23C-5A82F9A14BAE}"/>
              </a:ext>
            </a:extLst>
          </p:cNvPr>
          <p:cNvSpPr/>
          <p:nvPr/>
        </p:nvSpPr>
        <p:spPr>
          <a:xfrm>
            <a:off x="7650477" y="1877160"/>
            <a:ext cx="1828801" cy="646331"/>
          </a:xfrm>
          <a:prstGeom prst="rect">
            <a:avLst/>
          </a:prstGeom>
        </p:spPr>
        <p:txBody>
          <a:bodyPr wrap="square">
            <a:spAutoFit/>
          </a:bodyPr>
          <a:lstStyle/>
          <a:p>
            <a:pPr algn="ctr"/>
            <a:r>
              <a:rPr lang="en-US" dirty="0">
                <a:solidFill>
                  <a:srgbClr val="0B546A"/>
                </a:solidFill>
                <a:latin typeface="Antonio" panose="02000503000000000000" pitchFamily="2" charset="77"/>
              </a:rPr>
              <a:t>Vacant Residential Parcels</a:t>
            </a:r>
          </a:p>
        </p:txBody>
      </p:sp>
      <p:sp>
        <p:nvSpPr>
          <p:cNvPr id="43" name="Oval 42">
            <a:extLst>
              <a:ext uri="{FF2B5EF4-FFF2-40B4-BE49-F238E27FC236}">
                <a16:creationId xmlns:a16="http://schemas.microsoft.com/office/drawing/2014/main" id="{8F0846D7-316F-BB4E-96FF-42AAA22C513E}"/>
              </a:ext>
            </a:extLst>
          </p:cNvPr>
          <p:cNvSpPr/>
          <p:nvPr/>
        </p:nvSpPr>
        <p:spPr>
          <a:xfrm>
            <a:off x="8095654" y="2577477"/>
            <a:ext cx="933282" cy="933280"/>
          </a:xfrm>
          <a:prstGeom prst="ellipse">
            <a:avLst/>
          </a:prstGeom>
          <a:solidFill>
            <a:srgbClr val="5EB9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054A33-3831-944B-AC0F-99EAFBBF3F4D}"/>
              </a:ext>
            </a:extLst>
          </p:cNvPr>
          <p:cNvSpPr/>
          <p:nvPr/>
        </p:nvSpPr>
        <p:spPr>
          <a:xfrm>
            <a:off x="8107162" y="2771318"/>
            <a:ext cx="910268" cy="584775"/>
          </a:xfrm>
          <a:prstGeom prst="rect">
            <a:avLst/>
          </a:prstGeom>
        </p:spPr>
        <p:txBody>
          <a:bodyPr wrap="square">
            <a:spAutoFit/>
          </a:bodyPr>
          <a:lstStyle/>
          <a:p>
            <a:pPr algn="ctr"/>
            <a:r>
              <a:rPr lang="en-US" sz="3200" dirty="0">
                <a:solidFill>
                  <a:schemeClr val="bg1"/>
                </a:solidFill>
                <a:latin typeface="Antonio" panose="02000503000000000000" pitchFamily="2" charset="77"/>
              </a:rPr>
              <a:t>110</a:t>
            </a:r>
          </a:p>
        </p:txBody>
      </p:sp>
      <p:sp>
        <p:nvSpPr>
          <p:cNvPr id="45" name="Rectangle 44">
            <a:extLst>
              <a:ext uri="{FF2B5EF4-FFF2-40B4-BE49-F238E27FC236}">
                <a16:creationId xmlns:a16="http://schemas.microsoft.com/office/drawing/2014/main" id="{9C93E77C-C472-B244-A21E-2C27B9FB6113}"/>
              </a:ext>
            </a:extLst>
          </p:cNvPr>
          <p:cNvSpPr/>
          <p:nvPr/>
        </p:nvSpPr>
        <p:spPr>
          <a:xfrm>
            <a:off x="9692063" y="1600162"/>
            <a:ext cx="2109128" cy="923330"/>
          </a:xfrm>
          <a:prstGeom prst="rect">
            <a:avLst/>
          </a:prstGeom>
        </p:spPr>
        <p:txBody>
          <a:bodyPr wrap="square">
            <a:spAutoFit/>
          </a:bodyPr>
          <a:lstStyle/>
          <a:p>
            <a:pPr algn="ctr"/>
            <a:r>
              <a:rPr lang="en-US" dirty="0">
                <a:solidFill>
                  <a:srgbClr val="0B546A"/>
                </a:solidFill>
                <a:latin typeface="Antonio" panose="02000503000000000000" pitchFamily="2" charset="77"/>
              </a:rPr>
              <a:t>Total Housing Units According To General Plan Density Range</a:t>
            </a:r>
          </a:p>
        </p:txBody>
      </p:sp>
      <p:sp>
        <p:nvSpPr>
          <p:cNvPr id="46" name="Oval 45">
            <a:extLst>
              <a:ext uri="{FF2B5EF4-FFF2-40B4-BE49-F238E27FC236}">
                <a16:creationId xmlns:a16="http://schemas.microsoft.com/office/drawing/2014/main" id="{1EDCFC3A-7574-0741-B333-AA0A5B479213}"/>
              </a:ext>
            </a:extLst>
          </p:cNvPr>
          <p:cNvSpPr/>
          <p:nvPr/>
        </p:nvSpPr>
        <p:spPr>
          <a:xfrm>
            <a:off x="10277403" y="2577477"/>
            <a:ext cx="933282" cy="933280"/>
          </a:xfrm>
          <a:prstGeom prst="ellipse">
            <a:avLst/>
          </a:prstGeom>
          <a:solidFill>
            <a:srgbClr val="5EB9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E581E3E-1FF1-224E-B68D-51F7C8309586}"/>
              </a:ext>
            </a:extLst>
          </p:cNvPr>
          <p:cNvSpPr/>
          <p:nvPr/>
        </p:nvSpPr>
        <p:spPr>
          <a:xfrm>
            <a:off x="10288911" y="2771318"/>
            <a:ext cx="910268" cy="584775"/>
          </a:xfrm>
          <a:prstGeom prst="rect">
            <a:avLst/>
          </a:prstGeom>
        </p:spPr>
        <p:txBody>
          <a:bodyPr wrap="square">
            <a:spAutoFit/>
          </a:bodyPr>
          <a:lstStyle/>
          <a:p>
            <a:pPr algn="ctr"/>
            <a:r>
              <a:rPr lang="en-US" sz="3200" dirty="0">
                <a:solidFill>
                  <a:schemeClr val="bg1"/>
                </a:solidFill>
                <a:latin typeface="Antonio" panose="02000503000000000000" pitchFamily="2" charset="77"/>
              </a:rPr>
              <a:t>158</a:t>
            </a:r>
          </a:p>
        </p:txBody>
      </p:sp>
      <p:sp>
        <p:nvSpPr>
          <p:cNvPr id="48" name="Rectangle 47">
            <a:extLst>
              <a:ext uri="{FF2B5EF4-FFF2-40B4-BE49-F238E27FC236}">
                <a16:creationId xmlns:a16="http://schemas.microsoft.com/office/drawing/2014/main" id="{BAE2691D-8E3D-854E-AD74-14D223C0F6E8}"/>
              </a:ext>
            </a:extLst>
          </p:cNvPr>
          <p:cNvSpPr/>
          <p:nvPr/>
        </p:nvSpPr>
        <p:spPr>
          <a:xfrm>
            <a:off x="9880026" y="4253573"/>
            <a:ext cx="1828801" cy="369332"/>
          </a:xfrm>
          <a:prstGeom prst="rect">
            <a:avLst/>
          </a:prstGeom>
        </p:spPr>
        <p:txBody>
          <a:bodyPr wrap="square">
            <a:spAutoFit/>
          </a:bodyPr>
          <a:lstStyle/>
          <a:p>
            <a:pPr algn="ctr"/>
            <a:r>
              <a:rPr lang="en-US" dirty="0">
                <a:solidFill>
                  <a:srgbClr val="0B546A"/>
                </a:solidFill>
                <a:latin typeface="Antonio" panose="02000503000000000000" pitchFamily="2" charset="77"/>
              </a:rPr>
              <a:t>Housing Shortage</a:t>
            </a:r>
          </a:p>
        </p:txBody>
      </p:sp>
      <p:sp>
        <p:nvSpPr>
          <p:cNvPr id="49" name="Oval 48">
            <a:extLst>
              <a:ext uri="{FF2B5EF4-FFF2-40B4-BE49-F238E27FC236}">
                <a16:creationId xmlns:a16="http://schemas.microsoft.com/office/drawing/2014/main" id="{FD618C42-9E77-044A-BC4B-CCAC17B609F5}"/>
              </a:ext>
            </a:extLst>
          </p:cNvPr>
          <p:cNvSpPr/>
          <p:nvPr/>
        </p:nvSpPr>
        <p:spPr>
          <a:xfrm>
            <a:off x="10325203" y="4672257"/>
            <a:ext cx="933282" cy="933280"/>
          </a:xfrm>
          <a:prstGeom prst="ellipse">
            <a:avLst/>
          </a:prstGeom>
          <a:solidFill>
            <a:srgbClr val="0A536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59FF088-F361-7D4C-BA7D-2A2EE3148595}"/>
              </a:ext>
            </a:extLst>
          </p:cNvPr>
          <p:cNvSpPr/>
          <p:nvPr/>
        </p:nvSpPr>
        <p:spPr>
          <a:xfrm>
            <a:off x="10336711" y="4866098"/>
            <a:ext cx="910268" cy="584775"/>
          </a:xfrm>
          <a:prstGeom prst="rect">
            <a:avLst/>
          </a:prstGeom>
        </p:spPr>
        <p:txBody>
          <a:bodyPr wrap="square">
            <a:spAutoFit/>
          </a:bodyPr>
          <a:lstStyle/>
          <a:p>
            <a:pPr algn="ctr"/>
            <a:r>
              <a:rPr lang="en-US" sz="3200" dirty="0">
                <a:solidFill>
                  <a:schemeClr val="bg1"/>
                </a:solidFill>
                <a:latin typeface="Antonio" panose="02000503000000000000" pitchFamily="2" charset="77"/>
              </a:rPr>
              <a:t>308</a:t>
            </a:r>
          </a:p>
        </p:txBody>
      </p:sp>
      <p:sp>
        <p:nvSpPr>
          <p:cNvPr id="24" name="Rectangle 23">
            <a:extLst>
              <a:ext uri="{FF2B5EF4-FFF2-40B4-BE49-F238E27FC236}">
                <a16:creationId xmlns:a16="http://schemas.microsoft.com/office/drawing/2014/main" id="{37E68987-69C8-264F-86F5-22F604B2AB05}"/>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04A883-845F-A448-983D-C3FC9BB18DF5}"/>
              </a:ext>
            </a:extLst>
          </p:cNvPr>
          <p:cNvSpPr/>
          <p:nvPr/>
        </p:nvSpPr>
        <p:spPr>
          <a:xfrm rot="5400000">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FE3DBE-CCDA-6D4C-B6D4-2A1D86BEB920}"/>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670CF8C-1965-2548-81B3-507B261C026F}"/>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C08A08-2D4F-0C4D-9BC9-5070F1DB5102}"/>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81DF47A-BEFF-584F-8940-FA66B5E3CE64}"/>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34608F-1F0B-CF4E-AF7C-34BB358B6CC3}"/>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423805A-B651-DF45-9C37-423A10780B07}"/>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BF43B11-A2AB-B340-BF92-531FC57C9F3F}"/>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9C333D16-9B78-3E4A-B2D9-9CE576791101}"/>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52" name="Rectangle 51">
            <a:extLst>
              <a:ext uri="{FF2B5EF4-FFF2-40B4-BE49-F238E27FC236}">
                <a16:creationId xmlns:a16="http://schemas.microsoft.com/office/drawing/2014/main" id="{9C18554A-0C32-0D4F-8655-FC393B8663C8}"/>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53" name="Rectangle 52">
            <a:extLst>
              <a:ext uri="{FF2B5EF4-FFF2-40B4-BE49-F238E27FC236}">
                <a16:creationId xmlns:a16="http://schemas.microsoft.com/office/drawing/2014/main" id="{9AA08230-C15B-F841-BA9B-E656ACC62E97}"/>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54" name="Rectangle 53">
            <a:extLst>
              <a:ext uri="{FF2B5EF4-FFF2-40B4-BE49-F238E27FC236}">
                <a16:creationId xmlns:a16="http://schemas.microsoft.com/office/drawing/2014/main" id="{8AA71C34-24F8-D144-9788-06663ADBFAC7}"/>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5" name="Rectangle 54">
            <a:extLst>
              <a:ext uri="{FF2B5EF4-FFF2-40B4-BE49-F238E27FC236}">
                <a16:creationId xmlns:a16="http://schemas.microsoft.com/office/drawing/2014/main" id="{03B28F64-E18C-3E42-AE9F-2848F2D6E1C1}"/>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6" name="Rectangle 55">
            <a:extLst>
              <a:ext uri="{FF2B5EF4-FFF2-40B4-BE49-F238E27FC236}">
                <a16:creationId xmlns:a16="http://schemas.microsoft.com/office/drawing/2014/main" id="{20BEC5B0-B5A0-BC4F-A6B8-2FF08B2A5CC0}"/>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7" name="Rectangle 56">
            <a:extLst>
              <a:ext uri="{FF2B5EF4-FFF2-40B4-BE49-F238E27FC236}">
                <a16:creationId xmlns:a16="http://schemas.microsoft.com/office/drawing/2014/main" id="{989F840D-0C68-D24C-A0F9-E16E947F1FE6}"/>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pic>
        <p:nvPicPr>
          <p:cNvPr id="58" name="Picture 57" descr="Map&#10;&#10;Description automatically generated">
            <a:extLst>
              <a:ext uri="{FF2B5EF4-FFF2-40B4-BE49-F238E27FC236}">
                <a16:creationId xmlns:a16="http://schemas.microsoft.com/office/drawing/2014/main" id="{F546342F-BACF-0247-B9F1-1E9583BFDBD6}"/>
              </a:ext>
            </a:extLst>
          </p:cNvPr>
          <p:cNvPicPr>
            <a:picLocks noChangeAspect="1"/>
          </p:cNvPicPr>
          <p:nvPr/>
        </p:nvPicPr>
        <p:blipFill>
          <a:blip r:embed="rId2"/>
          <a:stretch>
            <a:fillRect/>
          </a:stretch>
        </p:blipFill>
        <p:spPr>
          <a:xfrm>
            <a:off x="-13645" y="1249358"/>
            <a:ext cx="7249772" cy="5129149"/>
          </a:xfrm>
          <a:prstGeom prst="rect">
            <a:avLst/>
          </a:prstGeom>
        </p:spPr>
      </p:pic>
      <p:sp>
        <p:nvSpPr>
          <p:cNvPr id="60" name="Rectangle 59">
            <a:extLst>
              <a:ext uri="{FF2B5EF4-FFF2-40B4-BE49-F238E27FC236}">
                <a16:creationId xmlns:a16="http://schemas.microsoft.com/office/drawing/2014/main" id="{C4DCC347-0FFC-FE40-A1B3-62DC7B21A683}"/>
              </a:ext>
            </a:extLst>
          </p:cNvPr>
          <p:cNvSpPr/>
          <p:nvPr/>
        </p:nvSpPr>
        <p:spPr>
          <a:xfrm>
            <a:off x="3929917" y="761623"/>
            <a:ext cx="7795647" cy="523220"/>
          </a:xfrm>
          <a:prstGeom prst="rect">
            <a:avLst/>
          </a:prstGeom>
        </p:spPr>
        <p:txBody>
          <a:bodyPr wrap="square">
            <a:spAutoFit/>
          </a:bodyPr>
          <a:lstStyle/>
          <a:p>
            <a:pPr algn="r"/>
            <a:r>
              <a:rPr lang="en-US" sz="2800" dirty="0">
                <a:solidFill>
                  <a:srgbClr val="0B546A"/>
                </a:solidFill>
                <a:latin typeface="Antonio" panose="02000503000000000000" pitchFamily="2" charset="77"/>
              </a:rPr>
              <a:t>Housing Shortage</a:t>
            </a:r>
          </a:p>
        </p:txBody>
      </p:sp>
      <p:pic>
        <p:nvPicPr>
          <p:cNvPr id="5" name="Picture 4" descr="Text&#10;&#10;Description automatically generated">
            <a:extLst>
              <a:ext uri="{FF2B5EF4-FFF2-40B4-BE49-F238E27FC236}">
                <a16:creationId xmlns:a16="http://schemas.microsoft.com/office/drawing/2014/main" id="{33BCC53B-8C10-1B4C-8F1C-3CF6029CCC18}"/>
              </a:ext>
            </a:extLst>
          </p:cNvPr>
          <p:cNvPicPr>
            <a:picLocks noChangeAspect="1"/>
          </p:cNvPicPr>
          <p:nvPr/>
        </p:nvPicPr>
        <p:blipFill>
          <a:blip r:embed="rId3"/>
          <a:stretch>
            <a:fillRect/>
          </a:stretch>
        </p:blipFill>
        <p:spPr>
          <a:xfrm>
            <a:off x="6063129" y="4914124"/>
            <a:ext cx="1091705" cy="1382826"/>
          </a:xfrm>
          <a:prstGeom prst="rect">
            <a:avLst/>
          </a:prstGeom>
        </p:spPr>
      </p:pic>
      <p:sp>
        <p:nvSpPr>
          <p:cNvPr id="62" name="Rectangle 61">
            <a:extLst>
              <a:ext uri="{FF2B5EF4-FFF2-40B4-BE49-F238E27FC236}">
                <a16:creationId xmlns:a16="http://schemas.microsoft.com/office/drawing/2014/main" id="{619E6F8E-32FD-4D4D-AD59-345B11820530}"/>
              </a:ext>
            </a:extLst>
          </p:cNvPr>
          <p:cNvSpPr/>
          <p:nvPr/>
        </p:nvSpPr>
        <p:spPr>
          <a:xfrm>
            <a:off x="-47906" y="6378507"/>
            <a:ext cx="2712602" cy="33855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City of Manchester vacant lots and existing infrastructure</a:t>
            </a:r>
          </a:p>
          <a:p>
            <a:endParaRPr lang="en-US" sz="800" dirty="0">
              <a:solidFill>
                <a:schemeClr val="tx1">
                  <a:lumMod val="50000"/>
                  <a:lumOff val="50000"/>
                </a:schemeClr>
              </a:solidFill>
              <a:latin typeface="Antonio" panose="02000503000000000000" pitchFamily="2" charset="77"/>
            </a:endParaRPr>
          </a:p>
        </p:txBody>
      </p:sp>
    </p:spTree>
    <p:extLst>
      <p:ext uri="{BB962C8B-B14F-4D97-AF65-F5344CB8AC3E}">
        <p14:creationId xmlns:p14="http://schemas.microsoft.com/office/powerpoint/2010/main" val="38445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1" nodeType="clickEffect">
                                  <p:stCondLst>
                                    <p:cond delay="0"/>
                                  </p:stCondLst>
                                  <p:childTnLst>
                                    <p:animEffect transition="out" filter="fade">
                                      <p:cBhvr>
                                        <p:cTn id="38" dur="500" tmFilter="0, 0; .2, .5; .8, .5; 1, 0"/>
                                        <p:tgtEl>
                                          <p:spTgt spid="50"/>
                                        </p:tgtEl>
                                      </p:cBhvr>
                                    </p:animEffect>
                                    <p:animScale>
                                      <p:cBhvr>
                                        <p:cTn id="39" dur="250" autoRev="1" fill="hold"/>
                                        <p:tgtEl>
                                          <p:spTgt spid="50"/>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49"/>
                                        </p:tgtEl>
                                      </p:cBhvr>
                                    </p:animEffect>
                                    <p:animScale>
                                      <p:cBhvr>
                                        <p:cTn id="4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p:bldP spid="42" grpId="0"/>
      <p:bldP spid="43" grpId="0" animBg="1"/>
      <p:bldP spid="44" grpId="0"/>
      <p:bldP spid="45" grpId="0"/>
      <p:bldP spid="46" grpId="0" animBg="1"/>
      <p:bldP spid="47" grpId="0"/>
      <p:bldP spid="48" grpId="0"/>
      <p:bldP spid="49" grpId="0" animBg="1"/>
      <p:bldP spid="49" grpId="1" animBg="1"/>
      <p:bldP spid="50" grpId="0"/>
      <p:bldP spid="5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BAA9"/>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0047CD5-B088-ED43-9CA2-838399105D20}"/>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87A8EB5-07F3-734A-9399-23C3AF33EAED}"/>
              </a:ext>
            </a:extLst>
          </p:cNvPr>
          <p:cNvSpPr/>
          <p:nvPr/>
        </p:nvSpPr>
        <p:spPr>
          <a:xfrm>
            <a:off x="7895669" y="69572"/>
            <a:ext cx="3829895"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Infill Development</a:t>
            </a:r>
          </a:p>
        </p:txBody>
      </p:sp>
      <p:sp>
        <p:nvSpPr>
          <p:cNvPr id="33" name="Rectangle 32">
            <a:extLst>
              <a:ext uri="{FF2B5EF4-FFF2-40B4-BE49-F238E27FC236}">
                <a16:creationId xmlns:a16="http://schemas.microsoft.com/office/drawing/2014/main" id="{9690E2CF-082E-3840-93C5-6301DB75EECB}"/>
              </a:ext>
            </a:extLst>
          </p:cNvPr>
          <p:cNvSpPr/>
          <p:nvPr/>
        </p:nvSpPr>
        <p:spPr>
          <a:xfrm>
            <a:off x="9021587" y="777458"/>
            <a:ext cx="2611613"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RECOMMENDATIONS</a:t>
            </a:r>
          </a:p>
        </p:txBody>
      </p:sp>
      <p:sp>
        <p:nvSpPr>
          <p:cNvPr id="17" name="Slide Number Placeholder 16">
            <a:extLst>
              <a:ext uri="{FF2B5EF4-FFF2-40B4-BE49-F238E27FC236}">
                <a16:creationId xmlns:a16="http://schemas.microsoft.com/office/drawing/2014/main" id="{3DC71D86-952D-EF41-871F-BF54AD8A31E1}"/>
              </a:ext>
            </a:extLst>
          </p:cNvPr>
          <p:cNvSpPr>
            <a:spLocks noGrp="1"/>
          </p:cNvSpPr>
          <p:nvPr>
            <p:ph type="sldNum" sz="quarter" idx="12"/>
          </p:nvPr>
        </p:nvSpPr>
        <p:spPr/>
        <p:txBody>
          <a:bodyPr/>
          <a:lstStyle/>
          <a:p>
            <a:fld id="{596C8553-4B80-1B48-ABF9-E65CF85F8D92}" type="slidenum">
              <a:rPr lang="en-US" smtClean="0"/>
              <a:t>21</a:t>
            </a:fld>
            <a:endParaRPr lang="en-US"/>
          </a:p>
        </p:txBody>
      </p:sp>
      <p:sp>
        <p:nvSpPr>
          <p:cNvPr id="7" name="Rectangle 6">
            <a:extLst>
              <a:ext uri="{FF2B5EF4-FFF2-40B4-BE49-F238E27FC236}">
                <a16:creationId xmlns:a16="http://schemas.microsoft.com/office/drawing/2014/main" id="{B5127007-BA32-9848-9F3C-8D6133F610A2}"/>
              </a:ext>
            </a:extLst>
          </p:cNvPr>
          <p:cNvSpPr/>
          <p:nvPr/>
        </p:nvSpPr>
        <p:spPr>
          <a:xfrm>
            <a:off x="1041848" y="2501485"/>
            <a:ext cx="2284838" cy="954107"/>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Zoning Considerations</a:t>
            </a:r>
          </a:p>
        </p:txBody>
      </p:sp>
      <p:sp>
        <p:nvSpPr>
          <p:cNvPr id="8" name="Rectangle 7">
            <a:extLst>
              <a:ext uri="{FF2B5EF4-FFF2-40B4-BE49-F238E27FC236}">
                <a16:creationId xmlns:a16="http://schemas.microsoft.com/office/drawing/2014/main" id="{447E8210-D49B-4B46-A1A0-D5B309D9D45D}"/>
              </a:ext>
            </a:extLst>
          </p:cNvPr>
          <p:cNvSpPr/>
          <p:nvPr/>
        </p:nvSpPr>
        <p:spPr>
          <a:xfrm>
            <a:off x="4376820" y="2501485"/>
            <a:ext cx="3005842" cy="954107"/>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Financial Assistance for Developers</a:t>
            </a:r>
          </a:p>
        </p:txBody>
      </p:sp>
      <p:sp>
        <p:nvSpPr>
          <p:cNvPr id="9" name="Rectangle 8">
            <a:extLst>
              <a:ext uri="{FF2B5EF4-FFF2-40B4-BE49-F238E27FC236}">
                <a16:creationId xmlns:a16="http://schemas.microsoft.com/office/drawing/2014/main" id="{08A3C53B-F49A-6741-99E6-B9076E6C5B71}"/>
              </a:ext>
            </a:extLst>
          </p:cNvPr>
          <p:cNvSpPr/>
          <p:nvPr/>
        </p:nvSpPr>
        <p:spPr>
          <a:xfrm>
            <a:off x="8889999" y="2501485"/>
            <a:ext cx="2743201" cy="523220"/>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Outreach Efforts</a:t>
            </a:r>
          </a:p>
        </p:txBody>
      </p:sp>
      <p:sp>
        <p:nvSpPr>
          <p:cNvPr id="10" name="Oval 9">
            <a:extLst>
              <a:ext uri="{FF2B5EF4-FFF2-40B4-BE49-F238E27FC236}">
                <a16:creationId xmlns:a16="http://schemas.microsoft.com/office/drawing/2014/main" id="{1C4B6E2F-44AA-9641-8946-BC75DF5936A5}"/>
              </a:ext>
            </a:extLst>
          </p:cNvPr>
          <p:cNvSpPr/>
          <p:nvPr/>
        </p:nvSpPr>
        <p:spPr>
          <a:xfrm>
            <a:off x="1586898" y="1300678"/>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5FAAA9-0AD0-C74E-B6D8-F305C588AABA}"/>
              </a:ext>
            </a:extLst>
          </p:cNvPr>
          <p:cNvSpPr/>
          <p:nvPr/>
        </p:nvSpPr>
        <p:spPr>
          <a:xfrm>
            <a:off x="5282372" y="1300678"/>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7D5048-3B06-764B-B42B-32620C362375}"/>
              </a:ext>
            </a:extLst>
          </p:cNvPr>
          <p:cNvSpPr/>
          <p:nvPr/>
        </p:nvSpPr>
        <p:spPr>
          <a:xfrm>
            <a:off x="9649808" y="1300678"/>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9054D7-1EA5-2046-9DB3-7B8112655C78}"/>
              </a:ext>
            </a:extLst>
          </p:cNvPr>
          <p:cNvSpPr/>
          <p:nvPr/>
        </p:nvSpPr>
        <p:spPr>
          <a:xfrm>
            <a:off x="10074698" y="1712928"/>
            <a:ext cx="95250" cy="13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9B9AD9-ED03-FC47-9349-721FB8221871}"/>
              </a:ext>
            </a:extLst>
          </p:cNvPr>
          <p:cNvSpPr/>
          <p:nvPr/>
        </p:nvSpPr>
        <p:spPr>
          <a:xfrm>
            <a:off x="10347748" y="1894727"/>
            <a:ext cx="95250" cy="176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564FDF-CD52-4542-9EC5-2DC4C08C693D}"/>
              </a:ext>
            </a:extLst>
          </p:cNvPr>
          <p:cNvSpPr/>
          <p:nvPr/>
        </p:nvSpPr>
        <p:spPr>
          <a:xfrm>
            <a:off x="10074698" y="1894727"/>
            <a:ext cx="152400" cy="122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rane with solid fill">
            <a:extLst>
              <a:ext uri="{FF2B5EF4-FFF2-40B4-BE49-F238E27FC236}">
                <a16:creationId xmlns:a16="http://schemas.microsoft.com/office/drawing/2014/main" id="{CBC4AE22-4DDF-1E44-9EF6-AF774269D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625" y="1494005"/>
            <a:ext cx="801444" cy="801444"/>
          </a:xfrm>
          <a:prstGeom prst="rect">
            <a:avLst/>
          </a:prstGeom>
        </p:spPr>
      </p:pic>
      <p:pic>
        <p:nvPicPr>
          <p:cNvPr id="21" name="Graphic 20" descr="Connections with solid fill">
            <a:extLst>
              <a:ext uri="{FF2B5EF4-FFF2-40B4-BE49-F238E27FC236}">
                <a16:creationId xmlns:a16="http://schemas.microsoft.com/office/drawing/2014/main" id="{B5164EF6-174A-7243-963E-A2A9139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4399" y="1437527"/>
            <a:ext cx="914400" cy="914400"/>
          </a:xfrm>
          <a:prstGeom prst="rect">
            <a:avLst/>
          </a:prstGeom>
        </p:spPr>
      </p:pic>
      <p:pic>
        <p:nvPicPr>
          <p:cNvPr id="23" name="Graphic 22" descr="City with solid fill">
            <a:extLst>
              <a:ext uri="{FF2B5EF4-FFF2-40B4-BE49-F238E27FC236}">
                <a16:creationId xmlns:a16="http://schemas.microsoft.com/office/drawing/2014/main" id="{97013E1A-534E-8A40-94A8-9099FCDBFE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0845" y="1437527"/>
            <a:ext cx="914400" cy="914400"/>
          </a:xfrm>
          <a:prstGeom prst="rect">
            <a:avLst/>
          </a:prstGeom>
        </p:spPr>
      </p:pic>
      <p:sp>
        <p:nvSpPr>
          <p:cNvPr id="20" name="Rectangle 19">
            <a:extLst>
              <a:ext uri="{FF2B5EF4-FFF2-40B4-BE49-F238E27FC236}">
                <a16:creationId xmlns:a16="http://schemas.microsoft.com/office/drawing/2014/main" id="{C95007DF-A53A-C548-86C5-4254435266F2}"/>
              </a:ext>
            </a:extLst>
          </p:cNvPr>
          <p:cNvSpPr/>
          <p:nvPr/>
        </p:nvSpPr>
        <p:spPr>
          <a:xfrm>
            <a:off x="1041848" y="3455592"/>
            <a:ext cx="2284826" cy="923330"/>
          </a:xfrm>
          <a:prstGeom prst="rect">
            <a:avLst/>
          </a:prstGeom>
        </p:spPr>
        <p:txBody>
          <a:bodyPr wrap="square">
            <a:spAutoFit/>
          </a:bodyPr>
          <a:lstStyle/>
          <a:p>
            <a:pPr algn="ctr"/>
            <a:r>
              <a:rPr lang="en-US" dirty="0">
                <a:solidFill>
                  <a:srgbClr val="0B546A"/>
                </a:solidFill>
                <a:latin typeface="Antonio" panose="02000503000000000000" pitchFamily="2" charset="77"/>
              </a:rPr>
              <a:t>Min. Lot Size Reduction; Density Bonus, By Right Uses, Rezoning</a:t>
            </a:r>
          </a:p>
        </p:txBody>
      </p:sp>
      <p:sp>
        <p:nvSpPr>
          <p:cNvPr id="28" name="Rectangle 27">
            <a:extLst>
              <a:ext uri="{FF2B5EF4-FFF2-40B4-BE49-F238E27FC236}">
                <a16:creationId xmlns:a16="http://schemas.microsoft.com/office/drawing/2014/main" id="{7E203E9B-812B-4044-A288-067D94488D6B}"/>
              </a:ext>
            </a:extLst>
          </p:cNvPr>
          <p:cNvSpPr/>
          <p:nvPr/>
        </p:nvSpPr>
        <p:spPr>
          <a:xfrm>
            <a:off x="4851328" y="3447887"/>
            <a:ext cx="2056813" cy="646331"/>
          </a:xfrm>
          <a:prstGeom prst="rect">
            <a:avLst/>
          </a:prstGeom>
        </p:spPr>
        <p:txBody>
          <a:bodyPr wrap="square">
            <a:spAutoFit/>
          </a:bodyPr>
          <a:lstStyle/>
          <a:p>
            <a:pPr algn="ctr"/>
            <a:r>
              <a:rPr lang="en-US" dirty="0">
                <a:solidFill>
                  <a:srgbClr val="0B546A"/>
                </a:solidFill>
                <a:latin typeface="Antonio" panose="02000503000000000000" pitchFamily="2" charset="77"/>
              </a:rPr>
              <a:t>Tax Increment Financing</a:t>
            </a:r>
          </a:p>
        </p:txBody>
      </p:sp>
      <p:sp>
        <p:nvSpPr>
          <p:cNvPr id="29" name="Rectangle 28">
            <a:extLst>
              <a:ext uri="{FF2B5EF4-FFF2-40B4-BE49-F238E27FC236}">
                <a16:creationId xmlns:a16="http://schemas.microsoft.com/office/drawing/2014/main" id="{91E83C80-7725-714C-B62B-B0612B410113}"/>
              </a:ext>
            </a:extLst>
          </p:cNvPr>
          <p:cNvSpPr/>
          <p:nvPr/>
        </p:nvSpPr>
        <p:spPr>
          <a:xfrm>
            <a:off x="9233192" y="3447887"/>
            <a:ext cx="2056813" cy="646331"/>
          </a:xfrm>
          <a:prstGeom prst="rect">
            <a:avLst/>
          </a:prstGeom>
        </p:spPr>
        <p:txBody>
          <a:bodyPr wrap="square">
            <a:spAutoFit/>
          </a:bodyPr>
          <a:lstStyle/>
          <a:p>
            <a:pPr algn="ctr"/>
            <a:r>
              <a:rPr lang="en-US" dirty="0">
                <a:solidFill>
                  <a:srgbClr val="0B546A"/>
                </a:solidFill>
                <a:latin typeface="Antonio" panose="02000503000000000000" pitchFamily="2" charset="77"/>
              </a:rPr>
              <a:t>Housing Summit for Developers</a:t>
            </a:r>
          </a:p>
        </p:txBody>
      </p:sp>
      <p:pic>
        <p:nvPicPr>
          <p:cNvPr id="14" name="Picture 13" descr="Diagram&#10;&#10;Description automatically generated">
            <a:extLst>
              <a:ext uri="{FF2B5EF4-FFF2-40B4-BE49-F238E27FC236}">
                <a16:creationId xmlns:a16="http://schemas.microsoft.com/office/drawing/2014/main" id="{0479069C-3EEC-B84A-81E8-424A07D623F8}"/>
              </a:ext>
            </a:extLst>
          </p:cNvPr>
          <p:cNvPicPr>
            <a:picLocks noChangeAspect="1"/>
          </p:cNvPicPr>
          <p:nvPr/>
        </p:nvPicPr>
        <p:blipFill>
          <a:blip r:embed="rId9"/>
          <a:stretch>
            <a:fillRect/>
          </a:stretch>
        </p:blipFill>
        <p:spPr>
          <a:xfrm>
            <a:off x="4546275" y="4429810"/>
            <a:ext cx="2852144" cy="1812862"/>
          </a:xfrm>
          <a:prstGeom prst="rect">
            <a:avLst/>
          </a:prstGeom>
        </p:spPr>
      </p:pic>
      <p:pic>
        <p:nvPicPr>
          <p:cNvPr id="15" name="Picture 14">
            <a:extLst>
              <a:ext uri="{FF2B5EF4-FFF2-40B4-BE49-F238E27FC236}">
                <a16:creationId xmlns:a16="http://schemas.microsoft.com/office/drawing/2014/main" id="{564DEEDE-CE2E-544C-AD5D-5E1401651B01}"/>
              </a:ext>
            </a:extLst>
          </p:cNvPr>
          <p:cNvPicPr>
            <a:picLocks noChangeAspect="1"/>
          </p:cNvPicPr>
          <p:nvPr/>
        </p:nvPicPr>
        <p:blipFill rotWithShape="1">
          <a:blip r:embed="rId10"/>
          <a:srcRect l="11562"/>
          <a:stretch/>
        </p:blipFill>
        <p:spPr>
          <a:xfrm>
            <a:off x="8921676" y="4429810"/>
            <a:ext cx="2852144" cy="1812862"/>
          </a:xfrm>
          <a:prstGeom prst="rect">
            <a:avLst/>
          </a:prstGeom>
        </p:spPr>
      </p:pic>
      <p:pic>
        <p:nvPicPr>
          <p:cNvPr id="27" name="Picture 26" descr="A house with a car parked in front of it&#10;&#10;Description automatically generated with low confidence">
            <a:extLst>
              <a:ext uri="{FF2B5EF4-FFF2-40B4-BE49-F238E27FC236}">
                <a16:creationId xmlns:a16="http://schemas.microsoft.com/office/drawing/2014/main" id="{F9DFE501-0A25-2649-9F85-7775F040F5A8}"/>
              </a:ext>
            </a:extLst>
          </p:cNvPr>
          <p:cNvPicPr>
            <a:picLocks noChangeAspect="1"/>
          </p:cNvPicPr>
          <p:nvPr/>
        </p:nvPicPr>
        <p:blipFill rotWithShape="1">
          <a:blip r:embed="rId11"/>
          <a:srcRect t="18126" b="27385"/>
          <a:stretch/>
        </p:blipFill>
        <p:spPr>
          <a:xfrm>
            <a:off x="1120435" y="5372452"/>
            <a:ext cx="2127650" cy="870220"/>
          </a:xfrm>
          <a:prstGeom prst="rect">
            <a:avLst/>
          </a:prstGeom>
        </p:spPr>
      </p:pic>
      <p:pic>
        <p:nvPicPr>
          <p:cNvPr id="34" name="Picture 33" descr="A picture containing text, sky, outdoor, street&#10;&#10;Description automatically generated">
            <a:extLst>
              <a:ext uri="{FF2B5EF4-FFF2-40B4-BE49-F238E27FC236}">
                <a16:creationId xmlns:a16="http://schemas.microsoft.com/office/drawing/2014/main" id="{C5DB5EDB-A3BE-EB4D-B335-795326E31B3D}"/>
              </a:ext>
            </a:extLst>
          </p:cNvPr>
          <p:cNvPicPr>
            <a:picLocks noChangeAspect="1"/>
          </p:cNvPicPr>
          <p:nvPr/>
        </p:nvPicPr>
        <p:blipFill rotWithShape="1">
          <a:blip r:embed="rId12"/>
          <a:srcRect l="4413" t="11547" r="5187" b="39154"/>
          <a:stretch/>
        </p:blipFill>
        <p:spPr>
          <a:xfrm>
            <a:off x="1120435" y="4429810"/>
            <a:ext cx="2127652" cy="870220"/>
          </a:xfrm>
          <a:prstGeom prst="rect">
            <a:avLst/>
          </a:prstGeom>
        </p:spPr>
      </p:pic>
      <p:sp>
        <p:nvSpPr>
          <p:cNvPr id="35" name="TextBox 34">
            <a:extLst>
              <a:ext uri="{FF2B5EF4-FFF2-40B4-BE49-F238E27FC236}">
                <a16:creationId xmlns:a16="http://schemas.microsoft.com/office/drawing/2014/main" id="{5BE3FFA8-5ED9-B54E-81C1-C8254143A541}"/>
              </a:ext>
            </a:extLst>
          </p:cNvPr>
          <p:cNvSpPr txBox="1"/>
          <p:nvPr/>
        </p:nvSpPr>
        <p:spPr>
          <a:xfrm>
            <a:off x="1386597" y="5104697"/>
            <a:ext cx="1562895" cy="246221"/>
          </a:xfrm>
          <a:prstGeom prst="rect">
            <a:avLst/>
          </a:prstGeom>
        </p:spPr>
        <p:txBody>
          <a:bodyPr wrap="square">
            <a:spAutoFit/>
          </a:bodyPr>
          <a:lstStyle>
            <a:defPPr>
              <a:defRPr lang="en-US"/>
            </a:defPPr>
            <a:lvl1pPr algn="ctr">
              <a:defRPr>
                <a:solidFill>
                  <a:srgbClr val="0B546A"/>
                </a:solidFill>
                <a:latin typeface="Antonio" panose="02000503000000000000" pitchFamily="2" charset="77"/>
              </a:defRPr>
            </a:lvl1pPr>
          </a:lstStyle>
          <a:p>
            <a:r>
              <a:rPr lang="en-US" sz="1000" dirty="0">
                <a:solidFill>
                  <a:schemeClr val="bg1"/>
                </a:solidFill>
              </a:rPr>
              <a:t>Central Business District</a:t>
            </a:r>
          </a:p>
        </p:txBody>
      </p:sp>
      <p:sp>
        <p:nvSpPr>
          <p:cNvPr id="36" name="TextBox 35">
            <a:extLst>
              <a:ext uri="{FF2B5EF4-FFF2-40B4-BE49-F238E27FC236}">
                <a16:creationId xmlns:a16="http://schemas.microsoft.com/office/drawing/2014/main" id="{A3FA8C53-28B0-A146-ADE7-4CBE2950B449}"/>
              </a:ext>
            </a:extLst>
          </p:cNvPr>
          <p:cNvSpPr txBox="1"/>
          <p:nvPr/>
        </p:nvSpPr>
        <p:spPr>
          <a:xfrm>
            <a:off x="1386597" y="6025368"/>
            <a:ext cx="1562895" cy="246221"/>
          </a:xfrm>
          <a:prstGeom prst="rect">
            <a:avLst/>
          </a:prstGeom>
        </p:spPr>
        <p:txBody>
          <a:bodyPr wrap="square">
            <a:spAutoFit/>
          </a:bodyPr>
          <a:lstStyle>
            <a:defPPr>
              <a:defRPr lang="en-US"/>
            </a:defPPr>
            <a:lvl1pPr algn="ctr">
              <a:defRPr>
                <a:solidFill>
                  <a:srgbClr val="0B546A"/>
                </a:solidFill>
                <a:latin typeface="Antonio" panose="02000503000000000000" pitchFamily="2" charset="77"/>
              </a:defRPr>
            </a:lvl1pPr>
          </a:lstStyle>
          <a:p>
            <a:r>
              <a:rPr lang="en-US" sz="1000" dirty="0">
                <a:solidFill>
                  <a:schemeClr val="bg1"/>
                </a:solidFill>
              </a:rPr>
              <a:t>Fourplex Example</a:t>
            </a:r>
          </a:p>
        </p:txBody>
      </p:sp>
    </p:spTree>
    <p:extLst>
      <p:ext uri="{BB962C8B-B14F-4D97-AF65-F5344CB8AC3E}">
        <p14:creationId xmlns:p14="http://schemas.microsoft.com/office/powerpoint/2010/main" val="81743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6" grpId="0" animBg="1"/>
      <p:bldP spid="18" grpId="0" animBg="1"/>
      <p:bldP spid="19" grpId="0" animBg="1"/>
      <p:bldP spid="20" grpId="0"/>
      <p:bldP spid="28" grpId="0"/>
      <p:bldP spid="29"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sp>
        <p:nvSpPr>
          <p:cNvPr id="20" name="Rectangle 19">
            <a:extLst>
              <a:ext uri="{FF2B5EF4-FFF2-40B4-BE49-F238E27FC236}">
                <a16:creationId xmlns:a16="http://schemas.microsoft.com/office/drawing/2014/main" id="{5DA6C692-EDBA-1D4B-957C-C6ACDF9FC752}"/>
              </a:ext>
            </a:extLst>
          </p:cNvPr>
          <p:cNvSpPr/>
          <p:nvPr/>
        </p:nvSpPr>
        <p:spPr>
          <a:xfrm>
            <a:off x="10350477" y="777458"/>
            <a:ext cx="1282723"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PURPOSE</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22</a:t>
            </a:fld>
            <a:endParaRPr lang="en-US"/>
          </a:p>
        </p:txBody>
      </p:sp>
      <p:sp>
        <p:nvSpPr>
          <p:cNvPr id="28" name="Rectangle 27">
            <a:extLst>
              <a:ext uri="{FF2B5EF4-FFF2-40B4-BE49-F238E27FC236}">
                <a16:creationId xmlns:a16="http://schemas.microsoft.com/office/drawing/2014/main" id="{7CEE0107-A1FC-1C47-868B-DABB51C42184}"/>
              </a:ext>
            </a:extLst>
          </p:cNvPr>
          <p:cNvSpPr/>
          <p:nvPr/>
        </p:nvSpPr>
        <p:spPr>
          <a:xfrm>
            <a:off x="7894232" y="3973162"/>
            <a:ext cx="3831332" cy="1221718"/>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31" name="Google Shape;141;p4">
            <a:extLst>
              <a:ext uri="{FF2B5EF4-FFF2-40B4-BE49-F238E27FC236}">
                <a16:creationId xmlns:a16="http://schemas.microsoft.com/office/drawing/2014/main" id="{48130C54-B620-9341-874B-8329B9C2D5DC}"/>
              </a:ext>
            </a:extLst>
          </p:cNvPr>
          <p:cNvSpPr txBox="1"/>
          <p:nvPr/>
        </p:nvSpPr>
        <p:spPr>
          <a:xfrm>
            <a:off x="9009476" y="3952220"/>
            <a:ext cx="2716088" cy="1242659"/>
          </a:xfrm>
          <a:prstGeom prst="rect">
            <a:avLst/>
          </a:prstGeom>
          <a:noFill/>
          <a:ln>
            <a:noFill/>
          </a:ln>
        </p:spPr>
        <p:txBody>
          <a:bodyPr spcFirstLastPara="1" wrap="square" lIns="91425" tIns="45700" rIns="91425" bIns="45700" anchor="ctr" anchorCtr="0">
            <a:noAutofit/>
          </a:bodyPr>
          <a:lstStyle/>
          <a:p>
            <a:r>
              <a:rPr lang="en-US" sz="2000" b="1" dirty="0">
                <a:solidFill>
                  <a:schemeClr val="lt1"/>
                </a:solidFill>
                <a:latin typeface="Antonio" panose="02000503000000000000" pitchFamily="2" charset="77"/>
              </a:rPr>
              <a:t>Economic feasibility of 2 annexation areas</a:t>
            </a:r>
          </a:p>
        </p:txBody>
      </p:sp>
      <p:sp>
        <p:nvSpPr>
          <p:cNvPr id="36" name="Oval 35">
            <a:extLst>
              <a:ext uri="{FF2B5EF4-FFF2-40B4-BE49-F238E27FC236}">
                <a16:creationId xmlns:a16="http://schemas.microsoft.com/office/drawing/2014/main" id="{014166E2-EF65-974C-B0D1-0E1BEF19CBEB}"/>
              </a:ext>
            </a:extLst>
          </p:cNvPr>
          <p:cNvSpPr/>
          <p:nvPr/>
        </p:nvSpPr>
        <p:spPr>
          <a:xfrm>
            <a:off x="8098293" y="4117959"/>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Road with solid fill">
            <a:extLst>
              <a:ext uri="{FF2B5EF4-FFF2-40B4-BE49-F238E27FC236}">
                <a16:creationId xmlns:a16="http://schemas.microsoft.com/office/drawing/2014/main" id="{540EED1E-33A4-A841-8BF0-667C214E8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0379" y="4194972"/>
            <a:ext cx="667010" cy="667010"/>
          </a:xfrm>
          <a:prstGeom prst="rect">
            <a:avLst/>
          </a:prstGeom>
        </p:spPr>
      </p:pic>
      <p:sp>
        <p:nvSpPr>
          <p:cNvPr id="44" name="Rectangle 43">
            <a:extLst>
              <a:ext uri="{FF2B5EF4-FFF2-40B4-BE49-F238E27FC236}">
                <a16:creationId xmlns:a16="http://schemas.microsoft.com/office/drawing/2014/main" id="{63334BF7-911F-3347-8C45-CE0C3D03E7D7}"/>
              </a:ext>
            </a:extLst>
          </p:cNvPr>
          <p:cNvSpPr/>
          <p:nvPr/>
        </p:nvSpPr>
        <p:spPr>
          <a:xfrm>
            <a:off x="7883700" y="2081344"/>
            <a:ext cx="3831332" cy="1221718"/>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45" name="Google Shape;141;p4">
            <a:extLst>
              <a:ext uri="{FF2B5EF4-FFF2-40B4-BE49-F238E27FC236}">
                <a16:creationId xmlns:a16="http://schemas.microsoft.com/office/drawing/2014/main" id="{A2F772F8-CE51-EC45-8697-9CBEBDCB1EB1}"/>
              </a:ext>
            </a:extLst>
          </p:cNvPr>
          <p:cNvSpPr txBox="1"/>
          <p:nvPr/>
        </p:nvSpPr>
        <p:spPr>
          <a:xfrm>
            <a:off x="8987363" y="2078191"/>
            <a:ext cx="2726228" cy="1224864"/>
          </a:xfrm>
          <a:prstGeom prst="rect">
            <a:avLst/>
          </a:prstGeom>
          <a:noFill/>
          <a:ln>
            <a:noFill/>
          </a:ln>
        </p:spPr>
        <p:txBody>
          <a:bodyPr spcFirstLastPara="1" wrap="square" lIns="91425" tIns="45700" rIns="91425" bIns="45700" anchor="ctr" anchorCtr="0">
            <a:noAutofit/>
          </a:bodyPr>
          <a:lstStyle/>
          <a:p>
            <a:r>
              <a:rPr lang="en-US" sz="2000" b="1" dirty="0">
                <a:solidFill>
                  <a:schemeClr val="lt1"/>
                </a:solidFill>
                <a:latin typeface="Antonio" panose="02000503000000000000" pitchFamily="2" charset="77"/>
              </a:rPr>
              <a:t>Help the City make informed decisions about future annexations</a:t>
            </a:r>
          </a:p>
        </p:txBody>
      </p:sp>
      <p:sp>
        <p:nvSpPr>
          <p:cNvPr id="46" name="Oval 45">
            <a:extLst>
              <a:ext uri="{FF2B5EF4-FFF2-40B4-BE49-F238E27FC236}">
                <a16:creationId xmlns:a16="http://schemas.microsoft.com/office/drawing/2014/main" id="{96E9937E-335D-324C-9E11-A677D111CEF7}"/>
              </a:ext>
            </a:extLst>
          </p:cNvPr>
          <p:cNvSpPr/>
          <p:nvPr/>
        </p:nvSpPr>
        <p:spPr>
          <a:xfrm>
            <a:off x="8062092" y="2237865"/>
            <a:ext cx="911182" cy="911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Upward trend with solid fill">
            <a:extLst>
              <a:ext uri="{FF2B5EF4-FFF2-40B4-BE49-F238E27FC236}">
                <a16:creationId xmlns:a16="http://schemas.microsoft.com/office/drawing/2014/main" id="{A225586C-BB2E-CD4C-882F-DCDB336852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0089" y="2383955"/>
            <a:ext cx="695188" cy="695188"/>
          </a:xfrm>
          <a:prstGeom prst="rect">
            <a:avLst/>
          </a:prstGeom>
        </p:spPr>
      </p:pic>
      <p:pic>
        <p:nvPicPr>
          <p:cNvPr id="48" name="Graphic 47" descr="Home with solid fill">
            <a:extLst>
              <a:ext uri="{FF2B5EF4-FFF2-40B4-BE49-F238E27FC236}">
                <a16:creationId xmlns:a16="http://schemas.microsoft.com/office/drawing/2014/main" id="{82F7D2F0-A4CC-8146-BA47-D412C1763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8658" y="2347741"/>
            <a:ext cx="233008" cy="233008"/>
          </a:xfrm>
          <a:prstGeom prst="rect">
            <a:avLst/>
          </a:prstGeom>
        </p:spPr>
      </p:pic>
      <p:pic>
        <p:nvPicPr>
          <p:cNvPr id="8" name="Picture 7" descr="Diagram&#10;&#10;Description automatically generated">
            <a:extLst>
              <a:ext uri="{FF2B5EF4-FFF2-40B4-BE49-F238E27FC236}">
                <a16:creationId xmlns:a16="http://schemas.microsoft.com/office/drawing/2014/main" id="{570F8964-657B-1C48-B7C7-086CE98D5ADC}"/>
              </a:ext>
            </a:extLst>
          </p:cNvPr>
          <p:cNvPicPr>
            <a:picLocks noChangeAspect="1"/>
          </p:cNvPicPr>
          <p:nvPr/>
        </p:nvPicPr>
        <p:blipFill rotWithShape="1">
          <a:blip r:embed="rId9">
            <a:duotone>
              <a:prstClr val="black"/>
              <a:schemeClr val="accent3">
                <a:tint val="45000"/>
                <a:satMod val="400000"/>
              </a:schemeClr>
            </a:duotone>
          </a:blip>
          <a:srcRect l="1270" t="967" r="951" b="6793"/>
          <a:stretch/>
        </p:blipFill>
        <p:spPr>
          <a:xfrm>
            <a:off x="65314" y="1468487"/>
            <a:ext cx="7315200" cy="4882222"/>
          </a:xfrm>
          <a:prstGeom prst="rect">
            <a:avLst/>
          </a:prstGeom>
        </p:spPr>
      </p:pic>
      <p:sp>
        <p:nvSpPr>
          <p:cNvPr id="9" name="Rectangle 8">
            <a:extLst>
              <a:ext uri="{FF2B5EF4-FFF2-40B4-BE49-F238E27FC236}">
                <a16:creationId xmlns:a16="http://schemas.microsoft.com/office/drawing/2014/main" id="{8AC0B617-C945-C948-922E-088078843063}"/>
              </a:ext>
            </a:extLst>
          </p:cNvPr>
          <p:cNvSpPr/>
          <p:nvPr/>
        </p:nvSpPr>
        <p:spPr>
          <a:xfrm>
            <a:off x="5928888" y="4941594"/>
            <a:ext cx="1559006" cy="1526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DFA2BA-D663-C241-ADAC-C4F53EB9762C}"/>
              </a:ext>
            </a:extLst>
          </p:cNvPr>
          <p:cNvSpPr/>
          <p:nvPr/>
        </p:nvSpPr>
        <p:spPr>
          <a:xfrm>
            <a:off x="6096000" y="1474567"/>
            <a:ext cx="1559006" cy="1526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973180-C3F2-BE46-B50D-740EE7B652A4}"/>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78C58FB-E99B-3F4A-8A5A-063173A3F27B}"/>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07A2802-E9D7-454C-BB39-647CC15FAA50}"/>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EEB2E05-C803-9C44-8720-41C10A3AFF35}"/>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1783E7-2489-4A4A-BAC1-6EA5E1E3D37D}"/>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8C6307-613F-7E43-AA0F-1BCF96A369EA}"/>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CA0B8CE-9B68-6141-BC29-DF39398AF715}"/>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8CEF35-2274-6C4B-B22A-48EF9D36B299}"/>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E61C06-FC85-DA49-A048-8B5C49200F36}"/>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CEBD2FA3-F8D8-844E-B88B-65B99BC7BB8A}"/>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5" name="Rectangle 34">
            <a:extLst>
              <a:ext uri="{FF2B5EF4-FFF2-40B4-BE49-F238E27FC236}">
                <a16:creationId xmlns:a16="http://schemas.microsoft.com/office/drawing/2014/main" id="{74B6942C-C055-7F40-A490-881570A9F36C}"/>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E1BBD577-5694-AF4A-81BD-C15C35430F08}"/>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21A34800-DA34-2546-B544-07BE7C9A69FC}"/>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FF1A092F-9EE2-5143-8314-0B27BF8FFCE1}"/>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D851494F-E79D-E040-8FCF-4A3794EB0DBD}"/>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05A26379-2ABC-7941-BD0B-616927DE97E5}"/>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83714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5"/>
                                        </p:tgtEl>
                                      </p:cBhvr>
                                    </p:animEffect>
                                    <p:animScale>
                                      <p:cBhvr>
                                        <p:cTn id="10" dur="250" autoRev="1" fill="hold"/>
                                        <p:tgtEl>
                                          <p:spTgt spid="45"/>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46"/>
                                        </p:tgtEl>
                                      </p:cBhvr>
                                    </p:animEffect>
                                    <p:animScale>
                                      <p:cBhvr>
                                        <p:cTn id="13" dur="250" autoRev="1" fill="hold"/>
                                        <p:tgtEl>
                                          <p:spTgt spid="46"/>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47"/>
                                        </p:tgtEl>
                                      </p:cBhvr>
                                    </p:animEffect>
                                    <p:animScale>
                                      <p:cBhvr>
                                        <p:cTn id="16" dur="250" autoRev="1" fill="hold"/>
                                        <p:tgtEl>
                                          <p:spTgt spid="47"/>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48"/>
                                        </p:tgtEl>
                                      </p:cBhvr>
                                    </p:animEffect>
                                    <p:animScale>
                                      <p:cBhvr>
                                        <p:cTn id="19" dur="250" autoRev="1" fill="hold"/>
                                        <p:tgtEl>
                                          <p:spTgt spid="4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31"/>
                                        </p:tgtEl>
                                      </p:cBhvr>
                                    </p:animEffect>
                                    <p:animScale>
                                      <p:cBhvr>
                                        <p:cTn id="27" dur="250" autoRev="1" fill="hold"/>
                                        <p:tgtEl>
                                          <p:spTgt spid="31"/>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6" grpId="0" animBg="1"/>
      <p:bldP spid="44" grpId="0" animBg="1"/>
      <p:bldP spid="45" grpId="0"/>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654329-2522-1644-8D43-4AECDD59F5AF}"/>
              </a:ext>
            </a:extLst>
          </p:cNvPr>
          <p:cNvSpPr/>
          <p:nvPr/>
        </p:nvSpPr>
        <p:spPr>
          <a:xfrm>
            <a:off x="-21601" y="5306054"/>
            <a:ext cx="11633199" cy="1551942"/>
          </a:xfrm>
          <a:prstGeom prst="rect">
            <a:avLst/>
          </a:prstGeom>
          <a:solidFill>
            <a:srgbClr val="0B546A"/>
          </a:solidFill>
          <a:ln>
            <a:solidFill>
              <a:srgbClr val="0B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24666282-76CE-F547-AB91-A566FCD74999}"/>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1A7500-6EB2-1C4A-99A1-E8AE3DDF0C69}"/>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pic>
        <p:nvPicPr>
          <p:cNvPr id="7" name="Picture 6" descr="Map&#10;&#10;Description automatically generated">
            <a:extLst>
              <a:ext uri="{FF2B5EF4-FFF2-40B4-BE49-F238E27FC236}">
                <a16:creationId xmlns:a16="http://schemas.microsoft.com/office/drawing/2014/main" id="{9D83D700-2066-9745-8D0B-A335E2AEC077}"/>
              </a:ext>
            </a:extLst>
          </p:cNvPr>
          <p:cNvPicPr>
            <a:picLocks noChangeAspect="1"/>
          </p:cNvPicPr>
          <p:nvPr/>
        </p:nvPicPr>
        <p:blipFill rotWithShape="1">
          <a:blip r:embed="rId2"/>
          <a:srcRect l="7055" r="5499"/>
          <a:stretch/>
        </p:blipFill>
        <p:spPr>
          <a:xfrm>
            <a:off x="387927" y="994381"/>
            <a:ext cx="5261834" cy="4074947"/>
          </a:xfrm>
          <a:prstGeom prst="rect">
            <a:avLst/>
          </a:prstGeom>
        </p:spPr>
      </p:pic>
      <p:pic>
        <p:nvPicPr>
          <p:cNvPr id="9" name="Picture 8" descr="Diagram&#10;&#10;Description automatically generated">
            <a:extLst>
              <a:ext uri="{FF2B5EF4-FFF2-40B4-BE49-F238E27FC236}">
                <a16:creationId xmlns:a16="http://schemas.microsoft.com/office/drawing/2014/main" id="{C1FE9783-F524-DD4B-A2EF-CE199CD1AE1B}"/>
              </a:ext>
            </a:extLst>
          </p:cNvPr>
          <p:cNvPicPr>
            <a:picLocks noChangeAspect="1"/>
          </p:cNvPicPr>
          <p:nvPr/>
        </p:nvPicPr>
        <p:blipFill>
          <a:blip r:embed="rId3"/>
          <a:stretch>
            <a:fillRect/>
          </a:stretch>
        </p:blipFill>
        <p:spPr>
          <a:xfrm>
            <a:off x="5946830" y="994381"/>
            <a:ext cx="5686370" cy="4074959"/>
          </a:xfrm>
          <a:prstGeom prst="rect">
            <a:avLst/>
          </a:prstGeom>
        </p:spPr>
      </p:pic>
      <p:sp>
        <p:nvSpPr>
          <p:cNvPr id="11" name="Rectangle 10">
            <a:extLst>
              <a:ext uri="{FF2B5EF4-FFF2-40B4-BE49-F238E27FC236}">
                <a16:creationId xmlns:a16="http://schemas.microsoft.com/office/drawing/2014/main" id="{BE1E01E3-7D66-7D4E-8101-CB4A0A048E6C}"/>
              </a:ext>
            </a:extLst>
          </p:cNvPr>
          <p:cNvSpPr/>
          <p:nvPr/>
        </p:nvSpPr>
        <p:spPr>
          <a:xfrm>
            <a:off x="1224752" y="5604971"/>
            <a:ext cx="9742495" cy="954107"/>
          </a:xfrm>
          <a:prstGeom prst="rect">
            <a:avLst/>
          </a:prstGeom>
        </p:spPr>
        <p:txBody>
          <a:bodyPr wrap="square">
            <a:spAutoFit/>
          </a:bodyPr>
          <a:lstStyle/>
          <a:p>
            <a:pPr algn="ctr"/>
            <a:r>
              <a:rPr lang="en-US" sz="2800" dirty="0">
                <a:solidFill>
                  <a:schemeClr val="bg1"/>
                </a:solidFill>
                <a:latin typeface="Antonio" panose="02000503000000000000" pitchFamily="2" charset="77"/>
              </a:rPr>
              <a:t>Manchester’s Comprehensive Plan identifies areas of annexation for the future growth of the city, and the respective Land Uses.</a:t>
            </a:r>
          </a:p>
        </p:txBody>
      </p:sp>
      <p:sp>
        <p:nvSpPr>
          <p:cNvPr id="2" name="Slide Number Placeholder 1">
            <a:extLst>
              <a:ext uri="{FF2B5EF4-FFF2-40B4-BE49-F238E27FC236}">
                <a16:creationId xmlns:a16="http://schemas.microsoft.com/office/drawing/2014/main" id="{06B181A1-95BA-BD46-BA3B-54D68ED2ED34}"/>
              </a:ext>
            </a:extLst>
          </p:cNvPr>
          <p:cNvSpPr>
            <a:spLocks noGrp="1"/>
          </p:cNvSpPr>
          <p:nvPr>
            <p:ph type="sldNum" sz="quarter" idx="12"/>
          </p:nvPr>
        </p:nvSpPr>
        <p:spPr/>
        <p:txBody>
          <a:bodyPr/>
          <a:lstStyle/>
          <a:p>
            <a:fld id="{596C8553-4B80-1B48-ABF9-E65CF85F8D92}" type="slidenum">
              <a:rPr lang="en-US" smtClean="0"/>
              <a:t>23</a:t>
            </a:fld>
            <a:endParaRPr lang="en-US"/>
          </a:p>
        </p:txBody>
      </p:sp>
      <p:sp>
        <p:nvSpPr>
          <p:cNvPr id="10" name="Rectangle 9">
            <a:extLst>
              <a:ext uri="{FF2B5EF4-FFF2-40B4-BE49-F238E27FC236}">
                <a16:creationId xmlns:a16="http://schemas.microsoft.com/office/drawing/2014/main" id="{4EB4F92A-A9E1-B046-AE8B-9E727332557F}"/>
              </a:ext>
            </a:extLst>
          </p:cNvPr>
          <p:cNvSpPr/>
          <p:nvPr/>
        </p:nvSpPr>
        <p:spPr>
          <a:xfrm>
            <a:off x="281690" y="5069328"/>
            <a:ext cx="2202847" cy="21544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City of Manchester Comprehensive Plan 2012</a:t>
            </a:r>
            <a:endParaRPr lang="en-US" sz="800" dirty="0">
              <a:solidFill>
                <a:schemeClr val="tx1">
                  <a:lumMod val="50000"/>
                  <a:lumOff val="50000"/>
                </a:schemeClr>
              </a:solidFill>
              <a:effectLst/>
              <a:latin typeface="Antonio" panose="02000503000000000000" pitchFamily="2" charset="77"/>
            </a:endParaRPr>
          </a:p>
        </p:txBody>
      </p:sp>
      <p:sp>
        <p:nvSpPr>
          <p:cNvPr id="12" name="Rectangle 11">
            <a:extLst>
              <a:ext uri="{FF2B5EF4-FFF2-40B4-BE49-F238E27FC236}">
                <a16:creationId xmlns:a16="http://schemas.microsoft.com/office/drawing/2014/main" id="{4307F2A9-D37F-3E44-9D0D-85A5CD20670E}"/>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9D842C-6416-324B-9B16-BEF140267E06}"/>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7DE659-B9BB-8349-B2C6-253029C3586E}"/>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E318A-C746-A541-857B-178DED5E9ECC}"/>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017F63-F4A3-784D-B5E0-088A289177AA}"/>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68C069-AF78-C343-B251-9D0C19016B75}"/>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B38BBB-F95C-9E44-A44A-A7837AB6C462}"/>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5F8BC1-A03E-2446-8186-A20627C28260}"/>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A0C128-9774-B647-8A91-DF754E519409}"/>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22" name="Rectangle 21">
            <a:extLst>
              <a:ext uri="{FF2B5EF4-FFF2-40B4-BE49-F238E27FC236}">
                <a16:creationId xmlns:a16="http://schemas.microsoft.com/office/drawing/2014/main" id="{9A270E17-DF9F-744B-8BBB-A9A6B8FAC7F2}"/>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23" name="Rectangle 22">
            <a:extLst>
              <a:ext uri="{FF2B5EF4-FFF2-40B4-BE49-F238E27FC236}">
                <a16:creationId xmlns:a16="http://schemas.microsoft.com/office/drawing/2014/main" id="{38A3C36A-BC97-8547-9238-421BD1FDAEE2}"/>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24" name="Rectangle 23">
            <a:extLst>
              <a:ext uri="{FF2B5EF4-FFF2-40B4-BE49-F238E27FC236}">
                <a16:creationId xmlns:a16="http://schemas.microsoft.com/office/drawing/2014/main" id="{7A5C0D22-A83C-944E-B250-8EC04C4C6F55}"/>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25" name="Rectangle 24">
            <a:extLst>
              <a:ext uri="{FF2B5EF4-FFF2-40B4-BE49-F238E27FC236}">
                <a16:creationId xmlns:a16="http://schemas.microsoft.com/office/drawing/2014/main" id="{444F51AE-4F82-C346-BEC6-F8EF2FF9E847}"/>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26" name="Rectangle 25">
            <a:extLst>
              <a:ext uri="{FF2B5EF4-FFF2-40B4-BE49-F238E27FC236}">
                <a16:creationId xmlns:a16="http://schemas.microsoft.com/office/drawing/2014/main" id="{FE96855E-3DAC-EF46-9961-D7070432FFF9}"/>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27" name="Rectangle 26">
            <a:extLst>
              <a:ext uri="{FF2B5EF4-FFF2-40B4-BE49-F238E27FC236}">
                <a16:creationId xmlns:a16="http://schemas.microsoft.com/office/drawing/2014/main" id="{2949047D-43D5-F84C-81D1-5AE3514EF1A8}"/>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28" name="Rectangle 27">
            <a:extLst>
              <a:ext uri="{FF2B5EF4-FFF2-40B4-BE49-F238E27FC236}">
                <a16:creationId xmlns:a16="http://schemas.microsoft.com/office/drawing/2014/main" id="{5463D782-E2B7-1645-A18D-14F593A19E4A}"/>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4251767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5D19B8-D832-AD49-AE15-F5AEE4ACC4F0}"/>
              </a:ext>
            </a:extLst>
          </p:cNvPr>
          <p:cNvSpPr/>
          <p:nvPr/>
        </p:nvSpPr>
        <p:spPr>
          <a:xfrm>
            <a:off x="0" y="1219202"/>
            <a:ext cx="12192000" cy="5638797"/>
          </a:xfrm>
          <a:prstGeom prst="rect">
            <a:avLst/>
          </a:prstGeom>
          <a:solidFill>
            <a:srgbClr val="0B546A"/>
          </a:solidFill>
          <a:ln>
            <a:solidFill>
              <a:srgbClr val="0B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BE004078-0E4D-4447-916A-137A9C2F6263}"/>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6FF59F2-E20F-DC41-8BDC-34C70888429E}"/>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sp>
        <p:nvSpPr>
          <p:cNvPr id="7" name="Rectangle 6">
            <a:extLst>
              <a:ext uri="{FF2B5EF4-FFF2-40B4-BE49-F238E27FC236}">
                <a16:creationId xmlns:a16="http://schemas.microsoft.com/office/drawing/2014/main" id="{B661FDA2-81C2-634E-9286-F757791194C3}"/>
              </a:ext>
            </a:extLst>
          </p:cNvPr>
          <p:cNvSpPr/>
          <p:nvPr/>
        </p:nvSpPr>
        <p:spPr>
          <a:xfrm>
            <a:off x="7197370" y="777458"/>
            <a:ext cx="4435830"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Steps for Fiscal Impact Analysis</a:t>
            </a:r>
          </a:p>
        </p:txBody>
      </p:sp>
      <p:pic>
        <p:nvPicPr>
          <p:cNvPr id="9" name="Picture 8" descr="A picture containing icon&#10;&#10;Description automatically generated">
            <a:extLst>
              <a:ext uri="{FF2B5EF4-FFF2-40B4-BE49-F238E27FC236}">
                <a16:creationId xmlns:a16="http://schemas.microsoft.com/office/drawing/2014/main" id="{FB2D6F28-0A46-6D42-AFF4-1591E6545295}"/>
              </a:ext>
            </a:extLst>
          </p:cNvPr>
          <p:cNvPicPr>
            <a:picLocks noChangeAspect="1"/>
          </p:cNvPicPr>
          <p:nvPr/>
        </p:nvPicPr>
        <p:blipFill rotWithShape="1">
          <a:blip r:embed="rId2"/>
          <a:srcRect t="11993" b="8117"/>
          <a:stretch/>
        </p:blipFill>
        <p:spPr>
          <a:xfrm>
            <a:off x="1018309" y="1138644"/>
            <a:ext cx="10155382" cy="5504190"/>
          </a:xfrm>
          <a:prstGeom prst="rect">
            <a:avLst/>
          </a:prstGeom>
        </p:spPr>
      </p:pic>
      <p:sp>
        <p:nvSpPr>
          <p:cNvPr id="10" name="TextBox 9">
            <a:extLst>
              <a:ext uri="{FF2B5EF4-FFF2-40B4-BE49-F238E27FC236}">
                <a16:creationId xmlns:a16="http://schemas.microsoft.com/office/drawing/2014/main" id="{93A3C404-BDA8-BF4D-9575-E6537400E1AB}"/>
              </a:ext>
            </a:extLst>
          </p:cNvPr>
          <p:cNvSpPr txBox="1"/>
          <p:nvPr/>
        </p:nvSpPr>
        <p:spPr>
          <a:xfrm>
            <a:off x="2548621" y="1919896"/>
            <a:ext cx="2257386" cy="738664"/>
          </a:xfrm>
          <a:prstGeom prst="rect">
            <a:avLst/>
          </a:prstGeom>
          <a:noFill/>
        </p:spPr>
        <p:txBody>
          <a:bodyPr wrap="square" rtlCol="0">
            <a:spAutoFit/>
          </a:bodyPr>
          <a:lstStyle/>
          <a:p>
            <a:r>
              <a:rPr lang="en-US" sz="1400" b="1" dirty="0">
                <a:solidFill>
                  <a:schemeClr val="bg1"/>
                </a:solidFill>
                <a:latin typeface="Antonio" panose="02000503000000000000" pitchFamily="2" charset="77"/>
              </a:rPr>
              <a:t>Define the annexation area’s boundary and prepare maps of the study area</a:t>
            </a:r>
          </a:p>
        </p:txBody>
      </p:sp>
      <p:sp>
        <p:nvSpPr>
          <p:cNvPr id="17" name="TextBox 16">
            <a:extLst>
              <a:ext uri="{FF2B5EF4-FFF2-40B4-BE49-F238E27FC236}">
                <a16:creationId xmlns:a16="http://schemas.microsoft.com/office/drawing/2014/main" id="{E8442C28-BC33-1C45-8149-998495E65253}"/>
              </a:ext>
            </a:extLst>
          </p:cNvPr>
          <p:cNvSpPr txBox="1"/>
          <p:nvPr/>
        </p:nvSpPr>
        <p:spPr>
          <a:xfrm>
            <a:off x="2174097" y="3480451"/>
            <a:ext cx="2079851" cy="954107"/>
          </a:xfrm>
          <a:prstGeom prst="rect">
            <a:avLst/>
          </a:prstGeom>
          <a:noFill/>
        </p:spPr>
        <p:txBody>
          <a:bodyPr wrap="square" rtlCol="0">
            <a:spAutoFit/>
          </a:bodyPr>
          <a:lstStyle/>
          <a:p>
            <a:r>
              <a:rPr lang="en-US" sz="1400" b="1" dirty="0">
                <a:solidFill>
                  <a:schemeClr val="bg1"/>
                </a:solidFill>
                <a:latin typeface="Antonio" panose="02000503000000000000" pitchFamily="2" charset="77"/>
              </a:rPr>
              <a:t>Determine the types and acreage of the land parcels within the areas of annexation</a:t>
            </a:r>
          </a:p>
        </p:txBody>
      </p:sp>
      <p:sp>
        <p:nvSpPr>
          <p:cNvPr id="18" name="TextBox 17">
            <a:extLst>
              <a:ext uri="{FF2B5EF4-FFF2-40B4-BE49-F238E27FC236}">
                <a16:creationId xmlns:a16="http://schemas.microsoft.com/office/drawing/2014/main" id="{8B6A6E8B-8FFB-0B4D-803C-B35CD574B346}"/>
              </a:ext>
            </a:extLst>
          </p:cNvPr>
          <p:cNvSpPr txBox="1"/>
          <p:nvPr/>
        </p:nvSpPr>
        <p:spPr>
          <a:xfrm>
            <a:off x="2742133" y="5356868"/>
            <a:ext cx="1870363" cy="523220"/>
          </a:xfrm>
          <a:prstGeom prst="rect">
            <a:avLst/>
          </a:prstGeom>
          <a:noFill/>
        </p:spPr>
        <p:txBody>
          <a:bodyPr wrap="square" rtlCol="0">
            <a:spAutoFit/>
          </a:bodyPr>
          <a:lstStyle/>
          <a:p>
            <a:r>
              <a:rPr lang="en-US" sz="1400" b="1" dirty="0">
                <a:solidFill>
                  <a:schemeClr val="bg1"/>
                </a:solidFill>
                <a:latin typeface="Antonio" panose="02000503000000000000" pitchFamily="2" charset="77"/>
              </a:rPr>
              <a:t>Determine the costs of the annexation</a:t>
            </a:r>
          </a:p>
        </p:txBody>
      </p:sp>
      <p:sp>
        <p:nvSpPr>
          <p:cNvPr id="19" name="TextBox 18">
            <a:extLst>
              <a:ext uri="{FF2B5EF4-FFF2-40B4-BE49-F238E27FC236}">
                <a16:creationId xmlns:a16="http://schemas.microsoft.com/office/drawing/2014/main" id="{8AC819ED-8D3B-A94D-8CC7-1373FD67C9A4}"/>
              </a:ext>
            </a:extLst>
          </p:cNvPr>
          <p:cNvSpPr txBox="1"/>
          <p:nvPr/>
        </p:nvSpPr>
        <p:spPr>
          <a:xfrm>
            <a:off x="7467601" y="1996559"/>
            <a:ext cx="1870363" cy="523220"/>
          </a:xfrm>
          <a:prstGeom prst="rect">
            <a:avLst/>
          </a:prstGeom>
          <a:noFill/>
        </p:spPr>
        <p:txBody>
          <a:bodyPr wrap="square" rtlCol="0">
            <a:spAutoFit/>
          </a:bodyPr>
          <a:lstStyle/>
          <a:p>
            <a:r>
              <a:rPr lang="en-US" sz="1400" b="1" dirty="0">
                <a:solidFill>
                  <a:schemeClr val="bg1"/>
                </a:solidFill>
                <a:latin typeface="Antonio" panose="02000503000000000000" pitchFamily="2" charset="77"/>
              </a:rPr>
              <a:t>Determine the revenue of the annexation</a:t>
            </a:r>
          </a:p>
        </p:txBody>
      </p:sp>
      <p:sp>
        <p:nvSpPr>
          <p:cNvPr id="20" name="TextBox 19">
            <a:extLst>
              <a:ext uri="{FF2B5EF4-FFF2-40B4-BE49-F238E27FC236}">
                <a16:creationId xmlns:a16="http://schemas.microsoft.com/office/drawing/2014/main" id="{D5CE7622-6FF1-D442-9867-4770027ED4D2}"/>
              </a:ext>
            </a:extLst>
          </p:cNvPr>
          <p:cNvSpPr txBox="1"/>
          <p:nvPr/>
        </p:nvSpPr>
        <p:spPr>
          <a:xfrm>
            <a:off x="8132620" y="3681412"/>
            <a:ext cx="1870363" cy="738664"/>
          </a:xfrm>
          <a:prstGeom prst="rect">
            <a:avLst/>
          </a:prstGeom>
          <a:noFill/>
        </p:spPr>
        <p:txBody>
          <a:bodyPr wrap="square" rtlCol="0">
            <a:spAutoFit/>
          </a:bodyPr>
          <a:lstStyle/>
          <a:p>
            <a:r>
              <a:rPr lang="en-US" sz="1400" b="1" dirty="0">
                <a:solidFill>
                  <a:schemeClr val="bg1"/>
                </a:solidFill>
                <a:latin typeface="Antonio" panose="02000503000000000000" pitchFamily="2" charset="77"/>
              </a:rPr>
              <a:t>Calculate the net present value of annexation</a:t>
            </a:r>
          </a:p>
        </p:txBody>
      </p:sp>
      <p:sp>
        <p:nvSpPr>
          <p:cNvPr id="21" name="TextBox 20">
            <a:extLst>
              <a:ext uri="{FF2B5EF4-FFF2-40B4-BE49-F238E27FC236}">
                <a16:creationId xmlns:a16="http://schemas.microsoft.com/office/drawing/2014/main" id="{96AD2C62-E76F-2A49-BF9A-45B167532E22}"/>
              </a:ext>
            </a:extLst>
          </p:cNvPr>
          <p:cNvSpPr txBox="1"/>
          <p:nvPr/>
        </p:nvSpPr>
        <p:spPr>
          <a:xfrm>
            <a:off x="7431139" y="5249146"/>
            <a:ext cx="2018728" cy="738664"/>
          </a:xfrm>
          <a:prstGeom prst="rect">
            <a:avLst/>
          </a:prstGeom>
          <a:noFill/>
        </p:spPr>
        <p:txBody>
          <a:bodyPr wrap="square" rtlCol="0">
            <a:spAutoFit/>
          </a:bodyPr>
          <a:lstStyle/>
          <a:p>
            <a:r>
              <a:rPr lang="en-US" sz="1400" b="1" dirty="0">
                <a:solidFill>
                  <a:schemeClr val="bg1"/>
                </a:solidFill>
                <a:latin typeface="Antonio" panose="02000503000000000000" pitchFamily="2" charset="77"/>
              </a:rPr>
              <a:t>Determine the potential benefits and costs of the annexation</a:t>
            </a:r>
          </a:p>
        </p:txBody>
      </p:sp>
      <p:pic>
        <p:nvPicPr>
          <p:cNvPr id="3" name="Graphic 2" descr="Puzzle pieces with solid fill">
            <a:extLst>
              <a:ext uri="{FF2B5EF4-FFF2-40B4-BE49-F238E27FC236}">
                <a16:creationId xmlns:a16="http://schemas.microsoft.com/office/drawing/2014/main" id="{24DDB888-4663-CD49-8F7F-8ADE0B6CF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8569" y="2582868"/>
            <a:ext cx="2615742" cy="2615742"/>
          </a:xfrm>
          <a:prstGeom prst="rect">
            <a:avLst/>
          </a:prstGeom>
        </p:spPr>
      </p:pic>
      <p:sp>
        <p:nvSpPr>
          <p:cNvPr id="8" name="Slide Number Placeholder 7">
            <a:extLst>
              <a:ext uri="{FF2B5EF4-FFF2-40B4-BE49-F238E27FC236}">
                <a16:creationId xmlns:a16="http://schemas.microsoft.com/office/drawing/2014/main" id="{288ACBA3-7014-D643-9B45-C702FCB3260C}"/>
              </a:ext>
            </a:extLst>
          </p:cNvPr>
          <p:cNvSpPr>
            <a:spLocks noGrp="1"/>
          </p:cNvSpPr>
          <p:nvPr>
            <p:ph type="sldNum" sz="quarter" idx="12"/>
          </p:nvPr>
        </p:nvSpPr>
        <p:spPr/>
        <p:txBody>
          <a:bodyPr/>
          <a:lstStyle/>
          <a:p>
            <a:fld id="{596C8553-4B80-1B48-ABF9-E65CF85F8D92}" type="slidenum">
              <a:rPr lang="en-US" smtClean="0"/>
              <a:t>24</a:t>
            </a:fld>
            <a:endParaRPr lang="en-US"/>
          </a:p>
        </p:txBody>
      </p:sp>
      <p:sp>
        <p:nvSpPr>
          <p:cNvPr id="16" name="Rectangle 15">
            <a:extLst>
              <a:ext uri="{FF2B5EF4-FFF2-40B4-BE49-F238E27FC236}">
                <a16:creationId xmlns:a16="http://schemas.microsoft.com/office/drawing/2014/main" id="{68622021-CCB7-1445-BDBD-D2A3B5242C8C}"/>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7846F5-B5BD-EA4A-9D3A-21126B7EF84D}"/>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144A2E0-CAA9-4A4A-BDC9-50B0C76CFF31}"/>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FFA710-2C63-B740-AB24-8A38A695C8CE}"/>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4EBE5E8-CDD7-8947-B761-9D4A195F17A8}"/>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9E4853-D245-2141-BD86-9F2DADD49A8A}"/>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D397773-A6D2-914A-AD33-E08C56B30DD8}"/>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52454B-12BB-8E41-9DB8-219920F23923}"/>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ECBA541-547D-9A42-9FD5-339CC8D32855}"/>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0" name="Rectangle 29">
            <a:extLst>
              <a:ext uri="{FF2B5EF4-FFF2-40B4-BE49-F238E27FC236}">
                <a16:creationId xmlns:a16="http://schemas.microsoft.com/office/drawing/2014/main" id="{651F77C0-F8A4-BA4B-A1EF-D8BEF99B2C1F}"/>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6CC5F6E0-67EB-6346-99B9-E1AC1C904045}"/>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2" name="Rectangle 31">
            <a:extLst>
              <a:ext uri="{FF2B5EF4-FFF2-40B4-BE49-F238E27FC236}">
                <a16:creationId xmlns:a16="http://schemas.microsoft.com/office/drawing/2014/main" id="{FE23D992-16FE-9D4A-9045-28B85973F5B0}"/>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B0BE8138-FEC8-C648-894E-1B42637FD28E}"/>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1EECBE82-177C-0445-8CDB-F080F6141190}"/>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5" name="Rectangle 34">
            <a:extLst>
              <a:ext uri="{FF2B5EF4-FFF2-40B4-BE49-F238E27FC236}">
                <a16:creationId xmlns:a16="http://schemas.microsoft.com/office/drawing/2014/main" id="{994B7232-475F-B343-A37D-D8C85C06CF64}"/>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36" name="Rectangle 35">
            <a:extLst>
              <a:ext uri="{FF2B5EF4-FFF2-40B4-BE49-F238E27FC236}">
                <a16:creationId xmlns:a16="http://schemas.microsoft.com/office/drawing/2014/main" id="{FF02338A-07E3-774E-9251-82C5309D779F}"/>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0875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1A8A4F3-A9ED-7F4F-B124-D00CBBDEDEC2}"/>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013067-4CC2-404A-9EAF-779D44215B7B}"/>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sp>
        <p:nvSpPr>
          <p:cNvPr id="15" name="Rectangle 14">
            <a:extLst>
              <a:ext uri="{FF2B5EF4-FFF2-40B4-BE49-F238E27FC236}">
                <a16:creationId xmlns:a16="http://schemas.microsoft.com/office/drawing/2014/main" id="{3E8DCDE8-14AD-6547-9BCF-BF3DC120B3AD}"/>
              </a:ext>
            </a:extLst>
          </p:cNvPr>
          <p:cNvSpPr/>
          <p:nvPr/>
        </p:nvSpPr>
        <p:spPr>
          <a:xfrm>
            <a:off x="2133593" y="6513950"/>
            <a:ext cx="3206023" cy="318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ntonio" panose="02000503000000000000" pitchFamily="2" charset="77"/>
              </a:rPr>
              <a:t>Southwest Growth Area</a:t>
            </a:r>
          </a:p>
        </p:txBody>
      </p:sp>
      <p:sp>
        <p:nvSpPr>
          <p:cNvPr id="17" name="Rectangle 16">
            <a:extLst>
              <a:ext uri="{FF2B5EF4-FFF2-40B4-BE49-F238E27FC236}">
                <a16:creationId xmlns:a16="http://schemas.microsoft.com/office/drawing/2014/main" id="{9E36B7FD-FAF0-3546-82F8-04A9AF776F63}"/>
              </a:ext>
            </a:extLst>
          </p:cNvPr>
          <p:cNvSpPr/>
          <p:nvPr/>
        </p:nvSpPr>
        <p:spPr>
          <a:xfrm>
            <a:off x="6531957" y="3869435"/>
            <a:ext cx="3588327" cy="318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ntonio" panose="02000503000000000000" pitchFamily="2" charset="77"/>
              </a:rPr>
              <a:t>Southeast Growth Area</a:t>
            </a:r>
          </a:p>
        </p:txBody>
      </p:sp>
      <p:pic>
        <p:nvPicPr>
          <p:cNvPr id="4" name="Picture 3" descr="A picture containing chart&#10;&#10;Description automatically generated">
            <a:extLst>
              <a:ext uri="{FF2B5EF4-FFF2-40B4-BE49-F238E27FC236}">
                <a16:creationId xmlns:a16="http://schemas.microsoft.com/office/drawing/2014/main" id="{754D10E9-3F33-BB4D-949B-7137E57E1A8E}"/>
              </a:ext>
            </a:extLst>
          </p:cNvPr>
          <p:cNvPicPr>
            <a:picLocks noChangeAspect="1"/>
          </p:cNvPicPr>
          <p:nvPr/>
        </p:nvPicPr>
        <p:blipFill>
          <a:blip r:embed="rId3"/>
          <a:stretch>
            <a:fillRect/>
          </a:stretch>
        </p:blipFill>
        <p:spPr>
          <a:xfrm>
            <a:off x="6637079" y="1413728"/>
            <a:ext cx="3378342" cy="2475510"/>
          </a:xfrm>
          <a:prstGeom prst="rect">
            <a:avLst/>
          </a:prstGeom>
        </p:spPr>
      </p:pic>
      <p:pic>
        <p:nvPicPr>
          <p:cNvPr id="9" name="Picture 8" descr="Chart&#10;&#10;Description automatically generated">
            <a:extLst>
              <a:ext uri="{FF2B5EF4-FFF2-40B4-BE49-F238E27FC236}">
                <a16:creationId xmlns:a16="http://schemas.microsoft.com/office/drawing/2014/main" id="{2E01F543-4ADE-8A46-BD1B-C46F948ACE5A}"/>
              </a:ext>
            </a:extLst>
          </p:cNvPr>
          <p:cNvPicPr>
            <a:picLocks noChangeAspect="1"/>
          </p:cNvPicPr>
          <p:nvPr/>
        </p:nvPicPr>
        <p:blipFill>
          <a:blip r:embed="rId4"/>
          <a:stretch>
            <a:fillRect/>
          </a:stretch>
        </p:blipFill>
        <p:spPr>
          <a:xfrm>
            <a:off x="2225825" y="4070058"/>
            <a:ext cx="3135978" cy="2460537"/>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BA01F86-46DE-D047-AE14-084C4B7C98F1}"/>
              </a:ext>
            </a:extLst>
          </p:cNvPr>
          <p:cNvPicPr>
            <a:picLocks noChangeAspect="1"/>
          </p:cNvPicPr>
          <p:nvPr/>
        </p:nvPicPr>
        <p:blipFill>
          <a:blip r:embed="rId5"/>
          <a:stretch>
            <a:fillRect/>
          </a:stretch>
        </p:blipFill>
        <p:spPr>
          <a:xfrm>
            <a:off x="1887095" y="574258"/>
            <a:ext cx="5107949" cy="3613829"/>
          </a:xfrm>
          <a:prstGeom prst="rect">
            <a:avLst/>
          </a:prstGeom>
        </p:spPr>
      </p:pic>
      <p:sp>
        <p:nvSpPr>
          <p:cNvPr id="18" name="Rectangle 17">
            <a:extLst>
              <a:ext uri="{FF2B5EF4-FFF2-40B4-BE49-F238E27FC236}">
                <a16:creationId xmlns:a16="http://schemas.microsoft.com/office/drawing/2014/main" id="{3B7DF63E-C5B9-0747-B37D-FE1007803CD0}"/>
              </a:ext>
            </a:extLst>
          </p:cNvPr>
          <p:cNvSpPr/>
          <p:nvPr/>
        </p:nvSpPr>
        <p:spPr>
          <a:xfrm>
            <a:off x="4826619" y="2437007"/>
            <a:ext cx="772160" cy="79896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C670E4-F48B-B641-800E-EFCB9C36F7F1}"/>
              </a:ext>
            </a:extLst>
          </p:cNvPr>
          <p:cNvSpPr/>
          <p:nvPr/>
        </p:nvSpPr>
        <p:spPr>
          <a:xfrm>
            <a:off x="2479624" y="2608929"/>
            <a:ext cx="1543369" cy="107694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343EF93-E48E-F445-80DD-A7E64FBF9B55}"/>
              </a:ext>
            </a:extLst>
          </p:cNvPr>
          <p:cNvCxnSpPr>
            <a:cxnSpLocks/>
          </p:cNvCxnSpPr>
          <p:nvPr/>
        </p:nvCxnSpPr>
        <p:spPr>
          <a:xfrm flipV="1">
            <a:off x="5598779" y="1420342"/>
            <a:ext cx="1038300" cy="1016665"/>
          </a:xfrm>
          <a:prstGeom prst="lin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C5E99D06-7083-6642-9CDE-DFCA5C58B889}"/>
              </a:ext>
            </a:extLst>
          </p:cNvPr>
          <p:cNvCxnSpPr>
            <a:cxnSpLocks/>
          </p:cNvCxnSpPr>
          <p:nvPr/>
        </p:nvCxnSpPr>
        <p:spPr>
          <a:xfrm>
            <a:off x="5598779" y="3235970"/>
            <a:ext cx="1038300" cy="633465"/>
          </a:xfrm>
          <a:prstGeom prst="lin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2C727F6A-D716-4344-8F6E-6A64BD6982E6}"/>
              </a:ext>
            </a:extLst>
          </p:cNvPr>
          <p:cNvCxnSpPr>
            <a:cxnSpLocks/>
          </p:cNvCxnSpPr>
          <p:nvPr/>
        </p:nvCxnSpPr>
        <p:spPr>
          <a:xfrm flipH="1">
            <a:off x="2225826" y="3685877"/>
            <a:ext cx="253798" cy="380204"/>
          </a:xfrm>
          <a:prstGeom prst="lin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287516B0-9D55-B84A-85B2-E7D424102CE4}"/>
              </a:ext>
            </a:extLst>
          </p:cNvPr>
          <p:cNvCxnSpPr>
            <a:cxnSpLocks/>
          </p:cNvCxnSpPr>
          <p:nvPr/>
        </p:nvCxnSpPr>
        <p:spPr>
          <a:xfrm>
            <a:off x="4022993" y="3685877"/>
            <a:ext cx="1316623" cy="384181"/>
          </a:xfrm>
          <a:prstGeom prst="lin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3" name="Rectangle 32">
            <a:extLst>
              <a:ext uri="{FF2B5EF4-FFF2-40B4-BE49-F238E27FC236}">
                <a16:creationId xmlns:a16="http://schemas.microsoft.com/office/drawing/2014/main" id="{47695BB8-0A1A-B942-9623-983B5EA0B387}"/>
              </a:ext>
            </a:extLst>
          </p:cNvPr>
          <p:cNvSpPr/>
          <p:nvPr/>
        </p:nvSpPr>
        <p:spPr>
          <a:xfrm>
            <a:off x="2394504" y="3660049"/>
            <a:ext cx="870365" cy="215444"/>
          </a:xfrm>
          <a:prstGeom prst="rect">
            <a:avLst/>
          </a:prstGeom>
        </p:spPr>
        <p:txBody>
          <a:bodyPr wrap="square">
            <a:spAutoFit/>
          </a:bodyPr>
          <a:lstStyle/>
          <a:p>
            <a:r>
              <a:rPr lang="en-US" sz="800" dirty="0">
                <a:solidFill>
                  <a:schemeClr val="bg1">
                    <a:lumMod val="50000"/>
                  </a:schemeClr>
                </a:solidFill>
                <a:latin typeface="Antonio" panose="02000503000000000000" pitchFamily="2" charset="77"/>
              </a:rPr>
              <a:t>Source: Authors </a:t>
            </a:r>
            <a:endParaRPr lang="en-US" sz="800" dirty="0">
              <a:solidFill>
                <a:schemeClr val="bg1">
                  <a:lumMod val="50000"/>
                </a:schemeClr>
              </a:solidFill>
              <a:effectLst/>
              <a:latin typeface="Antonio" panose="02000503000000000000" pitchFamily="2" charset="77"/>
            </a:endParaRPr>
          </a:p>
        </p:txBody>
      </p:sp>
      <p:sp>
        <p:nvSpPr>
          <p:cNvPr id="34" name="Slide Number Placeholder 33">
            <a:extLst>
              <a:ext uri="{FF2B5EF4-FFF2-40B4-BE49-F238E27FC236}">
                <a16:creationId xmlns:a16="http://schemas.microsoft.com/office/drawing/2014/main" id="{6E17B348-6542-8A44-AE75-60A6F616B069}"/>
              </a:ext>
            </a:extLst>
          </p:cNvPr>
          <p:cNvSpPr>
            <a:spLocks noGrp="1"/>
          </p:cNvSpPr>
          <p:nvPr>
            <p:ph type="sldNum" sz="quarter" idx="12"/>
          </p:nvPr>
        </p:nvSpPr>
        <p:spPr/>
        <p:txBody>
          <a:bodyPr/>
          <a:lstStyle/>
          <a:p>
            <a:fld id="{596C8553-4B80-1B48-ABF9-E65CF85F8D92}" type="slidenum">
              <a:rPr lang="en-US" smtClean="0"/>
              <a:t>25</a:t>
            </a:fld>
            <a:endParaRPr lang="en-US"/>
          </a:p>
        </p:txBody>
      </p:sp>
      <p:sp>
        <p:nvSpPr>
          <p:cNvPr id="23" name="Rectangle 22">
            <a:extLst>
              <a:ext uri="{FF2B5EF4-FFF2-40B4-BE49-F238E27FC236}">
                <a16:creationId xmlns:a16="http://schemas.microsoft.com/office/drawing/2014/main" id="{2C6A00AE-30B5-B94E-92A6-271A00296162}"/>
              </a:ext>
            </a:extLst>
          </p:cNvPr>
          <p:cNvSpPr/>
          <p:nvPr/>
        </p:nvSpPr>
        <p:spPr>
          <a:xfrm>
            <a:off x="7753612" y="777458"/>
            <a:ext cx="3879588"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Identified Annexation Areas</a:t>
            </a:r>
          </a:p>
        </p:txBody>
      </p:sp>
      <p:sp>
        <p:nvSpPr>
          <p:cNvPr id="20" name="Rectangle 19">
            <a:extLst>
              <a:ext uri="{FF2B5EF4-FFF2-40B4-BE49-F238E27FC236}">
                <a16:creationId xmlns:a16="http://schemas.microsoft.com/office/drawing/2014/main" id="{660343AF-6126-2847-9E55-6DFDEC65396A}"/>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6475A-2257-0A4D-BDA3-AF1BA9DDC193}"/>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86B1568-E013-964D-B7C1-E2AF7E200FD7}"/>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7C2120-BDD2-3348-A750-62B801E81229}"/>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FA9C756-AB67-1749-86E2-1796F01E9D88}"/>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B7D31D-80AF-2245-B78F-7DFA97FE8071}"/>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DFD6D84-899D-114B-9D60-FD512E278CEE}"/>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3850C33-8C8D-D04C-86E2-C2370F4FCD79}"/>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FE3915A-A8AD-F448-A1C8-1DFCC71BF6CA}"/>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6" name="Rectangle 35">
            <a:extLst>
              <a:ext uri="{FF2B5EF4-FFF2-40B4-BE49-F238E27FC236}">
                <a16:creationId xmlns:a16="http://schemas.microsoft.com/office/drawing/2014/main" id="{0D5CA6BF-4948-F24D-866F-C0F112044356}"/>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556C38CF-E926-E449-9987-E460D05ACD2E}"/>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330EB24D-196E-9245-A7F4-8A5C3EED2266}"/>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8E593014-7435-4E46-A9D0-EC18B3E0DFAF}"/>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3BFF8D92-65E2-BE4B-B60A-B2A28AAB5BF9}"/>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2653B3FE-F598-124C-92AF-2301ACF9B5CD}"/>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EF7A1610-93E7-6546-9EB6-41975F01899E}"/>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8328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1"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22" presetClass="entr" presetSubtype="1" fill="hold" grpId="1"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par>
                                <p:cTn id="34" presetID="22" presetClass="entr" presetSubtype="1"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7" grpId="0" animBg="1"/>
      <p:bldP spid="18" grpId="0" animBg="1"/>
      <p:bldP spid="19" grpId="1"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84D3ACE-F998-8F40-8142-DEBC9A51225F}"/>
              </a:ext>
            </a:extLst>
          </p:cNvPr>
          <p:cNvSpPr/>
          <p:nvPr/>
        </p:nvSpPr>
        <p:spPr>
          <a:xfrm>
            <a:off x="3190238" y="1300678"/>
            <a:ext cx="8534187" cy="400110"/>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6A440A6-9C95-E34E-BC9A-1C0CAB1C7B50}"/>
              </a:ext>
            </a:extLst>
          </p:cNvPr>
          <p:cNvSpPr/>
          <p:nvPr/>
        </p:nvSpPr>
        <p:spPr>
          <a:xfrm>
            <a:off x="1" y="1300678"/>
            <a:ext cx="3048000" cy="5557320"/>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E0262D8-FEBE-E244-B4DA-F1FA7CB4B648}"/>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A22C5F2-64CB-4543-A565-23EF70D70355}"/>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sp>
        <p:nvSpPr>
          <p:cNvPr id="6" name="Slide Number Placeholder 5">
            <a:extLst>
              <a:ext uri="{FF2B5EF4-FFF2-40B4-BE49-F238E27FC236}">
                <a16:creationId xmlns:a16="http://schemas.microsoft.com/office/drawing/2014/main" id="{087EF51D-E13E-864E-9192-214DA7203926}"/>
              </a:ext>
            </a:extLst>
          </p:cNvPr>
          <p:cNvSpPr>
            <a:spLocks noGrp="1"/>
          </p:cNvSpPr>
          <p:nvPr>
            <p:ph type="sldNum" sz="quarter" idx="12"/>
          </p:nvPr>
        </p:nvSpPr>
        <p:spPr/>
        <p:txBody>
          <a:bodyPr/>
          <a:lstStyle/>
          <a:p>
            <a:fld id="{596C8553-4B80-1B48-ABF9-E65CF85F8D92}" type="slidenum">
              <a:rPr lang="en-US" smtClean="0"/>
              <a:t>26</a:t>
            </a:fld>
            <a:endParaRPr lang="en-US"/>
          </a:p>
        </p:txBody>
      </p:sp>
      <p:pic>
        <p:nvPicPr>
          <p:cNvPr id="54" name="Picture 53">
            <a:extLst>
              <a:ext uri="{FF2B5EF4-FFF2-40B4-BE49-F238E27FC236}">
                <a16:creationId xmlns:a16="http://schemas.microsoft.com/office/drawing/2014/main" id="{376DB03A-C420-5248-A0F2-5271E1B067A2}"/>
              </a:ext>
            </a:extLst>
          </p:cNvPr>
          <p:cNvPicPr/>
          <p:nvPr/>
        </p:nvPicPr>
        <p:blipFill rotWithShape="1">
          <a:blip r:embed="rId3"/>
          <a:srcRect b="11338"/>
          <a:stretch/>
        </p:blipFill>
        <p:spPr>
          <a:xfrm>
            <a:off x="3190240" y="1810912"/>
            <a:ext cx="8534186" cy="1084055"/>
          </a:xfrm>
          <a:prstGeom prst="rect">
            <a:avLst/>
          </a:prstGeom>
        </p:spPr>
      </p:pic>
      <p:pic>
        <p:nvPicPr>
          <p:cNvPr id="55" name="Picture 54" descr="A picture containing diagram&#10;&#10;Description automatically generated">
            <a:extLst>
              <a:ext uri="{FF2B5EF4-FFF2-40B4-BE49-F238E27FC236}">
                <a16:creationId xmlns:a16="http://schemas.microsoft.com/office/drawing/2014/main" id="{3C59BA85-E7C5-D34A-B6F5-493E5640D076}"/>
              </a:ext>
            </a:extLst>
          </p:cNvPr>
          <p:cNvPicPr>
            <a:picLocks noChangeAspect="1"/>
          </p:cNvPicPr>
          <p:nvPr/>
        </p:nvPicPr>
        <p:blipFill>
          <a:blip r:embed="rId4"/>
          <a:stretch>
            <a:fillRect/>
          </a:stretch>
        </p:blipFill>
        <p:spPr>
          <a:xfrm>
            <a:off x="-303232" y="1560880"/>
            <a:ext cx="3654465" cy="2585502"/>
          </a:xfrm>
          <a:prstGeom prst="rect">
            <a:avLst/>
          </a:prstGeom>
        </p:spPr>
      </p:pic>
      <p:sp>
        <p:nvSpPr>
          <p:cNvPr id="56" name="Rectangle 55">
            <a:extLst>
              <a:ext uri="{FF2B5EF4-FFF2-40B4-BE49-F238E27FC236}">
                <a16:creationId xmlns:a16="http://schemas.microsoft.com/office/drawing/2014/main" id="{9305AA4B-344D-CB47-92D2-81F7B9B01A4C}"/>
              </a:ext>
            </a:extLst>
          </p:cNvPr>
          <p:cNvSpPr/>
          <p:nvPr/>
        </p:nvSpPr>
        <p:spPr>
          <a:xfrm>
            <a:off x="92025" y="2980172"/>
            <a:ext cx="1137336" cy="987001"/>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FB1B59C-D15D-3C4E-A253-2BAFEE139EF7}"/>
              </a:ext>
            </a:extLst>
          </p:cNvPr>
          <p:cNvSpPr/>
          <p:nvPr/>
        </p:nvSpPr>
        <p:spPr>
          <a:xfrm>
            <a:off x="9088914" y="777458"/>
            <a:ext cx="2544286"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Net Present Value</a:t>
            </a:r>
          </a:p>
        </p:txBody>
      </p:sp>
      <p:pic>
        <p:nvPicPr>
          <p:cNvPr id="59" name="Picture 58">
            <a:extLst>
              <a:ext uri="{FF2B5EF4-FFF2-40B4-BE49-F238E27FC236}">
                <a16:creationId xmlns:a16="http://schemas.microsoft.com/office/drawing/2014/main" id="{A7C3881C-9271-8046-B848-BDC9C01E4093}"/>
              </a:ext>
            </a:extLst>
          </p:cNvPr>
          <p:cNvPicPr/>
          <p:nvPr/>
        </p:nvPicPr>
        <p:blipFill rotWithShape="1">
          <a:blip r:embed="rId5"/>
          <a:srcRect b="11995"/>
          <a:stretch/>
        </p:blipFill>
        <p:spPr>
          <a:xfrm>
            <a:off x="3190240" y="4169369"/>
            <a:ext cx="8534186" cy="1084055"/>
          </a:xfrm>
          <a:prstGeom prst="rect">
            <a:avLst/>
          </a:prstGeom>
        </p:spPr>
      </p:pic>
      <p:sp>
        <p:nvSpPr>
          <p:cNvPr id="60" name="Rectangle 59">
            <a:extLst>
              <a:ext uri="{FF2B5EF4-FFF2-40B4-BE49-F238E27FC236}">
                <a16:creationId xmlns:a16="http://schemas.microsoft.com/office/drawing/2014/main" id="{B87A005A-FF85-634E-BFCC-291E007505ED}"/>
              </a:ext>
            </a:extLst>
          </p:cNvPr>
          <p:cNvSpPr/>
          <p:nvPr/>
        </p:nvSpPr>
        <p:spPr>
          <a:xfrm>
            <a:off x="3190238" y="1300678"/>
            <a:ext cx="4264309" cy="400110"/>
          </a:xfrm>
          <a:prstGeom prst="rect">
            <a:avLst/>
          </a:prstGeom>
        </p:spPr>
        <p:txBody>
          <a:bodyPr wrap="none">
            <a:spAutoFit/>
          </a:bodyPr>
          <a:lstStyle/>
          <a:p>
            <a:r>
              <a:rPr lang="en-US" sz="2000" dirty="0">
                <a:solidFill>
                  <a:schemeClr val="bg1"/>
                </a:solidFill>
                <a:latin typeface="Antonio" panose="02000503000000000000" pitchFamily="2" charset="77"/>
                <a:cs typeface="Levenim MT" panose="02010502060101010101" pitchFamily="2" charset="-79"/>
              </a:rPr>
              <a:t>With Provision of Tax Exemption in 10 Years</a:t>
            </a:r>
          </a:p>
        </p:txBody>
      </p:sp>
      <p:sp>
        <p:nvSpPr>
          <p:cNvPr id="62" name="Rectangle 61">
            <a:extLst>
              <a:ext uri="{FF2B5EF4-FFF2-40B4-BE49-F238E27FC236}">
                <a16:creationId xmlns:a16="http://schemas.microsoft.com/office/drawing/2014/main" id="{F3E82B6C-5466-B640-BAE3-872ECA22E4AD}"/>
              </a:ext>
            </a:extLst>
          </p:cNvPr>
          <p:cNvSpPr/>
          <p:nvPr/>
        </p:nvSpPr>
        <p:spPr>
          <a:xfrm>
            <a:off x="5512348" y="2931203"/>
            <a:ext cx="3884397" cy="400110"/>
          </a:xfrm>
          <a:prstGeom prst="rect">
            <a:avLst/>
          </a:prstGeom>
        </p:spPr>
        <p:txBody>
          <a:bodyPr wrap="none">
            <a:spAutoFit/>
          </a:bodyPr>
          <a:lstStyle/>
          <a:p>
            <a:r>
              <a:rPr lang="en-US" sz="2000" dirty="0">
                <a:solidFill>
                  <a:srgbClr val="39889E"/>
                </a:solidFill>
                <a:latin typeface="Antonio" panose="02000503000000000000" pitchFamily="2" charset="77"/>
                <a:cs typeface="Levenim MT" panose="02010502060101010101" pitchFamily="2" charset="-79"/>
              </a:rPr>
              <a:t>Total Net Present Value = - $289,333.59</a:t>
            </a:r>
          </a:p>
        </p:txBody>
      </p:sp>
      <p:sp>
        <p:nvSpPr>
          <p:cNvPr id="63" name="Rectangle 62">
            <a:extLst>
              <a:ext uri="{FF2B5EF4-FFF2-40B4-BE49-F238E27FC236}">
                <a16:creationId xmlns:a16="http://schemas.microsoft.com/office/drawing/2014/main" id="{C0BD0ABF-1288-6F42-82CC-9A3A8DD75A7B}"/>
              </a:ext>
            </a:extLst>
          </p:cNvPr>
          <p:cNvSpPr/>
          <p:nvPr/>
        </p:nvSpPr>
        <p:spPr>
          <a:xfrm>
            <a:off x="5512348" y="5285443"/>
            <a:ext cx="3682418" cy="400110"/>
          </a:xfrm>
          <a:prstGeom prst="rect">
            <a:avLst/>
          </a:prstGeom>
        </p:spPr>
        <p:txBody>
          <a:bodyPr wrap="none">
            <a:spAutoFit/>
          </a:bodyPr>
          <a:lstStyle/>
          <a:p>
            <a:r>
              <a:rPr lang="en-US" sz="2000" dirty="0">
                <a:solidFill>
                  <a:srgbClr val="39889E"/>
                </a:solidFill>
                <a:latin typeface="Antonio" panose="02000503000000000000" pitchFamily="2" charset="77"/>
                <a:cs typeface="Levenim MT" panose="02010502060101010101" pitchFamily="2" charset="-79"/>
              </a:rPr>
              <a:t>Total Net Present Value =  $76,507.76</a:t>
            </a:r>
          </a:p>
        </p:txBody>
      </p:sp>
      <p:sp>
        <p:nvSpPr>
          <p:cNvPr id="65" name="Rectangle 64">
            <a:extLst>
              <a:ext uri="{FF2B5EF4-FFF2-40B4-BE49-F238E27FC236}">
                <a16:creationId xmlns:a16="http://schemas.microsoft.com/office/drawing/2014/main" id="{AD65F445-CA62-5B43-A7A1-3DC27691366A}"/>
              </a:ext>
            </a:extLst>
          </p:cNvPr>
          <p:cNvSpPr/>
          <p:nvPr/>
        </p:nvSpPr>
        <p:spPr>
          <a:xfrm>
            <a:off x="3190238" y="3723284"/>
            <a:ext cx="8534187" cy="400110"/>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48C553D-E32A-8548-B4BB-87D97FF69D11}"/>
              </a:ext>
            </a:extLst>
          </p:cNvPr>
          <p:cNvSpPr/>
          <p:nvPr/>
        </p:nvSpPr>
        <p:spPr>
          <a:xfrm>
            <a:off x="3190238" y="3723284"/>
            <a:ext cx="4576894" cy="400110"/>
          </a:xfrm>
          <a:prstGeom prst="rect">
            <a:avLst/>
          </a:prstGeom>
        </p:spPr>
        <p:txBody>
          <a:bodyPr wrap="none">
            <a:spAutoFit/>
          </a:bodyPr>
          <a:lstStyle/>
          <a:p>
            <a:r>
              <a:rPr lang="en-US" sz="2000" dirty="0">
                <a:solidFill>
                  <a:schemeClr val="bg1"/>
                </a:solidFill>
                <a:latin typeface="Antonio" panose="02000503000000000000" pitchFamily="2" charset="77"/>
                <a:cs typeface="Levenim MT" panose="02010502060101010101" pitchFamily="2" charset="-79"/>
              </a:rPr>
              <a:t>Without Provision of Tax Exemption in 10 Years</a:t>
            </a:r>
          </a:p>
        </p:txBody>
      </p:sp>
      <p:sp>
        <p:nvSpPr>
          <p:cNvPr id="67" name="Rectangle 66">
            <a:extLst>
              <a:ext uri="{FF2B5EF4-FFF2-40B4-BE49-F238E27FC236}">
                <a16:creationId xmlns:a16="http://schemas.microsoft.com/office/drawing/2014/main" id="{694929DF-AD52-0447-825E-0E7C10FF8A70}"/>
              </a:ext>
            </a:extLst>
          </p:cNvPr>
          <p:cNvSpPr/>
          <p:nvPr/>
        </p:nvSpPr>
        <p:spPr>
          <a:xfrm>
            <a:off x="-1" y="1307140"/>
            <a:ext cx="3048001" cy="400110"/>
          </a:xfrm>
          <a:prstGeom prst="rect">
            <a:avLst/>
          </a:prstGeom>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Southwest Annexation Area</a:t>
            </a:r>
          </a:p>
        </p:txBody>
      </p:sp>
      <p:sp>
        <p:nvSpPr>
          <p:cNvPr id="18" name="Rectangle 17">
            <a:extLst>
              <a:ext uri="{FF2B5EF4-FFF2-40B4-BE49-F238E27FC236}">
                <a16:creationId xmlns:a16="http://schemas.microsoft.com/office/drawing/2014/main" id="{69FF232B-72D3-A149-8B13-B7CC7305851F}"/>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19148B6-32ED-CC46-8D44-EA2A5E328D91}"/>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5794615-32F5-904F-8A98-6E627AF78E40}"/>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6466B8A-50B5-2649-B212-2FAB3D4F2509}"/>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2E500C-2FB1-AD4C-9B88-F7B9606BE4C5}"/>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4F36FC-77D8-8A40-9E43-5291536D3471}"/>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19F706-482A-4D4C-8170-966CA625DF3A}"/>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367C2D-769A-544D-85CE-2E1980E7336E}"/>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F4F182-DCAF-1145-8CFD-562E9CD2D95A}"/>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27" name="Rectangle 26">
            <a:extLst>
              <a:ext uri="{FF2B5EF4-FFF2-40B4-BE49-F238E27FC236}">
                <a16:creationId xmlns:a16="http://schemas.microsoft.com/office/drawing/2014/main" id="{5F96CF24-82C5-0240-9A05-879E52237E6A}"/>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28" name="Rectangle 27">
            <a:extLst>
              <a:ext uri="{FF2B5EF4-FFF2-40B4-BE49-F238E27FC236}">
                <a16:creationId xmlns:a16="http://schemas.microsoft.com/office/drawing/2014/main" id="{F2F72FBB-79C4-D34C-9E8C-1AADA8ADACBB}"/>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29" name="Rectangle 28">
            <a:extLst>
              <a:ext uri="{FF2B5EF4-FFF2-40B4-BE49-F238E27FC236}">
                <a16:creationId xmlns:a16="http://schemas.microsoft.com/office/drawing/2014/main" id="{A202A204-794B-084C-9357-8E47BDDB0C9C}"/>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0" name="Rectangle 29">
            <a:extLst>
              <a:ext uri="{FF2B5EF4-FFF2-40B4-BE49-F238E27FC236}">
                <a16:creationId xmlns:a16="http://schemas.microsoft.com/office/drawing/2014/main" id="{CA2CB887-4651-AF41-8986-83AD89EA17FC}"/>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DECA58EF-3C4A-334B-B2A8-922DF859E7DB}"/>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2" name="Rectangle 31">
            <a:extLst>
              <a:ext uri="{FF2B5EF4-FFF2-40B4-BE49-F238E27FC236}">
                <a16:creationId xmlns:a16="http://schemas.microsoft.com/office/drawing/2014/main" id="{8EAE2E53-B22A-3645-881D-D979C1A3ACF5}"/>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52C48E0D-DD06-6748-B658-5B907FEFF62B}"/>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3072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62"/>
                                        </p:tgtEl>
                                      </p:cBhvr>
                                    </p:animEffect>
                                    <p:animScale>
                                      <p:cBhvr>
                                        <p:cTn id="17" dur="250" autoRev="1" fill="hold"/>
                                        <p:tgtEl>
                                          <p:spTgt spid="6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63"/>
                                        </p:tgtEl>
                                      </p:cBhvr>
                                    </p:animEffect>
                                    <p:animScale>
                                      <p:cBhvr>
                                        <p:cTn id="32" dur="2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0" grpId="0"/>
      <p:bldP spid="62" grpId="0"/>
      <p:bldP spid="62" grpId="1"/>
      <p:bldP spid="63" grpId="0"/>
      <p:bldP spid="63" grpId="1"/>
      <p:bldP spid="65" grpId="0" animBg="1"/>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84D3ACE-F998-8F40-8142-DEBC9A51225F}"/>
              </a:ext>
            </a:extLst>
          </p:cNvPr>
          <p:cNvSpPr/>
          <p:nvPr/>
        </p:nvSpPr>
        <p:spPr>
          <a:xfrm>
            <a:off x="3190238" y="1300678"/>
            <a:ext cx="8534187" cy="400110"/>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6A440A6-9C95-E34E-BC9A-1C0CAB1C7B50}"/>
              </a:ext>
            </a:extLst>
          </p:cNvPr>
          <p:cNvSpPr/>
          <p:nvPr/>
        </p:nvSpPr>
        <p:spPr>
          <a:xfrm>
            <a:off x="1" y="1300678"/>
            <a:ext cx="3048000" cy="5557320"/>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E0262D8-FEBE-E244-B4DA-F1FA7CB4B648}"/>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A22C5F2-64CB-4543-A565-23EF70D70355}"/>
              </a:ext>
            </a:extLst>
          </p:cNvPr>
          <p:cNvSpPr/>
          <p:nvPr/>
        </p:nvSpPr>
        <p:spPr>
          <a:xfrm>
            <a:off x="9301502" y="69572"/>
            <a:ext cx="2424062"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Annexation</a:t>
            </a:r>
          </a:p>
        </p:txBody>
      </p:sp>
      <p:sp>
        <p:nvSpPr>
          <p:cNvPr id="6" name="Slide Number Placeholder 5">
            <a:extLst>
              <a:ext uri="{FF2B5EF4-FFF2-40B4-BE49-F238E27FC236}">
                <a16:creationId xmlns:a16="http://schemas.microsoft.com/office/drawing/2014/main" id="{087EF51D-E13E-864E-9192-214DA7203926}"/>
              </a:ext>
            </a:extLst>
          </p:cNvPr>
          <p:cNvSpPr>
            <a:spLocks noGrp="1"/>
          </p:cNvSpPr>
          <p:nvPr>
            <p:ph type="sldNum" sz="quarter" idx="12"/>
          </p:nvPr>
        </p:nvSpPr>
        <p:spPr/>
        <p:txBody>
          <a:bodyPr/>
          <a:lstStyle/>
          <a:p>
            <a:fld id="{596C8553-4B80-1B48-ABF9-E65CF85F8D92}" type="slidenum">
              <a:rPr lang="en-US" smtClean="0"/>
              <a:t>27</a:t>
            </a:fld>
            <a:endParaRPr lang="en-US"/>
          </a:p>
        </p:txBody>
      </p:sp>
      <p:pic>
        <p:nvPicPr>
          <p:cNvPr id="55" name="Picture 54" descr="A picture containing diagram&#10;&#10;Description automatically generated">
            <a:extLst>
              <a:ext uri="{FF2B5EF4-FFF2-40B4-BE49-F238E27FC236}">
                <a16:creationId xmlns:a16="http://schemas.microsoft.com/office/drawing/2014/main" id="{3C59BA85-E7C5-D34A-B6F5-493E5640D076}"/>
              </a:ext>
            </a:extLst>
          </p:cNvPr>
          <p:cNvPicPr>
            <a:picLocks noChangeAspect="1"/>
          </p:cNvPicPr>
          <p:nvPr/>
        </p:nvPicPr>
        <p:blipFill>
          <a:blip r:embed="rId3"/>
          <a:stretch>
            <a:fillRect/>
          </a:stretch>
        </p:blipFill>
        <p:spPr>
          <a:xfrm>
            <a:off x="-303232" y="1560880"/>
            <a:ext cx="3654465" cy="2585502"/>
          </a:xfrm>
          <a:prstGeom prst="rect">
            <a:avLst/>
          </a:prstGeom>
        </p:spPr>
      </p:pic>
      <p:sp>
        <p:nvSpPr>
          <p:cNvPr id="56" name="Rectangle 55">
            <a:extLst>
              <a:ext uri="{FF2B5EF4-FFF2-40B4-BE49-F238E27FC236}">
                <a16:creationId xmlns:a16="http://schemas.microsoft.com/office/drawing/2014/main" id="{9305AA4B-344D-CB47-92D2-81F7B9B01A4C}"/>
              </a:ext>
            </a:extLst>
          </p:cNvPr>
          <p:cNvSpPr/>
          <p:nvPr/>
        </p:nvSpPr>
        <p:spPr>
          <a:xfrm>
            <a:off x="1716348" y="2733052"/>
            <a:ext cx="876381" cy="878249"/>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FB1B59C-D15D-3C4E-A253-2BAFEE139EF7}"/>
              </a:ext>
            </a:extLst>
          </p:cNvPr>
          <p:cNvSpPr/>
          <p:nvPr/>
        </p:nvSpPr>
        <p:spPr>
          <a:xfrm>
            <a:off x="9088914" y="777458"/>
            <a:ext cx="2544286"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Net Present Value</a:t>
            </a:r>
          </a:p>
        </p:txBody>
      </p:sp>
      <p:sp>
        <p:nvSpPr>
          <p:cNvPr id="60" name="Rectangle 59">
            <a:extLst>
              <a:ext uri="{FF2B5EF4-FFF2-40B4-BE49-F238E27FC236}">
                <a16:creationId xmlns:a16="http://schemas.microsoft.com/office/drawing/2014/main" id="{B87A005A-FF85-634E-BFCC-291E007505ED}"/>
              </a:ext>
            </a:extLst>
          </p:cNvPr>
          <p:cNvSpPr/>
          <p:nvPr/>
        </p:nvSpPr>
        <p:spPr>
          <a:xfrm>
            <a:off x="3190238" y="1300678"/>
            <a:ext cx="4264309" cy="400110"/>
          </a:xfrm>
          <a:prstGeom prst="rect">
            <a:avLst/>
          </a:prstGeom>
        </p:spPr>
        <p:txBody>
          <a:bodyPr wrap="none">
            <a:spAutoFit/>
          </a:bodyPr>
          <a:lstStyle/>
          <a:p>
            <a:r>
              <a:rPr lang="en-US" sz="2000" dirty="0">
                <a:solidFill>
                  <a:schemeClr val="bg1"/>
                </a:solidFill>
                <a:latin typeface="Antonio" panose="02000503000000000000" pitchFamily="2" charset="77"/>
                <a:cs typeface="Levenim MT" panose="02010502060101010101" pitchFamily="2" charset="-79"/>
              </a:rPr>
              <a:t>With Provision of Tax Exemption in 10 Years</a:t>
            </a:r>
          </a:p>
        </p:txBody>
      </p:sp>
      <p:sp>
        <p:nvSpPr>
          <p:cNvPr id="62" name="Rectangle 61">
            <a:extLst>
              <a:ext uri="{FF2B5EF4-FFF2-40B4-BE49-F238E27FC236}">
                <a16:creationId xmlns:a16="http://schemas.microsoft.com/office/drawing/2014/main" id="{F3E82B6C-5466-B640-BAE3-872ECA22E4AD}"/>
              </a:ext>
            </a:extLst>
          </p:cNvPr>
          <p:cNvSpPr/>
          <p:nvPr/>
        </p:nvSpPr>
        <p:spPr>
          <a:xfrm>
            <a:off x="5512348" y="2931203"/>
            <a:ext cx="3852337" cy="400110"/>
          </a:xfrm>
          <a:prstGeom prst="rect">
            <a:avLst/>
          </a:prstGeom>
        </p:spPr>
        <p:txBody>
          <a:bodyPr wrap="none">
            <a:spAutoFit/>
          </a:bodyPr>
          <a:lstStyle/>
          <a:p>
            <a:r>
              <a:rPr lang="en-US" sz="2000" dirty="0">
                <a:solidFill>
                  <a:srgbClr val="39889E"/>
                </a:solidFill>
                <a:latin typeface="Antonio" panose="02000503000000000000" pitchFamily="2" charset="77"/>
                <a:cs typeface="Levenim MT" panose="02010502060101010101" pitchFamily="2" charset="-79"/>
              </a:rPr>
              <a:t>Total Net Present Value = - $320,594.31</a:t>
            </a:r>
          </a:p>
        </p:txBody>
      </p:sp>
      <p:sp>
        <p:nvSpPr>
          <p:cNvPr id="63" name="Rectangle 62">
            <a:extLst>
              <a:ext uri="{FF2B5EF4-FFF2-40B4-BE49-F238E27FC236}">
                <a16:creationId xmlns:a16="http://schemas.microsoft.com/office/drawing/2014/main" id="{C0BD0ABF-1288-6F42-82CC-9A3A8DD75A7B}"/>
              </a:ext>
            </a:extLst>
          </p:cNvPr>
          <p:cNvSpPr/>
          <p:nvPr/>
        </p:nvSpPr>
        <p:spPr>
          <a:xfrm>
            <a:off x="5512348" y="5285631"/>
            <a:ext cx="3942105" cy="400110"/>
          </a:xfrm>
          <a:prstGeom prst="rect">
            <a:avLst/>
          </a:prstGeom>
        </p:spPr>
        <p:txBody>
          <a:bodyPr wrap="none">
            <a:spAutoFit/>
          </a:bodyPr>
          <a:lstStyle/>
          <a:p>
            <a:r>
              <a:rPr lang="en-US" sz="2000" dirty="0">
                <a:solidFill>
                  <a:srgbClr val="39889E"/>
                </a:solidFill>
                <a:latin typeface="Antonio" panose="02000503000000000000" pitchFamily="2" charset="77"/>
                <a:cs typeface="Levenim MT" panose="02010502060101010101" pitchFamily="2" charset="-79"/>
              </a:rPr>
              <a:t>Total Net Present Value =  - $257,248.72</a:t>
            </a:r>
          </a:p>
        </p:txBody>
      </p:sp>
      <p:sp>
        <p:nvSpPr>
          <p:cNvPr id="65" name="Rectangle 64">
            <a:extLst>
              <a:ext uri="{FF2B5EF4-FFF2-40B4-BE49-F238E27FC236}">
                <a16:creationId xmlns:a16="http://schemas.microsoft.com/office/drawing/2014/main" id="{AD65F445-CA62-5B43-A7A1-3DC27691366A}"/>
              </a:ext>
            </a:extLst>
          </p:cNvPr>
          <p:cNvSpPr/>
          <p:nvPr/>
        </p:nvSpPr>
        <p:spPr>
          <a:xfrm>
            <a:off x="3190238" y="3723284"/>
            <a:ext cx="8534187" cy="400110"/>
          </a:xfrm>
          <a:prstGeom prst="rect">
            <a:avLst/>
          </a:prstGeom>
          <a:solidFill>
            <a:srgbClr val="398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48C553D-E32A-8548-B4BB-87D97FF69D11}"/>
              </a:ext>
            </a:extLst>
          </p:cNvPr>
          <p:cNvSpPr/>
          <p:nvPr/>
        </p:nvSpPr>
        <p:spPr>
          <a:xfrm>
            <a:off x="3190238" y="3723284"/>
            <a:ext cx="4576894" cy="400110"/>
          </a:xfrm>
          <a:prstGeom prst="rect">
            <a:avLst/>
          </a:prstGeom>
        </p:spPr>
        <p:txBody>
          <a:bodyPr wrap="none">
            <a:spAutoFit/>
          </a:bodyPr>
          <a:lstStyle/>
          <a:p>
            <a:r>
              <a:rPr lang="en-US" sz="2000" dirty="0">
                <a:solidFill>
                  <a:schemeClr val="bg1"/>
                </a:solidFill>
                <a:latin typeface="Antonio" panose="02000503000000000000" pitchFamily="2" charset="77"/>
                <a:cs typeface="Levenim MT" panose="02010502060101010101" pitchFamily="2" charset="-79"/>
              </a:rPr>
              <a:t>Without Provision of Tax Exemption in 10 Years</a:t>
            </a:r>
          </a:p>
        </p:txBody>
      </p:sp>
      <p:sp>
        <p:nvSpPr>
          <p:cNvPr id="67" name="Rectangle 66">
            <a:extLst>
              <a:ext uri="{FF2B5EF4-FFF2-40B4-BE49-F238E27FC236}">
                <a16:creationId xmlns:a16="http://schemas.microsoft.com/office/drawing/2014/main" id="{694929DF-AD52-0447-825E-0E7C10FF8A70}"/>
              </a:ext>
            </a:extLst>
          </p:cNvPr>
          <p:cNvSpPr/>
          <p:nvPr/>
        </p:nvSpPr>
        <p:spPr>
          <a:xfrm>
            <a:off x="-1" y="1307140"/>
            <a:ext cx="3048001" cy="400110"/>
          </a:xfrm>
          <a:prstGeom prst="rect">
            <a:avLst/>
          </a:prstGeom>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Southeast Annexation Area</a:t>
            </a:r>
          </a:p>
        </p:txBody>
      </p:sp>
      <p:pic>
        <p:nvPicPr>
          <p:cNvPr id="18" name="Picture 17">
            <a:extLst>
              <a:ext uri="{FF2B5EF4-FFF2-40B4-BE49-F238E27FC236}">
                <a16:creationId xmlns:a16="http://schemas.microsoft.com/office/drawing/2014/main" id="{B50FDB1A-0289-ED4D-997D-3490967E11E2}"/>
              </a:ext>
            </a:extLst>
          </p:cNvPr>
          <p:cNvPicPr/>
          <p:nvPr/>
        </p:nvPicPr>
        <p:blipFill rotWithShape="1">
          <a:blip r:embed="rId4"/>
          <a:srcRect b="12914"/>
          <a:stretch/>
        </p:blipFill>
        <p:spPr>
          <a:xfrm>
            <a:off x="3200401" y="1784430"/>
            <a:ext cx="8524024" cy="1100799"/>
          </a:xfrm>
          <a:prstGeom prst="rect">
            <a:avLst/>
          </a:prstGeom>
        </p:spPr>
      </p:pic>
      <p:pic>
        <p:nvPicPr>
          <p:cNvPr id="19" name="Picture 18">
            <a:extLst>
              <a:ext uri="{FF2B5EF4-FFF2-40B4-BE49-F238E27FC236}">
                <a16:creationId xmlns:a16="http://schemas.microsoft.com/office/drawing/2014/main" id="{625BD704-065A-6942-BAF7-8F48FDF59BC9}"/>
              </a:ext>
            </a:extLst>
          </p:cNvPr>
          <p:cNvPicPr/>
          <p:nvPr/>
        </p:nvPicPr>
        <p:blipFill rotWithShape="1">
          <a:blip r:embed="rId5"/>
          <a:srcRect b="13662"/>
          <a:stretch/>
        </p:blipFill>
        <p:spPr>
          <a:xfrm>
            <a:off x="3200401" y="4192356"/>
            <a:ext cx="8524024" cy="1047301"/>
          </a:xfrm>
          <a:prstGeom prst="rect">
            <a:avLst/>
          </a:prstGeom>
        </p:spPr>
      </p:pic>
      <p:sp>
        <p:nvSpPr>
          <p:cNvPr id="20" name="Rectangle 19">
            <a:extLst>
              <a:ext uri="{FF2B5EF4-FFF2-40B4-BE49-F238E27FC236}">
                <a16:creationId xmlns:a16="http://schemas.microsoft.com/office/drawing/2014/main" id="{432BC8AA-EAB8-7A46-BCE3-5C1EC0D633A4}"/>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B6FEF7-F256-A04D-8F9A-DA2E150926D5}"/>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0E8F761-5E60-0340-8E4A-2AA7EFEE2DA1}"/>
              </a:ext>
            </a:extLst>
          </p:cNvPr>
          <p:cNvSpPr/>
          <p:nvPr/>
        </p:nvSpPr>
        <p:spPr>
          <a:xfrm rot="5400000">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7AA0E9-F059-B049-8A54-63DABBD5921C}"/>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CFB132-37C9-7D46-ABDF-CB8147748324}"/>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7ED609-4A78-2E4F-9C3F-7B6265B30EB2}"/>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EC9AC8-EDAF-1E48-9A8B-83529E047137}"/>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48A58A-BF02-4848-873A-E3CF2B4D3FFB}"/>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581D55-C327-8343-ABC5-C619B1735DAF}"/>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29" name="Rectangle 28">
            <a:extLst>
              <a:ext uri="{FF2B5EF4-FFF2-40B4-BE49-F238E27FC236}">
                <a16:creationId xmlns:a16="http://schemas.microsoft.com/office/drawing/2014/main" id="{DCCCC922-D6B8-BB44-9BE3-BD823BAC949E}"/>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0" name="Rectangle 29">
            <a:extLst>
              <a:ext uri="{FF2B5EF4-FFF2-40B4-BE49-F238E27FC236}">
                <a16:creationId xmlns:a16="http://schemas.microsoft.com/office/drawing/2014/main" id="{D9D9DBB4-5626-EB4B-A10E-16B13739F072}"/>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CD9D3310-080F-4447-B5BD-C75FA9F42D22}"/>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2" name="Rectangle 31">
            <a:extLst>
              <a:ext uri="{FF2B5EF4-FFF2-40B4-BE49-F238E27FC236}">
                <a16:creationId xmlns:a16="http://schemas.microsoft.com/office/drawing/2014/main" id="{DE1FB725-CEFD-054D-AE54-040E1342F2F5}"/>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2069F93E-37EC-5A4D-8533-4500DC523456}"/>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1E3AC80C-3FDB-194E-8741-EB946CFD79DE}"/>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35" name="Rectangle 34">
            <a:extLst>
              <a:ext uri="{FF2B5EF4-FFF2-40B4-BE49-F238E27FC236}">
                <a16:creationId xmlns:a16="http://schemas.microsoft.com/office/drawing/2014/main" id="{4B81E202-43CE-3E48-962D-74C66F2EC007}"/>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3598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62"/>
                                        </p:tgtEl>
                                      </p:cBhvr>
                                    </p:animEffect>
                                    <p:animScale>
                                      <p:cBhvr>
                                        <p:cTn id="17" dur="250" autoRev="1" fill="hold"/>
                                        <p:tgtEl>
                                          <p:spTgt spid="6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63"/>
                                        </p:tgtEl>
                                      </p:cBhvr>
                                    </p:animEffect>
                                    <p:animScale>
                                      <p:cBhvr>
                                        <p:cTn id="32" dur="2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0" grpId="0"/>
      <p:bldP spid="62" grpId="0"/>
      <p:bldP spid="62" grpId="1"/>
      <p:bldP spid="63" grpId="0"/>
      <p:bldP spid="63" grpId="1"/>
      <p:bldP spid="65" grpId="0" animBg="1"/>
      <p:bldP spid="6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546A"/>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38B7FC0-FB4E-0B46-84D9-897873C0EF2D}"/>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15FDFB-2B2E-2045-A8BE-2B4D111D982C}"/>
              </a:ext>
            </a:extLst>
          </p:cNvPr>
          <p:cNvSpPr/>
          <p:nvPr/>
        </p:nvSpPr>
        <p:spPr>
          <a:xfrm>
            <a:off x="9301502" y="69572"/>
            <a:ext cx="2424062"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Annexation</a:t>
            </a:r>
          </a:p>
        </p:txBody>
      </p:sp>
      <p:cxnSp>
        <p:nvCxnSpPr>
          <p:cNvPr id="53" name="Straight Connector 52">
            <a:extLst>
              <a:ext uri="{FF2B5EF4-FFF2-40B4-BE49-F238E27FC236}">
                <a16:creationId xmlns:a16="http://schemas.microsoft.com/office/drawing/2014/main" id="{D2576FA1-689B-6349-AEF6-74321C3088B8}"/>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2BCD013-9DCB-7D41-8A6F-C5B5EBF0E24B}"/>
              </a:ext>
            </a:extLst>
          </p:cNvPr>
          <p:cNvSpPr/>
          <p:nvPr/>
        </p:nvSpPr>
        <p:spPr>
          <a:xfrm>
            <a:off x="7288131" y="777458"/>
            <a:ext cx="4437433"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Findings and Recommendations</a:t>
            </a:r>
          </a:p>
        </p:txBody>
      </p:sp>
      <p:sp>
        <p:nvSpPr>
          <p:cNvPr id="15" name="Slide Number Placeholder 14">
            <a:extLst>
              <a:ext uri="{FF2B5EF4-FFF2-40B4-BE49-F238E27FC236}">
                <a16:creationId xmlns:a16="http://schemas.microsoft.com/office/drawing/2014/main" id="{E156C89F-F358-8C48-9A5D-FF7FE23B493F}"/>
              </a:ext>
            </a:extLst>
          </p:cNvPr>
          <p:cNvSpPr>
            <a:spLocks noGrp="1"/>
          </p:cNvSpPr>
          <p:nvPr>
            <p:ph type="sldNum" sz="quarter" idx="12"/>
          </p:nvPr>
        </p:nvSpPr>
        <p:spPr/>
        <p:txBody>
          <a:bodyPr/>
          <a:lstStyle/>
          <a:p>
            <a:fld id="{596C8553-4B80-1B48-ABF9-E65CF85F8D92}" type="slidenum">
              <a:rPr lang="en-US" smtClean="0"/>
              <a:t>28</a:t>
            </a:fld>
            <a:endParaRPr lang="en-US"/>
          </a:p>
        </p:txBody>
      </p:sp>
      <p:sp>
        <p:nvSpPr>
          <p:cNvPr id="19" name="Rectangle 18">
            <a:extLst>
              <a:ext uri="{FF2B5EF4-FFF2-40B4-BE49-F238E27FC236}">
                <a16:creationId xmlns:a16="http://schemas.microsoft.com/office/drawing/2014/main" id="{D13B4555-EA9D-1646-BD7E-150FF21AF94B}"/>
              </a:ext>
            </a:extLst>
          </p:cNvPr>
          <p:cNvSpPr/>
          <p:nvPr/>
        </p:nvSpPr>
        <p:spPr>
          <a:xfrm>
            <a:off x="781005" y="3887168"/>
            <a:ext cx="4669888"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Manchester should prioritize annexation of the Southwest Growth Area</a:t>
            </a:r>
          </a:p>
        </p:txBody>
      </p:sp>
      <p:sp>
        <p:nvSpPr>
          <p:cNvPr id="21" name="Rectangle 20">
            <a:extLst>
              <a:ext uri="{FF2B5EF4-FFF2-40B4-BE49-F238E27FC236}">
                <a16:creationId xmlns:a16="http://schemas.microsoft.com/office/drawing/2014/main" id="{33DF2162-EBC5-A54C-BFB2-905DB076EC44}"/>
              </a:ext>
            </a:extLst>
          </p:cNvPr>
          <p:cNvSpPr/>
          <p:nvPr/>
        </p:nvSpPr>
        <p:spPr>
          <a:xfrm>
            <a:off x="5888537" y="3906970"/>
            <a:ext cx="5522458" cy="1815882"/>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Annexation of the Southeast Area is not economically beneficial to the city</a:t>
            </a:r>
          </a:p>
          <a:p>
            <a:pPr algn="ctr"/>
            <a:r>
              <a:rPr lang="en-US" sz="2800" dirty="0">
                <a:solidFill>
                  <a:schemeClr val="bg1"/>
                </a:solidFill>
                <a:latin typeface="Antonio" panose="02000503000000000000" pitchFamily="2" charset="77"/>
                <a:cs typeface="Levenim MT" panose="02010502060101010101" pitchFamily="2" charset="-79"/>
              </a:rPr>
              <a:t>(considering current land use and Future Land Use Map)</a:t>
            </a:r>
          </a:p>
        </p:txBody>
      </p:sp>
      <p:pic>
        <p:nvPicPr>
          <p:cNvPr id="33" name="Picture 32" descr="A picture containing diagram&#10;&#10;Description automatically generated">
            <a:extLst>
              <a:ext uri="{FF2B5EF4-FFF2-40B4-BE49-F238E27FC236}">
                <a16:creationId xmlns:a16="http://schemas.microsoft.com/office/drawing/2014/main" id="{6F5BF382-5EA6-7F40-9EA0-EE6B4ACF1702}"/>
              </a:ext>
            </a:extLst>
          </p:cNvPr>
          <p:cNvPicPr>
            <a:picLocks noChangeAspect="1"/>
          </p:cNvPicPr>
          <p:nvPr/>
        </p:nvPicPr>
        <p:blipFill>
          <a:blip r:embed="rId3"/>
          <a:stretch>
            <a:fillRect/>
          </a:stretch>
        </p:blipFill>
        <p:spPr>
          <a:xfrm>
            <a:off x="1418233" y="1300678"/>
            <a:ext cx="3654465" cy="2585502"/>
          </a:xfrm>
          <a:prstGeom prst="rect">
            <a:avLst/>
          </a:prstGeom>
        </p:spPr>
      </p:pic>
      <p:sp>
        <p:nvSpPr>
          <p:cNvPr id="34" name="Rectangle 33">
            <a:extLst>
              <a:ext uri="{FF2B5EF4-FFF2-40B4-BE49-F238E27FC236}">
                <a16:creationId xmlns:a16="http://schemas.microsoft.com/office/drawing/2014/main" id="{6C0F38C3-FCAF-D041-A2C2-4C633D2415CD}"/>
              </a:ext>
            </a:extLst>
          </p:cNvPr>
          <p:cNvSpPr/>
          <p:nvPr/>
        </p:nvSpPr>
        <p:spPr>
          <a:xfrm>
            <a:off x="1813490" y="2719970"/>
            <a:ext cx="1137336" cy="987001"/>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with solid fill">
            <a:extLst>
              <a:ext uri="{FF2B5EF4-FFF2-40B4-BE49-F238E27FC236}">
                <a16:creationId xmlns:a16="http://schemas.microsoft.com/office/drawing/2014/main" id="{59183C9C-24DD-1F44-8216-164E01244C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430" y="2872981"/>
            <a:ext cx="680977" cy="680977"/>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852A597C-1B63-E942-912B-2559077AAEA4}"/>
              </a:ext>
            </a:extLst>
          </p:cNvPr>
          <p:cNvPicPr>
            <a:picLocks noChangeAspect="1"/>
          </p:cNvPicPr>
          <p:nvPr/>
        </p:nvPicPr>
        <p:blipFill>
          <a:blip r:embed="rId3"/>
          <a:stretch>
            <a:fillRect/>
          </a:stretch>
        </p:blipFill>
        <p:spPr>
          <a:xfrm>
            <a:off x="7096681" y="1320481"/>
            <a:ext cx="3654465" cy="2585502"/>
          </a:xfrm>
          <a:prstGeom prst="rect">
            <a:avLst/>
          </a:prstGeom>
        </p:spPr>
      </p:pic>
      <p:sp>
        <p:nvSpPr>
          <p:cNvPr id="36" name="Rectangle 35">
            <a:extLst>
              <a:ext uri="{FF2B5EF4-FFF2-40B4-BE49-F238E27FC236}">
                <a16:creationId xmlns:a16="http://schemas.microsoft.com/office/drawing/2014/main" id="{AC69CF84-D485-DE4C-B51E-2050E6C6F669}"/>
              </a:ext>
            </a:extLst>
          </p:cNvPr>
          <p:cNvSpPr/>
          <p:nvPr/>
        </p:nvSpPr>
        <p:spPr>
          <a:xfrm>
            <a:off x="9017634" y="2606370"/>
            <a:ext cx="949894" cy="769734"/>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001BDD-D08C-ED44-B628-3D05AB199EA8}"/>
              </a:ext>
            </a:extLst>
          </p:cNvPr>
          <p:cNvSpPr/>
          <p:nvPr/>
        </p:nvSpPr>
        <p:spPr>
          <a:xfrm>
            <a:off x="2872033" y="7410905"/>
            <a:ext cx="6096000" cy="1200329"/>
          </a:xfrm>
          <a:prstGeom prst="rect">
            <a:avLst/>
          </a:prstGeom>
        </p:spPr>
        <p:txBody>
          <a:bodyPr>
            <a:spAutoFit/>
          </a:bodyPr>
          <a:lstStyle/>
          <a:p>
            <a:pPr algn="just"/>
            <a:r>
              <a:rPr lang="en-US" dirty="0">
                <a:latin typeface="Lora" pitchFamily="2" charset="77"/>
                <a:ea typeface="Calibri" panose="020F0502020204030204" pitchFamily="34" charset="0"/>
                <a:cs typeface="Arial" panose="020B0604020202020204" pitchFamily="34" charset="0"/>
              </a:rPr>
              <a:t>Therefore, if the city decides to annex the Southeast Growth area to accommodate the future needs of the community, this plan recommends revisiting the future land use of the Southeast Growth Area.</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3" name="Graphic 2" descr="Question Mark with solid fill">
            <a:extLst>
              <a:ext uri="{FF2B5EF4-FFF2-40B4-BE49-F238E27FC236}">
                <a16:creationId xmlns:a16="http://schemas.microsoft.com/office/drawing/2014/main" id="{1417E7C6-6CE6-D549-909D-EAEC0B8668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85558" y="2719970"/>
            <a:ext cx="914400" cy="914400"/>
          </a:xfrm>
          <a:prstGeom prst="rect">
            <a:avLst/>
          </a:prstGeom>
        </p:spPr>
      </p:pic>
    </p:spTree>
    <p:extLst>
      <p:ext uri="{BB962C8B-B14F-4D97-AF65-F5344CB8AC3E}">
        <p14:creationId xmlns:p14="http://schemas.microsoft.com/office/powerpoint/2010/main" val="240664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10350477" y="777458"/>
            <a:ext cx="1282723"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PURPOSE</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29</a:t>
            </a:fld>
            <a:endParaRPr lang="en-US" dirty="0"/>
          </a:p>
        </p:txBody>
      </p:sp>
      <p:sp>
        <p:nvSpPr>
          <p:cNvPr id="17" name="Rectangle 16">
            <a:extLst>
              <a:ext uri="{FF2B5EF4-FFF2-40B4-BE49-F238E27FC236}">
                <a16:creationId xmlns:a16="http://schemas.microsoft.com/office/drawing/2014/main" id="{B19A2FB4-345D-F945-A48A-82F7C1320578}"/>
              </a:ext>
            </a:extLst>
          </p:cNvPr>
          <p:cNvSpPr/>
          <p:nvPr/>
        </p:nvSpPr>
        <p:spPr>
          <a:xfrm>
            <a:off x="7974512" y="1571042"/>
            <a:ext cx="3658688" cy="1221718"/>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18" name="Google Shape;141;p4">
            <a:extLst>
              <a:ext uri="{FF2B5EF4-FFF2-40B4-BE49-F238E27FC236}">
                <a16:creationId xmlns:a16="http://schemas.microsoft.com/office/drawing/2014/main" id="{C1C8C570-E1A8-C048-8A26-C90090AE6840}"/>
              </a:ext>
            </a:extLst>
          </p:cNvPr>
          <p:cNvSpPr txBox="1"/>
          <p:nvPr/>
        </p:nvSpPr>
        <p:spPr>
          <a:xfrm>
            <a:off x="9094564" y="1567897"/>
            <a:ext cx="2538635" cy="1224863"/>
          </a:xfrm>
          <a:prstGeom prst="rect">
            <a:avLst/>
          </a:prstGeom>
          <a:noFill/>
          <a:ln>
            <a:noFill/>
          </a:ln>
        </p:spPr>
        <p:txBody>
          <a:bodyPr spcFirstLastPara="1" wrap="square" lIns="91425" tIns="45700" rIns="91425" bIns="45700" anchor="ctr" anchorCtr="0">
            <a:noAutofit/>
          </a:bodyPr>
          <a:lstStyle/>
          <a:p>
            <a:pPr fontAlgn="base"/>
            <a:r>
              <a:rPr lang="en-US" sz="2000" b="1" dirty="0">
                <a:solidFill>
                  <a:schemeClr val="bg1"/>
                </a:solidFill>
                <a:latin typeface="Antonio" panose="02000303000000000000" pitchFamily="2" charset="0"/>
              </a:rPr>
              <a:t>Create a preliminary extraterritorial zoning map</a:t>
            </a:r>
          </a:p>
        </p:txBody>
      </p:sp>
      <p:sp>
        <p:nvSpPr>
          <p:cNvPr id="19" name="Rectangle 18">
            <a:extLst>
              <a:ext uri="{FF2B5EF4-FFF2-40B4-BE49-F238E27FC236}">
                <a16:creationId xmlns:a16="http://schemas.microsoft.com/office/drawing/2014/main" id="{D5810BF2-A1EB-774E-99C1-ABAB3A5A0010}"/>
              </a:ext>
            </a:extLst>
          </p:cNvPr>
          <p:cNvSpPr/>
          <p:nvPr/>
        </p:nvSpPr>
        <p:spPr>
          <a:xfrm>
            <a:off x="7974512" y="4924379"/>
            <a:ext cx="3658688" cy="1221718"/>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22" name="Google Shape;141;p4">
            <a:extLst>
              <a:ext uri="{FF2B5EF4-FFF2-40B4-BE49-F238E27FC236}">
                <a16:creationId xmlns:a16="http://schemas.microsoft.com/office/drawing/2014/main" id="{3B4C6FD2-90D2-BB42-AA13-0744088E1120}"/>
              </a:ext>
            </a:extLst>
          </p:cNvPr>
          <p:cNvSpPr txBox="1"/>
          <p:nvPr/>
        </p:nvSpPr>
        <p:spPr>
          <a:xfrm>
            <a:off x="9027478" y="4924379"/>
            <a:ext cx="2605719" cy="1221711"/>
          </a:xfrm>
          <a:prstGeom prst="rect">
            <a:avLst/>
          </a:prstGeom>
          <a:noFill/>
          <a:ln>
            <a:noFill/>
          </a:ln>
        </p:spPr>
        <p:txBody>
          <a:bodyPr spcFirstLastPara="1" wrap="square" lIns="91425" tIns="45700" rIns="91425" bIns="45700" anchor="ctr" anchorCtr="0">
            <a:noAutofit/>
          </a:bodyPr>
          <a:lstStyle/>
          <a:p>
            <a:pPr fontAlgn="base"/>
            <a:r>
              <a:rPr lang="en-US" sz="2000" b="1" dirty="0">
                <a:solidFill>
                  <a:schemeClr val="bg1"/>
                </a:solidFill>
                <a:latin typeface="Antonio" panose="02000303000000000000" pitchFamily="2" charset="0"/>
              </a:rPr>
              <a:t>Guide the City on the process of informing property owners</a:t>
            </a:r>
          </a:p>
        </p:txBody>
      </p:sp>
      <p:sp>
        <p:nvSpPr>
          <p:cNvPr id="33" name="Rectangle 32">
            <a:extLst>
              <a:ext uri="{FF2B5EF4-FFF2-40B4-BE49-F238E27FC236}">
                <a16:creationId xmlns:a16="http://schemas.microsoft.com/office/drawing/2014/main" id="{E34EC328-B677-2B40-BB0B-D2E405AE0450}"/>
              </a:ext>
            </a:extLst>
          </p:cNvPr>
          <p:cNvSpPr/>
          <p:nvPr/>
        </p:nvSpPr>
        <p:spPr>
          <a:xfrm>
            <a:off x="7974512" y="3247710"/>
            <a:ext cx="3658688" cy="1221718"/>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b="1" dirty="0">
              <a:solidFill>
                <a:schemeClr val="tx1"/>
              </a:solidFill>
            </a:endParaRPr>
          </a:p>
        </p:txBody>
      </p:sp>
      <p:sp>
        <p:nvSpPr>
          <p:cNvPr id="35" name="Google Shape;141;p4">
            <a:extLst>
              <a:ext uri="{FF2B5EF4-FFF2-40B4-BE49-F238E27FC236}">
                <a16:creationId xmlns:a16="http://schemas.microsoft.com/office/drawing/2014/main" id="{F31AD727-5A3D-394D-B57E-2BBAB3B1F8D5}"/>
              </a:ext>
            </a:extLst>
          </p:cNvPr>
          <p:cNvSpPr txBox="1"/>
          <p:nvPr/>
        </p:nvSpPr>
        <p:spPr>
          <a:xfrm>
            <a:off x="9027478" y="3247710"/>
            <a:ext cx="2606299" cy="1221711"/>
          </a:xfrm>
          <a:prstGeom prst="rect">
            <a:avLst/>
          </a:prstGeom>
          <a:noFill/>
          <a:ln>
            <a:noFill/>
          </a:ln>
        </p:spPr>
        <p:txBody>
          <a:bodyPr spcFirstLastPara="1" wrap="square" lIns="91425" tIns="45700" rIns="91425" bIns="45700" anchor="ctr" anchorCtr="0">
            <a:noAutofit/>
          </a:bodyPr>
          <a:lstStyle/>
          <a:p>
            <a:pPr fontAlgn="base"/>
            <a:r>
              <a:rPr lang="en-US" sz="2000" b="1" dirty="0">
                <a:solidFill>
                  <a:schemeClr val="bg1"/>
                </a:solidFill>
                <a:latin typeface="Antonio" panose="02000303000000000000" pitchFamily="2" charset="0"/>
              </a:rPr>
              <a:t>Guide the implementation of Extraterritorial Zoning</a:t>
            </a:r>
          </a:p>
        </p:txBody>
      </p:sp>
      <p:sp>
        <p:nvSpPr>
          <p:cNvPr id="41" name="Oval 40">
            <a:extLst>
              <a:ext uri="{FF2B5EF4-FFF2-40B4-BE49-F238E27FC236}">
                <a16:creationId xmlns:a16="http://schemas.microsoft.com/office/drawing/2014/main" id="{4C9F3357-083E-4248-A61F-06DF23D2E169}"/>
              </a:ext>
            </a:extLst>
          </p:cNvPr>
          <p:cNvSpPr/>
          <p:nvPr/>
        </p:nvSpPr>
        <p:spPr>
          <a:xfrm>
            <a:off x="8116297" y="5069176"/>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DB43981-334A-AA4B-92B1-8798491BCD0E}"/>
              </a:ext>
            </a:extLst>
          </p:cNvPr>
          <p:cNvSpPr/>
          <p:nvPr/>
        </p:nvSpPr>
        <p:spPr>
          <a:xfrm>
            <a:off x="8183382" y="1730716"/>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opography Map with solid fill">
            <a:extLst>
              <a:ext uri="{FF2B5EF4-FFF2-40B4-BE49-F238E27FC236}">
                <a16:creationId xmlns:a16="http://schemas.microsoft.com/office/drawing/2014/main" id="{686BF686-FDD5-FD40-868C-29FDB01031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3822" y="1862738"/>
            <a:ext cx="670302" cy="670302"/>
          </a:xfrm>
          <a:prstGeom prst="rect">
            <a:avLst/>
          </a:prstGeom>
        </p:spPr>
      </p:pic>
      <p:pic>
        <p:nvPicPr>
          <p:cNvPr id="47" name="Graphic 46" descr="Marketing with solid fill">
            <a:extLst>
              <a:ext uri="{FF2B5EF4-FFF2-40B4-BE49-F238E27FC236}">
                <a16:creationId xmlns:a16="http://schemas.microsoft.com/office/drawing/2014/main" id="{155C14B2-1916-E149-A7CC-5E5281F52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7973" y="5154234"/>
            <a:ext cx="762000" cy="762000"/>
          </a:xfrm>
          <a:prstGeom prst="rect">
            <a:avLst/>
          </a:prstGeom>
        </p:spPr>
      </p:pic>
      <p:sp>
        <p:nvSpPr>
          <p:cNvPr id="48" name="Oval 47">
            <a:extLst>
              <a:ext uri="{FF2B5EF4-FFF2-40B4-BE49-F238E27FC236}">
                <a16:creationId xmlns:a16="http://schemas.microsoft.com/office/drawing/2014/main" id="{2A21D469-A4DA-A740-834A-D6FBB6E635DB}"/>
              </a:ext>
            </a:extLst>
          </p:cNvPr>
          <p:cNvSpPr/>
          <p:nvPr/>
        </p:nvSpPr>
        <p:spPr>
          <a:xfrm>
            <a:off x="8104430" y="3392507"/>
            <a:ext cx="911182" cy="91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descr="Map compass with solid fill">
            <a:extLst>
              <a:ext uri="{FF2B5EF4-FFF2-40B4-BE49-F238E27FC236}">
                <a16:creationId xmlns:a16="http://schemas.microsoft.com/office/drawing/2014/main" id="{41647AEB-8DDB-4D44-859E-B2AD57DA06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4145" y="3537137"/>
            <a:ext cx="618704" cy="618704"/>
          </a:xfrm>
          <a:prstGeom prst="rect">
            <a:avLst/>
          </a:prstGeom>
        </p:spPr>
      </p:pic>
      <p:sp>
        <p:nvSpPr>
          <p:cNvPr id="52" name="Rectangle 51">
            <a:extLst>
              <a:ext uri="{FF2B5EF4-FFF2-40B4-BE49-F238E27FC236}">
                <a16:creationId xmlns:a16="http://schemas.microsoft.com/office/drawing/2014/main" id="{690F05DF-2CC1-0644-906A-D3D2F5FB8B70}"/>
              </a:ext>
            </a:extLst>
          </p:cNvPr>
          <p:cNvSpPr/>
          <p:nvPr/>
        </p:nvSpPr>
        <p:spPr>
          <a:xfrm>
            <a:off x="680365" y="1567897"/>
            <a:ext cx="6394497" cy="954107"/>
          </a:xfrm>
          <a:prstGeom prst="rect">
            <a:avLst/>
          </a:prstGeom>
        </p:spPr>
        <p:txBody>
          <a:bodyPr wrap="square">
            <a:spAutoFit/>
          </a:bodyPr>
          <a:lstStyle/>
          <a:p>
            <a:pPr algn="ctr"/>
            <a:r>
              <a:rPr lang="en-US" sz="2800" dirty="0">
                <a:solidFill>
                  <a:srgbClr val="376968"/>
                </a:solidFill>
                <a:latin typeface="Antonio" panose="02000503000000000000" pitchFamily="2" charset="77"/>
                <a:cs typeface="Levenim MT" panose="02010502060101010101" pitchFamily="2" charset="-79"/>
              </a:rPr>
              <a:t>Importance of the application of Extraterritorial Zoning Map</a:t>
            </a:r>
          </a:p>
        </p:txBody>
      </p:sp>
      <p:sp>
        <p:nvSpPr>
          <p:cNvPr id="55" name="Rectangle 54">
            <a:extLst>
              <a:ext uri="{FF2B5EF4-FFF2-40B4-BE49-F238E27FC236}">
                <a16:creationId xmlns:a16="http://schemas.microsoft.com/office/drawing/2014/main" id="{321973FB-B907-FE4D-B659-11BE8BB85F53}"/>
              </a:ext>
            </a:extLst>
          </p:cNvPr>
          <p:cNvSpPr/>
          <p:nvPr/>
        </p:nvSpPr>
        <p:spPr>
          <a:xfrm>
            <a:off x="680365" y="4366773"/>
            <a:ext cx="3139055" cy="923330"/>
          </a:xfrm>
          <a:prstGeom prst="rect">
            <a:avLst/>
          </a:prstGeom>
        </p:spPr>
        <p:txBody>
          <a:bodyPr wrap="square">
            <a:spAutoFit/>
          </a:bodyPr>
          <a:lstStyle/>
          <a:p>
            <a:pPr algn="ctr"/>
            <a:r>
              <a:rPr lang="en-US" dirty="0">
                <a:solidFill>
                  <a:srgbClr val="0B546A"/>
                </a:solidFill>
                <a:latin typeface="Antonio" panose="02000503000000000000" pitchFamily="2" charset="77"/>
                <a:cs typeface="Levenim MT" panose="02010502060101010101" pitchFamily="2" charset="-79"/>
              </a:rPr>
              <a:t>Can help prevent unsuitable and disorganized development around Manchester (i.e. CAFOs, sprawl)</a:t>
            </a:r>
          </a:p>
        </p:txBody>
      </p:sp>
      <p:sp>
        <p:nvSpPr>
          <p:cNvPr id="56" name="Rectangle 55">
            <a:extLst>
              <a:ext uri="{FF2B5EF4-FFF2-40B4-BE49-F238E27FC236}">
                <a16:creationId xmlns:a16="http://schemas.microsoft.com/office/drawing/2014/main" id="{8F4D67EC-BE50-3E4A-8B17-F83E7451FABF}"/>
              </a:ext>
            </a:extLst>
          </p:cNvPr>
          <p:cNvSpPr/>
          <p:nvPr/>
        </p:nvSpPr>
        <p:spPr>
          <a:xfrm>
            <a:off x="4052263" y="4433990"/>
            <a:ext cx="3139055" cy="923330"/>
          </a:xfrm>
          <a:prstGeom prst="rect">
            <a:avLst/>
          </a:prstGeom>
        </p:spPr>
        <p:txBody>
          <a:bodyPr wrap="square">
            <a:spAutoFit/>
          </a:bodyPr>
          <a:lstStyle/>
          <a:p>
            <a:pPr algn="ctr"/>
            <a:r>
              <a:rPr lang="en-US" dirty="0">
                <a:solidFill>
                  <a:srgbClr val="0B546A"/>
                </a:solidFill>
                <a:latin typeface="Antonio" panose="02000503000000000000" pitchFamily="2" charset="77"/>
                <a:cs typeface="Levenim MT" panose="02010502060101010101" pitchFamily="2" charset="-79"/>
              </a:rPr>
              <a:t>Can help preserve prime agricultural land and sensitive areas</a:t>
            </a:r>
          </a:p>
        </p:txBody>
      </p:sp>
      <p:pic>
        <p:nvPicPr>
          <p:cNvPr id="7" name="Picture 6" descr="A picture containing grass, sky, outdoor, field&#10;&#10;Description automatically generated">
            <a:extLst>
              <a:ext uri="{FF2B5EF4-FFF2-40B4-BE49-F238E27FC236}">
                <a16:creationId xmlns:a16="http://schemas.microsoft.com/office/drawing/2014/main" id="{45733726-0341-6B47-B3BF-0E22B11CC63E}"/>
              </a:ext>
            </a:extLst>
          </p:cNvPr>
          <p:cNvPicPr>
            <a:picLocks noChangeAspect="1"/>
          </p:cNvPicPr>
          <p:nvPr/>
        </p:nvPicPr>
        <p:blipFill>
          <a:blip r:embed="rId9"/>
          <a:stretch>
            <a:fillRect/>
          </a:stretch>
        </p:blipFill>
        <p:spPr>
          <a:xfrm>
            <a:off x="4739472" y="2619997"/>
            <a:ext cx="1764635" cy="1716000"/>
          </a:xfrm>
          <a:prstGeom prst="ellipse">
            <a:avLst/>
          </a:prstGeom>
        </p:spPr>
      </p:pic>
      <p:pic>
        <p:nvPicPr>
          <p:cNvPr id="27" name="Picture 26">
            <a:extLst>
              <a:ext uri="{FF2B5EF4-FFF2-40B4-BE49-F238E27FC236}">
                <a16:creationId xmlns:a16="http://schemas.microsoft.com/office/drawing/2014/main" id="{4B54EDA2-17A8-0740-80BD-96DCBAA2F88B}"/>
              </a:ext>
            </a:extLst>
          </p:cNvPr>
          <p:cNvPicPr>
            <a:picLocks noChangeAspect="1"/>
          </p:cNvPicPr>
          <p:nvPr/>
        </p:nvPicPr>
        <p:blipFill>
          <a:blip r:embed="rId10"/>
          <a:srcRect l="23557" r="23557"/>
          <a:stretch/>
        </p:blipFill>
        <p:spPr>
          <a:xfrm>
            <a:off x="1367574" y="2619997"/>
            <a:ext cx="1764635" cy="1716000"/>
          </a:xfrm>
          <a:prstGeom prst="ellipse">
            <a:avLst/>
          </a:prstGeom>
        </p:spPr>
      </p:pic>
      <p:sp>
        <p:nvSpPr>
          <p:cNvPr id="28" name="Rectangle 27">
            <a:extLst>
              <a:ext uri="{FF2B5EF4-FFF2-40B4-BE49-F238E27FC236}">
                <a16:creationId xmlns:a16="http://schemas.microsoft.com/office/drawing/2014/main" id="{314B75E0-1E05-F649-831B-E9266FA08C3D}"/>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2CB3FF2-699B-ED4A-AFCE-71C7BD68CC52}"/>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5128EE-B3F4-5A47-A6FE-1B46F9F3C2DC}"/>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CC5066E-7A03-5B4D-BAE5-BC5AE8388B99}"/>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58B6A99-0AEF-7447-AE27-E8D650114AAF}"/>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FED3694-BB28-CE49-846A-2335EBAC0491}"/>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D9E111D-3DFF-5944-96E4-D1F927D3D6E5}"/>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EB5FB4-1D1D-6F4B-B804-D308C76FFFC8}"/>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98221D6-C2E8-B249-B835-FA1E64FE3AF5}"/>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9BDD8869-0BED-E04E-8A04-EBB5C5A114C7}"/>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ECEAF238-22B5-BF49-8D95-894AF7680486}"/>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45C17964-6647-0F4C-9B22-CA094390C297}"/>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9F0E1EE6-1C42-494C-8EC4-244A1DFC9544}"/>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5" name="Rectangle 44">
            <a:extLst>
              <a:ext uri="{FF2B5EF4-FFF2-40B4-BE49-F238E27FC236}">
                <a16:creationId xmlns:a16="http://schemas.microsoft.com/office/drawing/2014/main" id="{A9D17CED-EEF4-4F4D-8900-5E6AAC87A508}"/>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6" name="Rectangle 45">
            <a:extLst>
              <a:ext uri="{FF2B5EF4-FFF2-40B4-BE49-F238E27FC236}">
                <a16:creationId xmlns:a16="http://schemas.microsoft.com/office/drawing/2014/main" id="{6964C8CA-2202-9842-A602-85C831C72FE5}"/>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119D39E2-5D84-414F-BFB5-5C33F4A92267}"/>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6081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43"/>
                                        </p:tgtEl>
                                      </p:cBhvr>
                                    </p:animEffect>
                                    <p:animScale>
                                      <p:cBhvr>
                                        <p:cTn id="13" dur="250" autoRev="1" fill="hold"/>
                                        <p:tgtEl>
                                          <p:spTgt spid="43"/>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35"/>
                                        </p:tgtEl>
                                      </p:cBhvr>
                                    </p:animEffect>
                                    <p:animScale>
                                      <p:cBhvr>
                                        <p:cTn id="24" dur="250" autoRev="1" fill="hold"/>
                                        <p:tgtEl>
                                          <p:spTgt spid="35"/>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48"/>
                                        </p:tgtEl>
                                      </p:cBhvr>
                                    </p:animEffect>
                                    <p:animScale>
                                      <p:cBhvr>
                                        <p:cTn id="27" dur="250" autoRev="1" fill="hold"/>
                                        <p:tgtEl>
                                          <p:spTgt spid="48"/>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51"/>
                                        </p:tgtEl>
                                      </p:cBhvr>
                                    </p:animEffect>
                                    <p:animScale>
                                      <p:cBhvr>
                                        <p:cTn id="30" dur="250" autoRev="1" fill="hold"/>
                                        <p:tgtEl>
                                          <p:spTgt spid="51"/>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9"/>
                                        </p:tgtEl>
                                      </p:cBhvr>
                                    </p:animEffect>
                                    <p:animScale>
                                      <p:cBhvr>
                                        <p:cTn id="35" dur="250" autoRev="1" fill="hold"/>
                                        <p:tgtEl>
                                          <p:spTgt spid="19"/>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22"/>
                                        </p:tgtEl>
                                      </p:cBhvr>
                                    </p:animEffect>
                                    <p:animScale>
                                      <p:cBhvr>
                                        <p:cTn id="38" dur="250" autoRev="1" fill="hold"/>
                                        <p:tgtEl>
                                          <p:spTgt spid="22"/>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41"/>
                                        </p:tgtEl>
                                      </p:cBhvr>
                                    </p:animEffect>
                                    <p:animScale>
                                      <p:cBhvr>
                                        <p:cTn id="41" dur="250" autoRev="1" fill="hold"/>
                                        <p:tgtEl>
                                          <p:spTgt spid="41"/>
                                        </p:tgtEl>
                                      </p:cBhvr>
                                      <p:by x="105000" y="105000"/>
                                    </p:animScale>
                                  </p:childTnLst>
                                </p:cTn>
                              </p:par>
                              <p:par>
                                <p:cTn id="42" presetID="26" presetClass="emph" presetSubtype="0" fill="hold" nodeType="withEffect">
                                  <p:stCondLst>
                                    <p:cond delay="0"/>
                                  </p:stCondLst>
                                  <p:childTnLst>
                                    <p:animEffect transition="out" filter="fade">
                                      <p:cBhvr>
                                        <p:cTn id="43" dur="500" tmFilter="0, 0; .2, .5; .8, .5; 1, 0"/>
                                        <p:tgtEl>
                                          <p:spTgt spid="47"/>
                                        </p:tgtEl>
                                      </p:cBhvr>
                                    </p:animEffect>
                                    <p:animScale>
                                      <p:cBhvr>
                                        <p:cTn id="44"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2" grpId="0"/>
      <p:bldP spid="33" grpId="0" animBg="1"/>
      <p:bldP spid="35" grpId="0"/>
      <p:bldP spid="41" grpId="0" animBg="1"/>
      <p:bldP spid="43"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2D9569-7EE4-914F-8C50-1BC3843306CD}"/>
              </a:ext>
            </a:extLst>
          </p:cNvPr>
          <p:cNvSpPr/>
          <p:nvPr/>
        </p:nvSpPr>
        <p:spPr>
          <a:xfrm>
            <a:off x="0" y="922197"/>
            <a:ext cx="11633200" cy="3847558"/>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B75E34-1D8F-BC42-8DB0-B9278101CE9D}"/>
              </a:ext>
            </a:extLst>
          </p:cNvPr>
          <p:cNvSpPr txBox="1"/>
          <p:nvPr/>
        </p:nvSpPr>
        <p:spPr>
          <a:xfrm>
            <a:off x="8615441" y="1816040"/>
            <a:ext cx="3343203" cy="1877437"/>
          </a:xfrm>
          <a:prstGeom prst="rect">
            <a:avLst/>
          </a:prstGeom>
          <a:noFill/>
        </p:spPr>
        <p:txBody>
          <a:bodyPr wrap="square" rtlCol="0">
            <a:spAutoFit/>
          </a:bodyPr>
          <a:lstStyle/>
          <a:p>
            <a:pPr algn="ctr"/>
            <a:r>
              <a:rPr lang="en-US" b="1" dirty="0">
                <a:solidFill>
                  <a:srgbClr val="0A5369"/>
                </a:solidFill>
                <a:latin typeface="Antonio" panose="02000503000000000000" pitchFamily="2" charset="77"/>
                <a:cs typeface="Levenim MT" panose="02010502060101010101" pitchFamily="2" charset="-79"/>
              </a:rPr>
              <a:t>Planning Team</a:t>
            </a:r>
          </a:p>
          <a:p>
            <a:pPr algn="ctr"/>
            <a:endParaRPr lang="en-US" dirty="0">
              <a:solidFill>
                <a:srgbClr val="0A5369"/>
              </a:solidFill>
              <a:latin typeface="Antonio" panose="02000503000000000000" pitchFamily="2" charset="77"/>
              <a:cs typeface="Levenim MT" panose="02010502060101010101" pitchFamily="2" charset="-79"/>
            </a:endParaRPr>
          </a:p>
          <a:p>
            <a:pPr algn="ctr"/>
            <a:r>
              <a:rPr lang="en-US" sz="1600" dirty="0">
                <a:solidFill>
                  <a:srgbClr val="0A5369"/>
                </a:solidFill>
                <a:latin typeface="Antonio" panose="02000503000000000000" pitchFamily="2" charset="77"/>
                <a:cs typeface="Levenim MT" panose="02010502060101010101" pitchFamily="2" charset="-79"/>
              </a:rPr>
              <a:t>Flavia </a:t>
            </a:r>
            <a:r>
              <a:rPr lang="en-US" sz="1600" dirty="0" err="1">
                <a:solidFill>
                  <a:srgbClr val="0A5369"/>
                </a:solidFill>
                <a:latin typeface="Antonio" panose="02000503000000000000" pitchFamily="2" charset="77"/>
                <a:cs typeface="Levenim MT" panose="02010502060101010101" pitchFamily="2" charset="-79"/>
              </a:rPr>
              <a:t>Hauss</a:t>
            </a:r>
            <a:endParaRPr lang="en-US" sz="1600" dirty="0">
              <a:solidFill>
                <a:srgbClr val="0A5369"/>
              </a:solidFill>
              <a:latin typeface="Antonio" panose="02000503000000000000" pitchFamily="2" charset="77"/>
              <a:cs typeface="Levenim MT" panose="02010502060101010101" pitchFamily="2" charset="-79"/>
            </a:endParaRPr>
          </a:p>
          <a:p>
            <a:pPr algn="ctr"/>
            <a:r>
              <a:rPr lang="en-US" sz="1600" dirty="0">
                <a:solidFill>
                  <a:srgbClr val="0A5369"/>
                </a:solidFill>
                <a:latin typeface="Antonio" panose="02000503000000000000" pitchFamily="2" charset="77"/>
                <a:cs typeface="Levenim MT" panose="02010502060101010101" pitchFamily="2" charset="-79"/>
              </a:rPr>
              <a:t>Jack Johansen</a:t>
            </a:r>
          </a:p>
          <a:p>
            <a:pPr algn="ctr"/>
            <a:r>
              <a:rPr lang="en-US" sz="1600" dirty="0" err="1">
                <a:solidFill>
                  <a:srgbClr val="0A5369"/>
                </a:solidFill>
                <a:latin typeface="Antonio" panose="02000503000000000000" pitchFamily="2" charset="77"/>
                <a:cs typeface="Levenim MT" panose="02010502060101010101" pitchFamily="2" charset="-79"/>
              </a:rPr>
              <a:t>Nafisa</a:t>
            </a:r>
            <a:r>
              <a:rPr lang="en-US" sz="1600" dirty="0">
                <a:solidFill>
                  <a:srgbClr val="0A5369"/>
                </a:solidFill>
                <a:latin typeface="Antonio" panose="02000503000000000000" pitchFamily="2" charset="77"/>
                <a:cs typeface="Levenim MT" panose="02010502060101010101" pitchFamily="2" charset="-79"/>
              </a:rPr>
              <a:t> Binti</a:t>
            </a:r>
          </a:p>
          <a:p>
            <a:pPr algn="ctr"/>
            <a:r>
              <a:rPr lang="en-US" sz="1600" dirty="0" err="1">
                <a:solidFill>
                  <a:srgbClr val="0A5369"/>
                </a:solidFill>
                <a:latin typeface="Antonio" panose="02000503000000000000" pitchFamily="2" charset="77"/>
                <a:cs typeface="Levenim MT" panose="02010502060101010101" pitchFamily="2" charset="-79"/>
              </a:rPr>
              <a:t>Parya</a:t>
            </a:r>
            <a:r>
              <a:rPr lang="en-US" sz="1600" dirty="0">
                <a:solidFill>
                  <a:srgbClr val="0A5369"/>
                </a:solidFill>
                <a:latin typeface="Antonio" panose="02000503000000000000" pitchFamily="2" charset="77"/>
                <a:cs typeface="Levenim MT" panose="02010502060101010101" pitchFamily="2" charset="-79"/>
              </a:rPr>
              <a:t> Seif</a:t>
            </a:r>
          </a:p>
          <a:p>
            <a:pPr algn="ctr"/>
            <a:r>
              <a:rPr lang="en-US" sz="1600" dirty="0" err="1">
                <a:solidFill>
                  <a:srgbClr val="0A5369"/>
                </a:solidFill>
                <a:latin typeface="Antonio" panose="02000503000000000000" pitchFamily="2" charset="77"/>
                <a:cs typeface="Levenim MT" panose="02010502060101010101" pitchFamily="2" charset="-79"/>
              </a:rPr>
              <a:t>Shila</a:t>
            </a:r>
            <a:r>
              <a:rPr lang="en-US" sz="1600" dirty="0">
                <a:solidFill>
                  <a:srgbClr val="0A5369"/>
                </a:solidFill>
                <a:latin typeface="Antonio" panose="02000503000000000000" pitchFamily="2" charset="77"/>
                <a:cs typeface="Levenim MT" panose="02010502060101010101" pitchFamily="2" charset="-79"/>
              </a:rPr>
              <a:t> de </a:t>
            </a:r>
            <a:r>
              <a:rPr lang="en-US" sz="1600" dirty="0" err="1">
                <a:solidFill>
                  <a:srgbClr val="0A5369"/>
                </a:solidFill>
                <a:latin typeface="Antonio" panose="02000503000000000000" pitchFamily="2" charset="77"/>
                <a:cs typeface="Levenim MT" panose="02010502060101010101" pitchFamily="2" charset="-79"/>
              </a:rPr>
              <a:t>Morais</a:t>
            </a:r>
            <a:endParaRPr lang="en-US" sz="1600" dirty="0">
              <a:solidFill>
                <a:srgbClr val="0A5369"/>
              </a:solidFill>
              <a:latin typeface="Antonio" panose="02000503000000000000" pitchFamily="2" charset="77"/>
              <a:cs typeface="Levenim MT" panose="02010502060101010101" pitchFamily="2" charset="-79"/>
            </a:endParaRPr>
          </a:p>
        </p:txBody>
      </p:sp>
      <p:pic>
        <p:nvPicPr>
          <p:cNvPr id="12" name="Picture 11" descr="A close up of a logo&#10;&#10;Description automatically generated">
            <a:extLst>
              <a:ext uri="{FF2B5EF4-FFF2-40B4-BE49-F238E27FC236}">
                <a16:creationId xmlns:a16="http://schemas.microsoft.com/office/drawing/2014/main" id="{BF587A57-6FEC-E545-AF9A-5EEDD0BA5485}"/>
              </a:ext>
            </a:extLst>
          </p:cNvPr>
          <p:cNvPicPr>
            <a:picLocks noChangeAspect="1"/>
          </p:cNvPicPr>
          <p:nvPr/>
        </p:nvPicPr>
        <p:blipFill>
          <a:blip r:embed="rId2"/>
          <a:stretch>
            <a:fillRect/>
          </a:stretch>
        </p:blipFill>
        <p:spPr>
          <a:xfrm>
            <a:off x="5144666" y="4900218"/>
            <a:ext cx="1553252" cy="1009614"/>
          </a:xfrm>
          <a:prstGeom prst="rect">
            <a:avLst/>
          </a:prstGeom>
        </p:spPr>
      </p:pic>
      <p:sp>
        <p:nvSpPr>
          <p:cNvPr id="13" name="TextBox 12">
            <a:extLst>
              <a:ext uri="{FF2B5EF4-FFF2-40B4-BE49-F238E27FC236}">
                <a16:creationId xmlns:a16="http://schemas.microsoft.com/office/drawing/2014/main" id="{E8C9FDD0-1401-FA43-903E-F62635EC95FE}"/>
              </a:ext>
            </a:extLst>
          </p:cNvPr>
          <p:cNvSpPr txBox="1"/>
          <p:nvPr/>
        </p:nvSpPr>
        <p:spPr>
          <a:xfrm>
            <a:off x="5138056" y="5909832"/>
            <a:ext cx="1553252" cy="276999"/>
          </a:xfrm>
          <a:prstGeom prst="rect">
            <a:avLst/>
          </a:prstGeom>
          <a:noFill/>
        </p:spPr>
        <p:txBody>
          <a:bodyPr wrap="square" rtlCol="0">
            <a:spAutoFit/>
          </a:bodyPr>
          <a:lstStyle/>
          <a:p>
            <a:pPr algn="ctr"/>
            <a:r>
              <a:rPr lang="en-US" sz="1200" dirty="0">
                <a:solidFill>
                  <a:srgbClr val="123B47"/>
                </a:solidFill>
                <a:latin typeface="Antonio" panose="02000503000000000000" pitchFamily="2" charset="77"/>
                <a:cs typeface="Levenim MT" panose="02010502060101010101" pitchFamily="2" charset="-79"/>
              </a:rPr>
              <a:t>Tim Vick, City Manager</a:t>
            </a:r>
          </a:p>
        </p:txBody>
      </p:sp>
      <p:pic>
        <p:nvPicPr>
          <p:cNvPr id="14" name="Picture 13">
            <a:extLst>
              <a:ext uri="{FF2B5EF4-FFF2-40B4-BE49-F238E27FC236}">
                <a16:creationId xmlns:a16="http://schemas.microsoft.com/office/drawing/2014/main" id="{6313DD16-ADD8-8745-9035-BDE431BB5658}"/>
              </a:ext>
            </a:extLst>
          </p:cNvPr>
          <p:cNvPicPr>
            <a:picLocks noChangeAspect="1"/>
          </p:cNvPicPr>
          <p:nvPr/>
        </p:nvPicPr>
        <p:blipFill rotWithShape="1">
          <a:blip r:embed="rId3"/>
          <a:srcRect b="24006"/>
          <a:stretch/>
        </p:blipFill>
        <p:spPr>
          <a:xfrm>
            <a:off x="1865652" y="5383736"/>
            <a:ext cx="2555178" cy="526096"/>
          </a:xfrm>
          <a:prstGeom prst="rect">
            <a:avLst/>
          </a:prstGeom>
        </p:spPr>
      </p:pic>
      <p:pic>
        <p:nvPicPr>
          <p:cNvPr id="15" name="Picture 14">
            <a:extLst>
              <a:ext uri="{FF2B5EF4-FFF2-40B4-BE49-F238E27FC236}">
                <a16:creationId xmlns:a16="http://schemas.microsoft.com/office/drawing/2014/main" id="{8FEEE29F-4960-A246-B826-30D06636E0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76" b="15486"/>
          <a:stretch/>
        </p:blipFill>
        <p:spPr>
          <a:xfrm>
            <a:off x="7774328" y="5393806"/>
            <a:ext cx="2148938" cy="521003"/>
          </a:xfrm>
          <a:prstGeom prst="rect">
            <a:avLst/>
          </a:prstGeom>
        </p:spPr>
      </p:pic>
      <p:sp>
        <p:nvSpPr>
          <p:cNvPr id="16" name="TextBox 15">
            <a:extLst>
              <a:ext uri="{FF2B5EF4-FFF2-40B4-BE49-F238E27FC236}">
                <a16:creationId xmlns:a16="http://schemas.microsoft.com/office/drawing/2014/main" id="{81C77923-6506-D844-A483-FCB1748EED1E}"/>
              </a:ext>
            </a:extLst>
          </p:cNvPr>
          <p:cNvSpPr txBox="1"/>
          <p:nvPr/>
        </p:nvSpPr>
        <p:spPr>
          <a:xfrm>
            <a:off x="1865652" y="5914809"/>
            <a:ext cx="2555178" cy="646331"/>
          </a:xfrm>
          <a:prstGeom prst="rect">
            <a:avLst/>
          </a:prstGeom>
          <a:noFill/>
        </p:spPr>
        <p:txBody>
          <a:bodyPr wrap="square" rtlCol="0">
            <a:spAutoFit/>
          </a:bodyPr>
          <a:lstStyle>
            <a:defPPr>
              <a:defRPr lang="en-US"/>
            </a:defPPr>
            <a:lvl1pPr algn="ctr">
              <a:defRPr sz="1200" b="1">
                <a:solidFill>
                  <a:srgbClr val="123B47"/>
                </a:solidFill>
                <a:latin typeface="Century Gothic" panose="020B0502020202020204" pitchFamily="34" charset="0"/>
                <a:cs typeface="Levenim MT" panose="02010502060101010101" pitchFamily="2" charset="-79"/>
              </a:defRPr>
            </a:lvl1pPr>
          </a:lstStyle>
          <a:p>
            <a:r>
              <a:rPr lang="en-US" b="0" dirty="0">
                <a:latin typeface="Antonio" panose="02000503000000000000" pitchFamily="2" charset="77"/>
              </a:rPr>
              <a:t>Travis Kraus, Associate Professor</a:t>
            </a:r>
          </a:p>
          <a:p>
            <a:r>
              <a:rPr lang="en-US" b="0" dirty="0">
                <a:latin typeface="Antonio" panose="02000503000000000000" pitchFamily="2" charset="77"/>
              </a:rPr>
              <a:t>Phuong Nguyen, Associate Professor</a:t>
            </a:r>
          </a:p>
          <a:p>
            <a:r>
              <a:rPr lang="en-US" b="0" dirty="0">
                <a:latin typeface="Antonio" panose="02000503000000000000" pitchFamily="2" charset="77"/>
              </a:rPr>
              <a:t>Haifeng Qian, Associate Professor</a:t>
            </a:r>
          </a:p>
        </p:txBody>
      </p:sp>
      <p:sp>
        <p:nvSpPr>
          <p:cNvPr id="17" name="TextBox 16">
            <a:extLst>
              <a:ext uri="{FF2B5EF4-FFF2-40B4-BE49-F238E27FC236}">
                <a16:creationId xmlns:a16="http://schemas.microsoft.com/office/drawing/2014/main" id="{51598DFB-15A3-8844-BF51-5E07CFA5CBC7}"/>
              </a:ext>
            </a:extLst>
          </p:cNvPr>
          <p:cNvSpPr txBox="1"/>
          <p:nvPr/>
        </p:nvSpPr>
        <p:spPr>
          <a:xfrm>
            <a:off x="7573265" y="5914809"/>
            <a:ext cx="2854086" cy="276999"/>
          </a:xfrm>
          <a:prstGeom prst="rect">
            <a:avLst/>
          </a:prstGeom>
          <a:noFill/>
        </p:spPr>
        <p:txBody>
          <a:bodyPr wrap="square" rtlCol="0">
            <a:spAutoFit/>
          </a:bodyPr>
          <a:lstStyle>
            <a:defPPr>
              <a:defRPr lang="en-US"/>
            </a:defPPr>
            <a:lvl1pPr algn="ctr">
              <a:defRPr sz="1200" b="1">
                <a:solidFill>
                  <a:srgbClr val="123B47"/>
                </a:solidFill>
                <a:latin typeface="Century Gothic" panose="020B0502020202020204" pitchFamily="34" charset="0"/>
                <a:cs typeface="Levenim MT" panose="02010502060101010101" pitchFamily="2" charset="-79"/>
              </a:defRPr>
            </a:lvl1pPr>
          </a:lstStyle>
          <a:p>
            <a:r>
              <a:rPr lang="en-US" b="0" dirty="0">
                <a:latin typeface="Antonio" panose="02000503000000000000" pitchFamily="2" charset="77"/>
              </a:rPr>
              <a:t>Travis Kraus, Director</a:t>
            </a:r>
          </a:p>
        </p:txBody>
      </p:sp>
      <p:cxnSp>
        <p:nvCxnSpPr>
          <p:cNvPr id="22" name="Straight Connector 21">
            <a:extLst>
              <a:ext uri="{FF2B5EF4-FFF2-40B4-BE49-F238E27FC236}">
                <a16:creationId xmlns:a16="http://schemas.microsoft.com/office/drawing/2014/main" id="{A8722D67-1801-BB4F-AAE4-26B9CC6385BC}"/>
              </a:ext>
            </a:extLst>
          </p:cNvPr>
          <p:cNvCxnSpPr>
            <a:cxnSpLocks/>
          </p:cNvCxnSpPr>
          <p:nvPr/>
        </p:nvCxnSpPr>
        <p:spPr>
          <a:xfrm>
            <a:off x="2076292" y="2263517"/>
            <a:ext cx="8860221" cy="0"/>
          </a:xfrm>
          <a:prstGeom prst="line">
            <a:avLst/>
          </a:prstGeom>
          <a:ln w="19050">
            <a:solidFill>
              <a:srgbClr val="0A5369"/>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62FB977-CC32-A340-A1BD-BAD31EC3A5EF}"/>
              </a:ext>
            </a:extLst>
          </p:cNvPr>
          <p:cNvSpPr>
            <a:spLocks noGrp="1"/>
          </p:cNvSpPr>
          <p:nvPr>
            <p:ph type="sldNum" sz="quarter" idx="12"/>
          </p:nvPr>
        </p:nvSpPr>
        <p:spPr/>
        <p:txBody>
          <a:bodyPr/>
          <a:lstStyle/>
          <a:p>
            <a:fld id="{596C8553-4B80-1B48-ABF9-E65CF85F8D92}" type="slidenum">
              <a:rPr lang="en-US" smtClean="0"/>
              <a:t>3</a:t>
            </a:fld>
            <a:endParaRPr lang="en-US"/>
          </a:p>
        </p:txBody>
      </p:sp>
      <p:pic>
        <p:nvPicPr>
          <p:cNvPr id="5" name="Picture 4">
            <a:extLst>
              <a:ext uri="{FF2B5EF4-FFF2-40B4-BE49-F238E27FC236}">
                <a16:creationId xmlns:a16="http://schemas.microsoft.com/office/drawing/2014/main" id="{A511A01C-1E06-6C4F-B198-65ED6F0D0D3D}"/>
              </a:ext>
            </a:extLst>
          </p:cNvPr>
          <p:cNvPicPr>
            <a:picLocks noChangeAspect="1"/>
          </p:cNvPicPr>
          <p:nvPr/>
        </p:nvPicPr>
        <p:blipFill rotWithShape="1">
          <a:blip r:embed="rId5"/>
          <a:srcRect t="26163"/>
          <a:stretch/>
        </p:blipFill>
        <p:spPr>
          <a:xfrm>
            <a:off x="3109846" y="1421821"/>
            <a:ext cx="5505595" cy="2793216"/>
          </a:xfrm>
          <a:prstGeom prst="rect">
            <a:avLst/>
          </a:prstGeom>
        </p:spPr>
      </p:pic>
      <p:pic>
        <p:nvPicPr>
          <p:cNvPr id="21" name="Picture 20" descr="A picture containing arrow&#10;&#10;Description automatically generated">
            <a:extLst>
              <a:ext uri="{FF2B5EF4-FFF2-40B4-BE49-F238E27FC236}">
                <a16:creationId xmlns:a16="http://schemas.microsoft.com/office/drawing/2014/main" id="{BD74574C-03B3-E44A-8688-CDFD4CFE9CD9}"/>
              </a:ext>
            </a:extLst>
          </p:cNvPr>
          <p:cNvPicPr>
            <a:picLocks noChangeAspect="1"/>
          </p:cNvPicPr>
          <p:nvPr/>
        </p:nvPicPr>
        <p:blipFill rotWithShape="1">
          <a:blip r:embed="rId6"/>
          <a:srcRect l="11516" t="11516" r="11516" b="11516"/>
          <a:stretch/>
        </p:blipFill>
        <p:spPr>
          <a:xfrm>
            <a:off x="576235" y="1401509"/>
            <a:ext cx="1724020" cy="1724016"/>
          </a:xfrm>
          <a:prstGeom prst="rect">
            <a:avLst/>
          </a:prstGeom>
        </p:spPr>
      </p:pic>
      <p:cxnSp>
        <p:nvCxnSpPr>
          <p:cNvPr id="18" name="Straight Connector 17">
            <a:extLst>
              <a:ext uri="{FF2B5EF4-FFF2-40B4-BE49-F238E27FC236}">
                <a16:creationId xmlns:a16="http://schemas.microsoft.com/office/drawing/2014/main" id="{1722C203-5EA6-BC4A-BACF-48F82E8FEFE4}"/>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F058A55-210C-D047-8282-CD83256EC724}"/>
              </a:ext>
            </a:extLst>
          </p:cNvPr>
          <p:cNvSpPr/>
          <p:nvPr/>
        </p:nvSpPr>
        <p:spPr>
          <a:xfrm>
            <a:off x="7774328" y="69572"/>
            <a:ext cx="4073551"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Acknowledgements</a:t>
            </a:r>
          </a:p>
        </p:txBody>
      </p:sp>
      <p:sp>
        <p:nvSpPr>
          <p:cNvPr id="39" name="Rectangle 38">
            <a:extLst>
              <a:ext uri="{FF2B5EF4-FFF2-40B4-BE49-F238E27FC236}">
                <a16:creationId xmlns:a16="http://schemas.microsoft.com/office/drawing/2014/main" id="{50A9A2B4-ACF5-3044-B2A0-011F411AC9E5}"/>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8CF9345-55E0-0547-91F8-A66EABB898AE}"/>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28CF024-263C-E84D-BF1F-7DA5E2EFC01E}"/>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B1B8B7E-0788-4542-B219-418D86D2F00A}"/>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9E4D37F-442D-574C-8DF2-1870795543B7}"/>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D7AEDF-F3FA-EE45-BD11-DFD044E0989D}"/>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B27AAED-5846-254F-8BC7-F59BA801A5A4}"/>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FFD5BC-F88B-A340-B5F6-452D16CDDD6B}"/>
              </a:ext>
            </a:extLst>
          </p:cNvPr>
          <p:cNvSpPr/>
          <p:nvPr/>
        </p:nvSpPr>
        <p:spPr>
          <a:xfrm rot="5400000">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D21D8D-B9C3-314E-8C1C-87E55E202BE3}"/>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8267400C-055E-2749-A5F4-038B0574D632}"/>
              </a:ext>
            </a:extLst>
          </p:cNvPr>
          <p:cNvSpPr/>
          <p:nvPr/>
        </p:nvSpPr>
        <p:spPr>
          <a:xfrm>
            <a:off x="46612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F172ECBA-7217-2749-A918-92B2DD673E28}"/>
              </a:ext>
            </a:extLst>
          </p:cNvPr>
          <p:cNvSpPr/>
          <p:nvPr/>
        </p:nvSpPr>
        <p:spPr>
          <a:xfrm>
            <a:off x="990274"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1A52B8BE-CB91-214C-8E0C-40F46313782A}"/>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5404599E-23BA-CB4C-B12A-5C46D8913E60}"/>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2" name="Rectangle 51">
            <a:extLst>
              <a:ext uri="{FF2B5EF4-FFF2-40B4-BE49-F238E27FC236}">
                <a16:creationId xmlns:a16="http://schemas.microsoft.com/office/drawing/2014/main" id="{3BFBE027-887D-D346-A298-BE5C8DE7AC40}"/>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3" name="Rectangle 52">
            <a:extLst>
              <a:ext uri="{FF2B5EF4-FFF2-40B4-BE49-F238E27FC236}">
                <a16:creationId xmlns:a16="http://schemas.microsoft.com/office/drawing/2014/main" id="{77FFB669-943C-BF4D-A9AE-891CED059C88}"/>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4" name="Rectangle 53">
            <a:extLst>
              <a:ext uri="{FF2B5EF4-FFF2-40B4-BE49-F238E27FC236}">
                <a16:creationId xmlns:a16="http://schemas.microsoft.com/office/drawing/2014/main" id="{137271D0-060E-5C48-8072-7978B4160547}"/>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164429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30</a:t>
            </a:fld>
            <a:endParaRPr lang="en-US"/>
          </a:p>
        </p:txBody>
      </p:sp>
      <p:pic>
        <p:nvPicPr>
          <p:cNvPr id="26" name="Picture 25" descr="Map&#10;&#10;Description automatically generated">
            <a:extLst>
              <a:ext uri="{FF2B5EF4-FFF2-40B4-BE49-F238E27FC236}">
                <a16:creationId xmlns:a16="http://schemas.microsoft.com/office/drawing/2014/main" id="{0ECCC177-32F5-7B4C-9BBA-580B8BBDE824}"/>
              </a:ext>
            </a:extLst>
          </p:cNvPr>
          <p:cNvPicPr>
            <a:picLocks noChangeAspect="1"/>
          </p:cNvPicPr>
          <p:nvPr/>
        </p:nvPicPr>
        <p:blipFill>
          <a:blip r:embed="rId3"/>
          <a:stretch>
            <a:fillRect/>
          </a:stretch>
        </p:blipFill>
        <p:spPr>
          <a:xfrm>
            <a:off x="4479088" y="1300679"/>
            <a:ext cx="7154112" cy="5069960"/>
          </a:xfrm>
          <a:prstGeom prst="rect">
            <a:avLst/>
          </a:prstGeom>
        </p:spPr>
      </p:pic>
      <p:sp>
        <p:nvSpPr>
          <p:cNvPr id="27" name="Rectangle 26">
            <a:extLst>
              <a:ext uri="{FF2B5EF4-FFF2-40B4-BE49-F238E27FC236}">
                <a16:creationId xmlns:a16="http://schemas.microsoft.com/office/drawing/2014/main" id="{768DBDC2-D22B-BE4B-AB58-952983644E93}"/>
              </a:ext>
            </a:extLst>
          </p:cNvPr>
          <p:cNvSpPr/>
          <p:nvPr/>
        </p:nvSpPr>
        <p:spPr>
          <a:xfrm>
            <a:off x="1" y="1300678"/>
            <a:ext cx="4282632" cy="5557320"/>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943897E-EECC-FD4B-B31D-E36C7F73389E}"/>
              </a:ext>
            </a:extLst>
          </p:cNvPr>
          <p:cNvSpPr/>
          <p:nvPr/>
        </p:nvSpPr>
        <p:spPr>
          <a:xfrm>
            <a:off x="6399075" y="777458"/>
            <a:ext cx="5234125"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Development Trend in Two-mile Buffer</a:t>
            </a:r>
          </a:p>
        </p:txBody>
      </p:sp>
      <p:sp>
        <p:nvSpPr>
          <p:cNvPr id="30" name="Oval 29">
            <a:extLst>
              <a:ext uri="{FF2B5EF4-FFF2-40B4-BE49-F238E27FC236}">
                <a16:creationId xmlns:a16="http://schemas.microsoft.com/office/drawing/2014/main" id="{CE57E46B-3CE4-4944-B72F-0A8828A93105}"/>
              </a:ext>
            </a:extLst>
          </p:cNvPr>
          <p:cNvSpPr/>
          <p:nvPr/>
        </p:nvSpPr>
        <p:spPr>
          <a:xfrm>
            <a:off x="1752755" y="1445737"/>
            <a:ext cx="790416" cy="790414"/>
          </a:xfrm>
          <a:prstGeom prst="ellipse">
            <a:avLst/>
          </a:prstGeom>
          <a:solidFill>
            <a:srgbClr val="E2E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1" name="Rectangle 30">
            <a:extLst>
              <a:ext uri="{FF2B5EF4-FFF2-40B4-BE49-F238E27FC236}">
                <a16:creationId xmlns:a16="http://schemas.microsoft.com/office/drawing/2014/main" id="{A2D28D90-CA42-7041-9AA5-D41418B57395}"/>
              </a:ext>
            </a:extLst>
          </p:cNvPr>
          <p:cNvSpPr/>
          <p:nvPr/>
        </p:nvSpPr>
        <p:spPr>
          <a:xfrm>
            <a:off x="1544413" y="2247359"/>
            <a:ext cx="1207102" cy="461665"/>
          </a:xfrm>
          <a:prstGeom prst="rect">
            <a:avLst/>
          </a:prstGeom>
        </p:spPr>
        <p:txBody>
          <a:bodyPr wrap="square">
            <a:spAutoFit/>
          </a:bodyPr>
          <a:lstStyle/>
          <a:p>
            <a:pPr algn="ctr"/>
            <a:r>
              <a:rPr lang="en-US" sz="2400" dirty="0">
                <a:solidFill>
                  <a:schemeClr val="bg1"/>
                </a:solidFill>
                <a:latin typeface="Antonio" panose="02000503000000000000" pitchFamily="2" charset="77"/>
              </a:rPr>
              <a:t>75%</a:t>
            </a:r>
          </a:p>
        </p:txBody>
      </p:sp>
      <p:sp>
        <p:nvSpPr>
          <p:cNvPr id="21" name="Rectangle 20">
            <a:extLst>
              <a:ext uri="{FF2B5EF4-FFF2-40B4-BE49-F238E27FC236}">
                <a16:creationId xmlns:a16="http://schemas.microsoft.com/office/drawing/2014/main" id="{BF772976-8C89-FA44-8C65-DCB295762617}"/>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A685858-580A-124A-80AA-F232BCFCFBBF}"/>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F54539-253A-DE49-8638-38C1C5F8C805}"/>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84DDBEE-EE3B-3747-8EA2-0902E95C4CE0}"/>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0D6F56-EF66-0048-AB3D-99E98867184D}"/>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313B895-E426-DF40-9045-1C75F3729DCD}"/>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7292F5-98D8-B34B-9FF4-7943EF769B19}"/>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2EC0F4-643C-9D4A-8008-84C8E569E503}"/>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82A1CE2-F7CC-2241-93B0-75340648CF38}"/>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CCCD6AC8-6FA9-494B-B994-01376BCB649D}"/>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85AD829B-60C9-A143-BB76-B438C3430C7F}"/>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7" name="Rectangle 46">
            <a:extLst>
              <a:ext uri="{FF2B5EF4-FFF2-40B4-BE49-F238E27FC236}">
                <a16:creationId xmlns:a16="http://schemas.microsoft.com/office/drawing/2014/main" id="{E4809386-04EC-A246-B680-79C74C6B5BD1}"/>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48F83A8C-37A5-4948-88C2-F68816A5412E}"/>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49D848B8-1A9C-9346-9309-8EEC7F0040FE}"/>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9404CCB5-0D9E-7A4B-A3D4-7C2BFDEDA108}"/>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9B0763C7-35B1-684E-B861-0FEC4D9D5020}"/>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pic>
        <p:nvPicPr>
          <p:cNvPr id="5" name="Graphic 4" descr="Home with solid fill">
            <a:extLst>
              <a:ext uri="{FF2B5EF4-FFF2-40B4-BE49-F238E27FC236}">
                <a16:creationId xmlns:a16="http://schemas.microsoft.com/office/drawing/2014/main" id="{C9479AB4-8369-D64F-9AE0-96E37EA2A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3988" y="1514623"/>
            <a:ext cx="587950" cy="587950"/>
          </a:xfrm>
          <a:prstGeom prst="rect">
            <a:avLst/>
          </a:prstGeom>
        </p:spPr>
      </p:pic>
      <p:sp>
        <p:nvSpPr>
          <p:cNvPr id="56" name="Oval 55">
            <a:extLst>
              <a:ext uri="{FF2B5EF4-FFF2-40B4-BE49-F238E27FC236}">
                <a16:creationId xmlns:a16="http://schemas.microsoft.com/office/drawing/2014/main" id="{F948A1DD-8990-9C4F-99F5-C45FB45658AD}"/>
              </a:ext>
            </a:extLst>
          </p:cNvPr>
          <p:cNvSpPr/>
          <p:nvPr/>
        </p:nvSpPr>
        <p:spPr>
          <a:xfrm>
            <a:off x="1752755" y="2793305"/>
            <a:ext cx="790416" cy="7904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7" name="Rectangle 56">
            <a:extLst>
              <a:ext uri="{FF2B5EF4-FFF2-40B4-BE49-F238E27FC236}">
                <a16:creationId xmlns:a16="http://schemas.microsoft.com/office/drawing/2014/main" id="{3DBDCEE5-A4CD-8842-87FA-B40BEDE38FB0}"/>
              </a:ext>
            </a:extLst>
          </p:cNvPr>
          <p:cNvSpPr/>
          <p:nvPr/>
        </p:nvSpPr>
        <p:spPr>
          <a:xfrm>
            <a:off x="1544413" y="3594927"/>
            <a:ext cx="1207102" cy="461665"/>
          </a:xfrm>
          <a:prstGeom prst="rect">
            <a:avLst/>
          </a:prstGeom>
        </p:spPr>
        <p:txBody>
          <a:bodyPr wrap="square">
            <a:spAutoFit/>
          </a:bodyPr>
          <a:lstStyle/>
          <a:p>
            <a:pPr algn="ctr"/>
            <a:r>
              <a:rPr lang="en-US" sz="2400" dirty="0">
                <a:solidFill>
                  <a:schemeClr val="bg1"/>
                </a:solidFill>
                <a:latin typeface="Antonio" panose="02000503000000000000" pitchFamily="2" charset="77"/>
              </a:rPr>
              <a:t>52%</a:t>
            </a:r>
          </a:p>
        </p:txBody>
      </p:sp>
      <p:pic>
        <p:nvPicPr>
          <p:cNvPr id="9" name="Graphic 8" descr="Shopping cart with solid fill">
            <a:extLst>
              <a:ext uri="{FF2B5EF4-FFF2-40B4-BE49-F238E27FC236}">
                <a16:creationId xmlns:a16="http://schemas.microsoft.com/office/drawing/2014/main" id="{187BA72E-331C-3E45-AF52-1B9FEC64D8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1420" y="2941452"/>
            <a:ext cx="542796" cy="542796"/>
          </a:xfrm>
          <a:prstGeom prst="rect">
            <a:avLst/>
          </a:prstGeom>
        </p:spPr>
      </p:pic>
      <p:sp>
        <p:nvSpPr>
          <p:cNvPr id="60" name="Oval 59">
            <a:extLst>
              <a:ext uri="{FF2B5EF4-FFF2-40B4-BE49-F238E27FC236}">
                <a16:creationId xmlns:a16="http://schemas.microsoft.com/office/drawing/2014/main" id="{56B4BFFD-2701-D04D-875B-23A7195EB363}"/>
              </a:ext>
            </a:extLst>
          </p:cNvPr>
          <p:cNvSpPr/>
          <p:nvPr/>
        </p:nvSpPr>
        <p:spPr>
          <a:xfrm>
            <a:off x="1752755" y="4106848"/>
            <a:ext cx="790416" cy="790414"/>
          </a:xfrm>
          <a:prstGeom prst="ellipse">
            <a:avLst/>
          </a:prstGeom>
          <a:solidFill>
            <a:srgbClr val="C6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1" name="Rectangle 60">
            <a:extLst>
              <a:ext uri="{FF2B5EF4-FFF2-40B4-BE49-F238E27FC236}">
                <a16:creationId xmlns:a16="http://schemas.microsoft.com/office/drawing/2014/main" id="{65197C8E-CE4A-B24A-BF2A-48224B12C9BE}"/>
              </a:ext>
            </a:extLst>
          </p:cNvPr>
          <p:cNvSpPr/>
          <p:nvPr/>
        </p:nvSpPr>
        <p:spPr>
          <a:xfrm>
            <a:off x="1544413" y="4908470"/>
            <a:ext cx="1207102" cy="461665"/>
          </a:xfrm>
          <a:prstGeom prst="rect">
            <a:avLst/>
          </a:prstGeom>
        </p:spPr>
        <p:txBody>
          <a:bodyPr wrap="square">
            <a:spAutoFit/>
          </a:bodyPr>
          <a:lstStyle/>
          <a:p>
            <a:pPr algn="ctr"/>
            <a:r>
              <a:rPr lang="en-US" sz="2400" dirty="0">
                <a:solidFill>
                  <a:schemeClr val="bg1"/>
                </a:solidFill>
                <a:latin typeface="Antonio" panose="02000503000000000000" pitchFamily="2" charset="77"/>
              </a:rPr>
              <a:t>66%</a:t>
            </a:r>
          </a:p>
        </p:txBody>
      </p:sp>
      <p:pic>
        <p:nvPicPr>
          <p:cNvPr id="11" name="Graphic 10" descr="Factory with solid fill">
            <a:extLst>
              <a:ext uri="{FF2B5EF4-FFF2-40B4-BE49-F238E27FC236}">
                <a16:creationId xmlns:a16="http://schemas.microsoft.com/office/drawing/2014/main" id="{9F7296C3-E719-4243-B2B3-FE3C9C883D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4982" y="4141844"/>
            <a:ext cx="605962" cy="605962"/>
          </a:xfrm>
          <a:prstGeom prst="rect">
            <a:avLst/>
          </a:prstGeom>
        </p:spPr>
      </p:pic>
      <p:sp>
        <p:nvSpPr>
          <p:cNvPr id="63" name="Oval 62">
            <a:extLst>
              <a:ext uri="{FF2B5EF4-FFF2-40B4-BE49-F238E27FC236}">
                <a16:creationId xmlns:a16="http://schemas.microsoft.com/office/drawing/2014/main" id="{1994AD28-AB69-EA41-A669-DD0BB0E1651F}"/>
              </a:ext>
            </a:extLst>
          </p:cNvPr>
          <p:cNvSpPr/>
          <p:nvPr/>
        </p:nvSpPr>
        <p:spPr>
          <a:xfrm>
            <a:off x="1752755" y="5434905"/>
            <a:ext cx="790416" cy="790414"/>
          </a:xfrm>
          <a:prstGeom prst="ellipse">
            <a:avLst/>
          </a:prstGeom>
          <a:solidFill>
            <a:srgbClr val="CCE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4" name="Rectangle 63">
            <a:extLst>
              <a:ext uri="{FF2B5EF4-FFF2-40B4-BE49-F238E27FC236}">
                <a16:creationId xmlns:a16="http://schemas.microsoft.com/office/drawing/2014/main" id="{71CC740D-28F8-0E43-B1E8-DD753BB85513}"/>
              </a:ext>
            </a:extLst>
          </p:cNvPr>
          <p:cNvSpPr/>
          <p:nvPr/>
        </p:nvSpPr>
        <p:spPr>
          <a:xfrm>
            <a:off x="1544413" y="6236527"/>
            <a:ext cx="1207102" cy="461665"/>
          </a:xfrm>
          <a:prstGeom prst="rect">
            <a:avLst/>
          </a:prstGeom>
        </p:spPr>
        <p:txBody>
          <a:bodyPr wrap="square">
            <a:spAutoFit/>
          </a:bodyPr>
          <a:lstStyle/>
          <a:p>
            <a:pPr algn="ctr"/>
            <a:r>
              <a:rPr lang="en-US" sz="2400" dirty="0">
                <a:solidFill>
                  <a:schemeClr val="bg1"/>
                </a:solidFill>
                <a:latin typeface="Antonio" panose="02000503000000000000" pitchFamily="2" charset="77"/>
              </a:rPr>
              <a:t>31%</a:t>
            </a:r>
          </a:p>
        </p:txBody>
      </p:sp>
      <p:pic>
        <p:nvPicPr>
          <p:cNvPr id="13" name="Graphic 12" descr="Agriculture with solid fill">
            <a:extLst>
              <a:ext uri="{FF2B5EF4-FFF2-40B4-BE49-F238E27FC236}">
                <a16:creationId xmlns:a16="http://schemas.microsoft.com/office/drawing/2014/main" id="{37C64763-86D2-9F4F-934A-64335DA7DA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8686" y="5553811"/>
            <a:ext cx="538554" cy="538554"/>
          </a:xfrm>
          <a:prstGeom prst="rect">
            <a:avLst/>
          </a:prstGeom>
        </p:spPr>
      </p:pic>
    </p:spTree>
    <p:extLst>
      <p:ext uri="{BB962C8B-B14F-4D97-AF65-F5344CB8AC3E}">
        <p14:creationId xmlns:p14="http://schemas.microsoft.com/office/powerpoint/2010/main" val="121217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D6DD26-E509-0F41-A064-34B04D3CEB78}"/>
              </a:ext>
            </a:extLst>
          </p:cNvPr>
          <p:cNvSpPr/>
          <p:nvPr/>
        </p:nvSpPr>
        <p:spPr>
          <a:xfrm>
            <a:off x="794207" y="3499508"/>
            <a:ext cx="3048000" cy="523215"/>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AD8F36-6CB7-6E45-9A63-64BE7C8666A5}"/>
              </a:ext>
            </a:extLst>
          </p:cNvPr>
          <p:cNvSpPr/>
          <p:nvPr/>
        </p:nvSpPr>
        <p:spPr>
          <a:xfrm>
            <a:off x="794207" y="1300680"/>
            <a:ext cx="3048000" cy="523215"/>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3734883" y="777458"/>
            <a:ext cx="7898317"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Strategies and Recommendations from Peer Communities</a:t>
            </a:r>
          </a:p>
        </p:txBody>
      </p:sp>
      <p:sp>
        <p:nvSpPr>
          <p:cNvPr id="10" name="Rectangle 9">
            <a:extLst>
              <a:ext uri="{FF2B5EF4-FFF2-40B4-BE49-F238E27FC236}">
                <a16:creationId xmlns:a16="http://schemas.microsoft.com/office/drawing/2014/main" id="{F432E915-DFC1-3B4F-871E-F1F686C8636E}"/>
              </a:ext>
            </a:extLst>
          </p:cNvPr>
          <p:cNvSpPr/>
          <p:nvPr/>
        </p:nvSpPr>
        <p:spPr>
          <a:xfrm>
            <a:off x="1500046" y="1365682"/>
            <a:ext cx="1449435" cy="400110"/>
          </a:xfrm>
          <a:prstGeom prst="rect">
            <a:avLst/>
          </a:prstGeom>
        </p:spPr>
        <p:txBody>
          <a:bodyPr wrap="none">
            <a:spAutoFit/>
          </a:bodyPr>
          <a:lstStyle/>
          <a:p>
            <a:pPr algn="r"/>
            <a:r>
              <a:rPr lang="en-US" sz="2000" dirty="0">
                <a:solidFill>
                  <a:schemeClr val="bg1"/>
                </a:solidFill>
                <a:latin typeface="Antonio" panose="02000503000000000000" pitchFamily="2" charset="77"/>
                <a:cs typeface="Levenim MT" panose="02010502060101010101" pitchFamily="2" charset="-79"/>
              </a:rPr>
              <a:t>City of Dysart</a:t>
            </a:r>
          </a:p>
        </p:txBody>
      </p:sp>
      <p:sp>
        <p:nvSpPr>
          <p:cNvPr id="11" name="Rectangle 10">
            <a:extLst>
              <a:ext uri="{FF2B5EF4-FFF2-40B4-BE49-F238E27FC236}">
                <a16:creationId xmlns:a16="http://schemas.microsoft.com/office/drawing/2014/main" id="{BA4A1198-0AC5-0640-9F31-148B6BFE635A}"/>
              </a:ext>
            </a:extLst>
          </p:cNvPr>
          <p:cNvSpPr/>
          <p:nvPr/>
        </p:nvSpPr>
        <p:spPr>
          <a:xfrm>
            <a:off x="1631961" y="3564510"/>
            <a:ext cx="1372491" cy="400110"/>
          </a:xfrm>
          <a:prstGeom prst="rect">
            <a:avLst/>
          </a:prstGeom>
        </p:spPr>
        <p:txBody>
          <a:bodyPr wrap="none">
            <a:spAutoFit/>
          </a:bodyPr>
          <a:lstStyle/>
          <a:p>
            <a:pPr algn="r"/>
            <a:r>
              <a:rPr lang="en-US" sz="2000" dirty="0">
                <a:solidFill>
                  <a:schemeClr val="bg1"/>
                </a:solidFill>
                <a:latin typeface="Antonio" panose="02000503000000000000" pitchFamily="2" charset="77"/>
                <a:cs typeface="Levenim MT" panose="02010502060101010101" pitchFamily="2" charset="-79"/>
              </a:rPr>
              <a:t>Webster City</a:t>
            </a:r>
          </a:p>
        </p:txBody>
      </p:sp>
      <p:sp>
        <p:nvSpPr>
          <p:cNvPr id="17" name="Rectangle 16">
            <a:extLst>
              <a:ext uri="{FF2B5EF4-FFF2-40B4-BE49-F238E27FC236}">
                <a16:creationId xmlns:a16="http://schemas.microsoft.com/office/drawing/2014/main" id="{B852E2DA-C015-344A-A57C-DF37FAC7AF52}"/>
              </a:ext>
            </a:extLst>
          </p:cNvPr>
          <p:cNvSpPr/>
          <p:nvPr/>
        </p:nvSpPr>
        <p:spPr>
          <a:xfrm>
            <a:off x="794207" y="1991398"/>
            <a:ext cx="3048000" cy="2031325"/>
          </a:xfrm>
          <a:prstGeom prst="rect">
            <a:avLst/>
          </a:prstGeom>
        </p:spPr>
        <p:txBody>
          <a:bodyPr wrap="square">
            <a:spAutoFit/>
          </a:bodyPr>
          <a:lstStyle/>
          <a:p>
            <a:pPr marL="342900" indent="-342900">
              <a:buFontTx/>
              <a:buAutoNum type="arabicPeriod"/>
            </a:pPr>
            <a:r>
              <a:rPr lang="en-US" dirty="0">
                <a:solidFill>
                  <a:srgbClr val="0B546A"/>
                </a:solidFill>
                <a:latin typeface="Antonio" panose="02000503000000000000" pitchFamily="2" charset="77"/>
                <a:cs typeface="Levenim MT" panose="02010502060101010101" pitchFamily="2" charset="-79"/>
              </a:rPr>
              <a:t>Ordinance gives authority to regulate agricultural activities in or on the floodplains of any river or stream</a:t>
            </a:r>
          </a:p>
          <a:p>
            <a:endParaRPr lang="en-US" dirty="0">
              <a:solidFill>
                <a:srgbClr val="0B546A"/>
              </a:solidFill>
              <a:latin typeface="Antonio" panose="02000503000000000000" pitchFamily="2" charset="77"/>
              <a:cs typeface="Levenim MT" panose="02010502060101010101" pitchFamily="2" charset="-79"/>
            </a:endParaRPr>
          </a:p>
          <a:p>
            <a:endParaRPr lang="en-US" dirty="0">
              <a:solidFill>
                <a:srgbClr val="0B546A"/>
              </a:solidFill>
              <a:latin typeface="Antonio" panose="02000503000000000000" pitchFamily="2" charset="77"/>
              <a:cs typeface="Levenim MT" panose="02010502060101010101" pitchFamily="2" charset="-79"/>
            </a:endParaRPr>
          </a:p>
        </p:txBody>
      </p:sp>
      <p:sp>
        <p:nvSpPr>
          <p:cNvPr id="18" name="Rectangle 17">
            <a:extLst>
              <a:ext uri="{FF2B5EF4-FFF2-40B4-BE49-F238E27FC236}">
                <a16:creationId xmlns:a16="http://schemas.microsoft.com/office/drawing/2014/main" id="{F425D2F4-3EAB-3142-8056-1B9955661797}"/>
              </a:ext>
            </a:extLst>
          </p:cNvPr>
          <p:cNvSpPr/>
          <p:nvPr/>
        </p:nvSpPr>
        <p:spPr>
          <a:xfrm>
            <a:off x="793048" y="4190226"/>
            <a:ext cx="3048000" cy="2862322"/>
          </a:xfrm>
          <a:prstGeom prst="rect">
            <a:avLst/>
          </a:prstGeom>
        </p:spPr>
        <p:txBody>
          <a:bodyPr wrap="square">
            <a:spAutoFit/>
          </a:bodyPr>
          <a:lstStyle/>
          <a:p>
            <a:pPr marL="342900" indent="-342900">
              <a:buAutoNum type="arabicPeriod"/>
            </a:pPr>
            <a:r>
              <a:rPr lang="en-US" dirty="0">
                <a:solidFill>
                  <a:srgbClr val="0B546A"/>
                </a:solidFill>
                <a:latin typeface="Antonio" panose="02000503000000000000" pitchFamily="2" charset="77"/>
                <a:cs typeface="Levenim MT" panose="02010502060101010101" pitchFamily="2" charset="-79"/>
              </a:rPr>
              <a:t>A “greenbelt” was implemented  to accommodate green space and flood water</a:t>
            </a:r>
          </a:p>
          <a:p>
            <a:pPr marL="342900" indent="-342900">
              <a:buAutoNum type="arabicPeriod"/>
            </a:pPr>
            <a:endParaRPr lang="en-US" dirty="0">
              <a:solidFill>
                <a:srgbClr val="0B546A"/>
              </a:solidFill>
              <a:latin typeface="Antonio" panose="02000503000000000000" pitchFamily="2" charset="77"/>
              <a:cs typeface="Levenim MT" panose="02010502060101010101" pitchFamily="2" charset="-79"/>
            </a:endParaRPr>
          </a:p>
          <a:p>
            <a:pPr marL="342900" indent="-342900">
              <a:buAutoNum type="arabicPeriod"/>
            </a:pPr>
            <a:r>
              <a:rPr lang="en-US" dirty="0">
                <a:solidFill>
                  <a:srgbClr val="0B546A"/>
                </a:solidFill>
                <a:latin typeface="Antonio" panose="02000503000000000000" pitchFamily="2" charset="77"/>
                <a:cs typeface="Levenim MT" panose="02010502060101010101" pitchFamily="2" charset="-79"/>
              </a:rPr>
              <a:t>Commercial feedlots, grain storage, and drying facilities are not allowed within the “greenbelts”</a:t>
            </a:r>
          </a:p>
          <a:p>
            <a:endParaRPr lang="en-US" dirty="0">
              <a:solidFill>
                <a:srgbClr val="0B546A"/>
              </a:solidFill>
              <a:latin typeface="Antonio" panose="02000503000000000000" pitchFamily="2" charset="77"/>
              <a:cs typeface="Levenim MT" panose="02010502060101010101" pitchFamily="2" charset="-79"/>
            </a:endParaRPr>
          </a:p>
        </p:txBody>
      </p:sp>
      <p:sp>
        <p:nvSpPr>
          <p:cNvPr id="25" name="Rectangle 24">
            <a:extLst>
              <a:ext uri="{FF2B5EF4-FFF2-40B4-BE49-F238E27FC236}">
                <a16:creationId xmlns:a16="http://schemas.microsoft.com/office/drawing/2014/main" id="{A57C7619-6358-C345-A2A1-82A0E00A4577}"/>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E9E286-3853-9E40-BA01-4C04679D7248}"/>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D54A53-2A79-CA4D-9E49-6DB0CE59FA39}"/>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C6F5C0-1879-7147-8D80-54E3B14415D1}"/>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2145FF-2A49-A144-A24F-79B5E40143A1}"/>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912825-8023-1848-A205-B0C415A18F3A}"/>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97F044-D826-5440-B557-324849DFF762}"/>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6FB520-E44D-4843-B516-020B4BE4F811}"/>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8F6D031-6DD2-6242-9041-A3B7673312D1}"/>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ACFF8D87-EEBB-7F4A-9194-CDBE5E818D11}"/>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5" name="Rectangle 34">
            <a:extLst>
              <a:ext uri="{FF2B5EF4-FFF2-40B4-BE49-F238E27FC236}">
                <a16:creationId xmlns:a16="http://schemas.microsoft.com/office/drawing/2014/main" id="{AC620EB6-FDCD-D943-A7EF-D6128456EF5F}"/>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6" name="Rectangle 35">
            <a:extLst>
              <a:ext uri="{FF2B5EF4-FFF2-40B4-BE49-F238E27FC236}">
                <a16:creationId xmlns:a16="http://schemas.microsoft.com/office/drawing/2014/main" id="{E334DC89-B47C-9746-B6AB-D2E6D4A3D597}"/>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4815D1A8-3F70-B447-A288-E3260A0E1E55}"/>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3C2FB458-AF48-9A47-BFBC-55384CE75710}"/>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A11117D5-6E4A-3B44-9F4E-350077D26C7A}"/>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618F2FD2-DEF7-CB40-9F60-6C7725FC2AAD}"/>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pic>
        <p:nvPicPr>
          <p:cNvPr id="41" name="Picture 40" descr="A picture containing graphical user interface&#10;&#10;Description automatically generated">
            <a:extLst>
              <a:ext uri="{FF2B5EF4-FFF2-40B4-BE49-F238E27FC236}">
                <a16:creationId xmlns:a16="http://schemas.microsoft.com/office/drawing/2014/main" id="{5A39DA9D-CB2A-BA4A-8C42-DD424817AA32}"/>
              </a:ext>
            </a:extLst>
          </p:cNvPr>
          <p:cNvPicPr>
            <a:picLocks noChangeAspect="1"/>
          </p:cNvPicPr>
          <p:nvPr/>
        </p:nvPicPr>
        <p:blipFill>
          <a:blip r:embed="rId3"/>
          <a:stretch>
            <a:fillRect/>
          </a:stretch>
        </p:blipFill>
        <p:spPr>
          <a:xfrm>
            <a:off x="4895134" y="1300678"/>
            <a:ext cx="6738066" cy="5490276"/>
          </a:xfrm>
          <a:prstGeom prst="rect">
            <a:avLst/>
          </a:prstGeom>
        </p:spPr>
      </p:pic>
    </p:spTree>
    <p:extLst>
      <p:ext uri="{BB962C8B-B14F-4D97-AF65-F5344CB8AC3E}">
        <p14:creationId xmlns:p14="http://schemas.microsoft.com/office/powerpoint/2010/main" val="4080649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66968"/>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8986322" y="777458"/>
            <a:ext cx="2646878"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Recommendations</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32</a:t>
            </a:fld>
            <a:endParaRPr lang="en-US"/>
          </a:p>
        </p:txBody>
      </p:sp>
      <p:sp>
        <p:nvSpPr>
          <p:cNvPr id="19" name="Rectangle 18">
            <a:extLst>
              <a:ext uri="{FF2B5EF4-FFF2-40B4-BE49-F238E27FC236}">
                <a16:creationId xmlns:a16="http://schemas.microsoft.com/office/drawing/2014/main" id="{12884FA6-C468-2C4D-AD73-821B4BBB2DC5}"/>
              </a:ext>
            </a:extLst>
          </p:cNvPr>
          <p:cNvSpPr/>
          <p:nvPr/>
        </p:nvSpPr>
        <p:spPr>
          <a:xfrm>
            <a:off x="6729551" y="2988423"/>
            <a:ext cx="3762098"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Research The Feasibility Of The Adoption Of A Greenbelt District</a:t>
            </a:r>
          </a:p>
        </p:txBody>
      </p:sp>
      <p:sp>
        <p:nvSpPr>
          <p:cNvPr id="42" name="Rectangle 41">
            <a:extLst>
              <a:ext uri="{FF2B5EF4-FFF2-40B4-BE49-F238E27FC236}">
                <a16:creationId xmlns:a16="http://schemas.microsoft.com/office/drawing/2014/main" id="{F0C13CAC-2C22-3A40-BCEB-B7564EE5C79B}"/>
              </a:ext>
            </a:extLst>
          </p:cNvPr>
          <p:cNvSpPr/>
          <p:nvPr/>
        </p:nvSpPr>
        <p:spPr>
          <a:xfrm>
            <a:off x="1514144" y="2996108"/>
            <a:ext cx="4618880" cy="1815882"/>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Establish Extraterritorial Zoning Powers To Guide And Regulate Growth On The Periphery Of The City</a:t>
            </a:r>
          </a:p>
        </p:txBody>
      </p:sp>
      <p:sp>
        <p:nvSpPr>
          <p:cNvPr id="45" name="Oval 44">
            <a:extLst>
              <a:ext uri="{FF2B5EF4-FFF2-40B4-BE49-F238E27FC236}">
                <a16:creationId xmlns:a16="http://schemas.microsoft.com/office/drawing/2014/main" id="{2FDEC2E0-7572-0E48-8565-F8C841140096}"/>
              </a:ext>
            </a:extLst>
          </p:cNvPr>
          <p:cNvSpPr/>
          <p:nvPr/>
        </p:nvSpPr>
        <p:spPr>
          <a:xfrm>
            <a:off x="3226215" y="1690824"/>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168E22A-6BBB-9F48-AD5A-EAD76B221227}"/>
              </a:ext>
            </a:extLst>
          </p:cNvPr>
          <p:cNvSpPr/>
          <p:nvPr/>
        </p:nvSpPr>
        <p:spPr>
          <a:xfrm>
            <a:off x="8013237" y="1690824"/>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36CA4C-0AC2-4345-97D3-D62373FC31C1}"/>
              </a:ext>
            </a:extLst>
          </p:cNvPr>
          <p:cNvSpPr/>
          <p:nvPr/>
        </p:nvSpPr>
        <p:spPr>
          <a:xfrm>
            <a:off x="3331407" y="1711640"/>
            <a:ext cx="910268" cy="1323439"/>
          </a:xfrm>
          <a:prstGeom prst="rect">
            <a:avLst/>
          </a:prstGeom>
        </p:spPr>
        <p:txBody>
          <a:bodyPr wrap="square">
            <a:spAutoFit/>
          </a:bodyPr>
          <a:lstStyle/>
          <a:p>
            <a:pPr algn="ctr"/>
            <a:r>
              <a:rPr lang="en-US" sz="8000" dirty="0">
                <a:solidFill>
                  <a:srgbClr val="376968"/>
                </a:solidFill>
                <a:latin typeface="Antonio" panose="02000503000000000000" pitchFamily="2" charset="77"/>
              </a:rPr>
              <a:t>1</a:t>
            </a:r>
          </a:p>
        </p:txBody>
      </p:sp>
      <p:sp>
        <p:nvSpPr>
          <p:cNvPr id="24" name="Rectangle 23">
            <a:extLst>
              <a:ext uri="{FF2B5EF4-FFF2-40B4-BE49-F238E27FC236}">
                <a16:creationId xmlns:a16="http://schemas.microsoft.com/office/drawing/2014/main" id="{06A754B8-0AE8-3F44-A20B-030F58EE9607}"/>
              </a:ext>
            </a:extLst>
          </p:cNvPr>
          <p:cNvSpPr/>
          <p:nvPr/>
        </p:nvSpPr>
        <p:spPr>
          <a:xfrm>
            <a:off x="8155466" y="1692472"/>
            <a:ext cx="910268" cy="1323439"/>
          </a:xfrm>
          <a:prstGeom prst="rect">
            <a:avLst/>
          </a:prstGeom>
        </p:spPr>
        <p:txBody>
          <a:bodyPr wrap="square">
            <a:spAutoFit/>
          </a:bodyPr>
          <a:lstStyle/>
          <a:p>
            <a:pPr algn="ctr"/>
            <a:r>
              <a:rPr lang="en-US" sz="8000" dirty="0">
                <a:solidFill>
                  <a:srgbClr val="376968"/>
                </a:solidFill>
                <a:latin typeface="Antonio" panose="02000503000000000000" pitchFamily="2" charset="77"/>
              </a:rPr>
              <a:t>2</a:t>
            </a:r>
          </a:p>
        </p:txBody>
      </p:sp>
    </p:spTree>
    <p:extLst>
      <p:ext uri="{BB962C8B-B14F-4D97-AF65-F5344CB8AC3E}">
        <p14:creationId xmlns:p14="http://schemas.microsoft.com/office/powerpoint/2010/main" val="2358462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F6F0B0A-CF6A-FC40-87B6-F51AEFA4C9D8}"/>
              </a:ext>
            </a:extLst>
          </p:cNvPr>
          <p:cNvSpPr/>
          <p:nvPr/>
        </p:nvSpPr>
        <p:spPr>
          <a:xfrm>
            <a:off x="0" y="1300677"/>
            <a:ext cx="7442522" cy="5573947"/>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4336010" y="777458"/>
            <a:ext cx="7297190"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Guiding the Implementation of Extraterritorial Zoning</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33</a:t>
            </a:fld>
            <a:endParaRPr lang="en-US"/>
          </a:p>
        </p:txBody>
      </p:sp>
      <p:sp>
        <p:nvSpPr>
          <p:cNvPr id="8" name="Oval 7">
            <a:extLst>
              <a:ext uri="{FF2B5EF4-FFF2-40B4-BE49-F238E27FC236}">
                <a16:creationId xmlns:a16="http://schemas.microsoft.com/office/drawing/2014/main" id="{8E00F2FF-A1BB-A348-AEEB-52B19B215B92}"/>
              </a:ext>
            </a:extLst>
          </p:cNvPr>
          <p:cNvSpPr/>
          <p:nvPr/>
        </p:nvSpPr>
        <p:spPr>
          <a:xfrm>
            <a:off x="794024" y="1735538"/>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4D9255-186A-4643-87DA-23943143867C}"/>
              </a:ext>
            </a:extLst>
          </p:cNvPr>
          <p:cNvSpPr/>
          <p:nvPr/>
        </p:nvSpPr>
        <p:spPr>
          <a:xfrm>
            <a:off x="3010158" y="1735538"/>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C91FC0-EC62-1E4A-9FD4-022D76E92567}"/>
              </a:ext>
            </a:extLst>
          </p:cNvPr>
          <p:cNvSpPr/>
          <p:nvPr/>
        </p:nvSpPr>
        <p:spPr>
          <a:xfrm>
            <a:off x="5226292" y="1735538"/>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9A8B4E-88A6-E64C-A872-DDFC144BD856}"/>
              </a:ext>
            </a:extLst>
          </p:cNvPr>
          <p:cNvSpPr/>
          <p:nvPr/>
        </p:nvSpPr>
        <p:spPr>
          <a:xfrm>
            <a:off x="794024"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18C8B2-5872-E142-897E-8F0559C5514F}"/>
              </a:ext>
            </a:extLst>
          </p:cNvPr>
          <p:cNvSpPr/>
          <p:nvPr/>
        </p:nvSpPr>
        <p:spPr>
          <a:xfrm>
            <a:off x="3010158"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BCDED2-6F83-4B48-BF01-C46BFEC0FDD7}"/>
              </a:ext>
            </a:extLst>
          </p:cNvPr>
          <p:cNvSpPr/>
          <p:nvPr/>
        </p:nvSpPr>
        <p:spPr>
          <a:xfrm>
            <a:off x="5226292"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7A2DAA-B1B0-574E-80EC-BDBEB3525557}"/>
              </a:ext>
            </a:extLst>
          </p:cNvPr>
          <p:cNvSpPr/>
          <p:nvPr/>
        </p:nvSpPr>
        <p:spPr>
          <a:xfrm>
            <a:off x="206060" y="3012238"/>
            <a:ext cx="2356543" cy="369332"/>
          </a:xfrm>
          <a:prstGeom prst="rect">
            <a:avLst/>
          </a:prstGeom>
        </p:spPr>
        <p:txBody>
          <a:bodyPr wrap="square">
            <a:spAutoFit/>
          </a:bodyPr>
          <a:lstStyle/>
          <a:p>
            <a:pPr algn="ctr"/>
            <a:r>
              <a:rPr lang="en-US" dirty="0">
                <a:solidFill>
                  <a:srgbClr val="FFFFFF"/>
                </a:solidFill>
                <a:latin typeface="Antonio Light" panose="02000303000000000000" pitchFamily="2" charset="77"/>
              </a:rPr>
              <a:t>1. Confer with the County</a:t>
            </a:r>
            <a:endParaRPr lang="en-US" dirty="0">
              <a:solidFill>
                <a:srgbClr val="FFFFFF"/>
              </a:solidFill>
              <a:effectLst/>
              <a:latin typeface="Antonio Light" panose="02000303000000000000" pitchFamily="2" charset="77"/>
            </a:endParaRPr>
          </a:p>
        </p:txBody>
      </p:sp>
      <p:sp>
        <p:nvSpPr>
          <p:cNvPr id="15" name="Rectangle 14">
            <a:extLst>
              <a:ext uri="{FF2B5EF4-FFF2-40B4-BE49-F238E27FC236}">
                <a16:creationId xmlns:a16="http://schemas.microsoft.com/office/drawing/2014/main" id="{3EDAD615-E291-8949-94EA-C77E0E2C1582}"/>
              </a:ext>
            </a:extLst>
          </p:cNvPr>
          <p:cNvSpPr/>
          <p:nvPr/>
        </p:nvSpPr>
        <p:spPr>
          <a:xfrm>
            <a:off x="2416825" y="3012238"/>
            <a:ext cx="2356543" cy="646331"/>
          </a:xfrm>
          <a:prstGeom prst="rect">
            <a:avLst/>
          </a:prstGeom>
        </p:spPr>
        <p:txBody>
          <a:bodyPr wrap="square">
            <a:spAutoFit/>
          </a:bodyPr>
          <a:lstStyle/>
          <a:p>
            <a:pPr algn="ctr"/>
            <a:r>
              <a:rPr lang="en-US" dirty="0">
                <a:solidFill>
                  <a:srgbClr val="FFFFFF"/>
                </a:solidFill>
                <a:latin typeface="Antonio Light" panose="02000303000000000000" pitchFamily="2" charset="77"/>
              </a:rPr>
              <a:t>2. Appoint New Board and Commission Members</a:t>
            </a:r>
          </a:p>
        </p:txBody>
      </p:sp>
      <p:sp>
        <p:nvSpPr>
          <p:cNvPr id="16" name="Rectangle 15">
            <a:extLst>
              <a:ext uri="{FF2B5EF4-FFF2-40B4-BE49-F238E27FC236}">
                <a16:creationId xmlns:a16="http://schemas.microsoft.com/office/drawing/2014/main" id="{8244CCE8-8284-3C46-ABDF-ACEBBA79DE84}"/>
              </a:ext>
            </a:extLst>
          </p:cNvPr>
          <p:cNvSpPr/>
          <p:nvPr/>
        </p:nvSpPr>
        <p:spPr>
          <a:xfrm>
            <a:off x="4638328" y="3012238"/>
            <a:ext cx="2356543" cy="923330"/>
          </a:xfrm>
          <a:prstGeom prst="rect">
            <a:avLst/>
          </a:prstGeom>
        </p:spPr>
        <p:txBody>
          <a:bodyPr wrap="square">
            <a:spAutoFit/>
          </a:bodyPr>
          <a:lstStyle/>
          <a:p>
            <a:pPr algn="ctr"/>
            <a:r>
              <a:rPr lang="en-US" dirty="0">
                <a:solidFill>
                  <a:srgbClr val="FFFFFF"/>
                </a:solidFill>
                <a:latin typeface="Antonio Light" panose="02000303000000000000" pitchFamily="2" charset="77"/>
              </a:rPr>
              <a:t>3. Limits with Neighboring Cities for Extraterritorial Zoning </a:t>
            </a:r>
          </a:p>
        </p:txBody>
      </p:sp>
      <p:sp>
        <p:nvSpPr>
          <p:cNvPr id="17" name="Rectangle 16">
            <a:extLst>
              <a:ext uri="{FF2B5EF4-FFF2-40B4-BE49-F238E27FC236}">
                <a16:creationId xmlns:a16="http://schemas.microsoft.com/office/drawing/2014/main" id="{6DA13FD3-B61F-724C-A6D2-6907AB17517B}"/>
              </a:ext>
            </a:extLst>
          </p:cNvPr>
          <p:cNvSpPr/>
          <p:nvPr/>
        </p:nvSpPr>
        <p:spPr>
          <a:xfrm>
            <a:off x="206060" y="5312740"/>
            <a:ext cx="2356543" cy="923330"/>
          </a:xfrm>
          <a:prstGeom prst="rect">
            <a:avLst/>
          </a:prstGeom>
        </p:spPr>
        <p:txBody>
          <a:bodyPr wrap="square">
            <a:spAutoFit/>
          </a:bodyPr>
          <a:lstStyle/>
          <a:p>
            <a:pPr algn="ctr"/>
            <a:r>
              <a:rPr lang="en-US" dirty="0">
                <a:solidFill>
                  <a:srgbClr val="FFFFFF"/>
                </a:solidFill>
                <a:latin typeface="Antonio Light" panose="02000303000000000000" pitchFamily="2" charset="77"/>
              </a:rPr>
              <a:t>4. Draft an Ordinance for the Extraterritorial Zone and Update Maps</a:t>
            </a:r>
          </a:p>
        </p:txBody>
      </p:sp>
      <p:sp>
        <p:nvSpPr>
          <p:cNvPr id="18" name="Rectangle 17">
            <a:extLst>
              <a:ext uri="{FF2B5EF4-FFF2-40B4-BE49-F238E27FC236}">
                <a16:creationId xmlns:a16="http://schemas.microsoft.com/office/drawing/2014/main" id="{DDCC053B-C4D4-494C-BA42-C140CB42D11E}"/>
              </a:ext>
            </a:extLst>
          </p:cNvPr>
          <p:cNvSpPr/>
          <p:nvPr/>
        </p:nvSpPr>
        <p:spPr>
          <a:xfrm>
            <a:off x="2416825" y="5312740"/>
            <a:ext cx="2356543" cy="646331"/>
          </a:xfrm>
          <a:prstGeom prst="rect">
            <a:avLst/>
          </a:prstGeom>
        </p:spPr>
        <p:txBody>
          <a:bodyPr wrap="square">
            <a:spAutoFit/>
          </a:bodyPr>
          <a:lstStyle/>
          <a:p>
            <a:pPr algn="ctr"/>
            <a:r>
              <a:rPr lang="en-US" dirty="0">
                <a:solidFill>
                  <a:srgbClr val="FFFFFF"/>
                </a:solidFill>
                <a:latin typeface="Antonio Light" panose="02000303000000000000" pitchFamily="2" charset="77"/>
              </a:rPr>
              <a:t>5. Give Notice to Affected Property Owners</a:t>
            </a:r>
          </a:p>
        </p:txBody>
      </p:sp>
      <p:sp>
        <p:nvSpPr>
          <p:cNvPr id="19" name="Rectangle 18">
            <a:extLst>
              <a:ext uri="{FF2B5EF4-FFF2-40B4-BE49-F238E27FC236}">
                <a16:creationId xmlns:a16="http://schemas.microsoft.com/office/drawing/2014/main" id="{A919C110-E1BB-144A-B5BC-0E17CEDB8379}"/>
              </a:ext>
            </a:extLst>
          </p:cNvPr>
          <p:cNvSpPr/>
          <p:nvPr/>
        </p:nvSpPr>
        <p:spPr>
          <a:xfrm>
            <a:off x="4638328" y="5312740"/>
            <a:ext cx="2356543" cy="923330"/>
          </a:xfrm>
          <a:prstGeom prst="rect">
            <a:avLst/>
          </a:prstGeom>
        </p:spPr>
        <p:txBody>
          <a:bodyPr wrap="square">
            <a:spAutoFit/>
          </a:bodyPr>
          <a:lstStyle/>
          <a:p>
            <a:pPr algn="ctr"/>
            <a:r>
              <a:rPr lang="en-US" dirty="0">
                <a:solidFill>
                  <a:srgbClr val="FFFFFF"/>
                </a:solidFill>
                <a:latin typeface="Antonio Light" panose="02000303000000000000" pitchFamily="2" charset="77"/>
              </a:rPr>
              <a:t>6. City Council Holds a Public Hearing and Passes the Ordinance</a:t>
            </a:r>
          </a:p>
        </p:txBody>
      </p:sp>
      <p:pic>
        <p:nvPicPr>
          <p:cNvPr id="5" name="Graphic 4" descr="Badge Tick with solid fill">
            <a:extLst>
              <a:ext uri="{FF2B5EF4-FFF2-40B4-BE49-F238E27FC236}">
                <a16:creationId xmlns:a16="http://schemas.microsoft.com/office/drawing/2014/main" id="{83460286-DFB1-1344-B614-3F5F99C8F5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131" y="1891919"/>
            <a:ext cx="914400" cy="914400"/>
          </a:xfrm>
          <a:prstGeom prst="rect">
            <a:avLst/>
          </a:prstGeom>
        </p:spPr>
      </p:pic>
      <p:pic>
        <p:nvPicPr>
          <p:cNvPr id="29" name="Graphic 28" descr="Meeting with solid fill">
            <a:extLst>
              <a:ext uri="{FF2B5EF4-FFF2-40B4-BE49-F238E27FC236}">
                <a16:creationId xmlns:a16="http://schemas.microsoft.com/office/drawing/2014/main" id="{6E2D8EE4-19D1-BD44-B64B-76428A7AE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7896" y="1881621"/>
            <a:ext cx="914400" cy="914400"/>
          </a:xfrm>
          <a:prstGeom prst="rect">
            <a:avLst/>
          </a:prstGeom>
        </p:spPr>
      </p:pic>
      <p:pic>
        <p:nvPicPr>
          <p:cNvPr id="31" name="Graphic 30" descr="Ruler with solid fill">
            <a:extLst>
              <a:ext uri="{FF2B5EF4-FFF2-40B4-BE49-F238E27FC236}">
                <a16:creationId xmlns:a16="http://schemas.microsoft.com/office/drawing/2014/main" id="{438BA67F-DFFB-044A-A1CB-7FE2C5097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33798" y="1956020"/>
            <a:ext cx="765602" cy="765602"/>
          </a:xfrm>
          <a:prstGeom prst="rect">
            <a:avLst/>
          </a:prstGeom>
        </p:spPr>
      </p:pic>
      <p:pic>
        <p:nvPicPr>
          <p:cNvPr id="33" name="Graphic 32" descr="Blueprint with solid fill">
            <a:extLst>
              <a:ext uri="{FF2B5EF4-FFF2-40B4-BE49-F238E27FC236}">
                <a16:creationId xmlns:a16="http://schemas.microsoft.com/office/drawing/2014/main" id="{F8206C50-F955-154E-9FED-DB0B899497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8038" y="4224532"/>
            <a:ext cx="772586" cy="772586"/>
          </a:xfrm>
          <a:prstGeom prst="rect">
            <a:avLst/>
          </a:prstGeom>
        </p:spPr>
      </p:pic>
      <p:pic>
        <p:nvPicPr>
          <p:cNvPr id="34" name="Graphic 33" descr="Marketing with solid fill">
            <a:extLst>
              <a:ext uri="{FF2B5EF4-FFF2-40B4-BE49-F238E27FC236}">
                <a16:creationId xmlns:a16="http://schemas.microsoft.com/office/drawing/2014/main" id="{0F8A71F9-5B11-2346-AC48-C3731D3049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4096" y="4235118"/>
            <a:ext cx="762000" cy="762000"/>
          </a:xfrm>
          <a:prstGeom prst="rect">
            <a:avLst/>
          </a:prstGeom>
        </p:spPr>
      </p:pic>
      <p:pic>
        <p:nvPicPr>
          <p:cNvPr id="38" name="Picture 37" descr="Map&#10;&#10;Description automatically generated">
            <a:extLst>
              <a:ext uri="{FF2B5EF4-FFF2-40B4-BE49-F238E27FC236}">
                <a16:creationId xmlns:a16="http://schemas.microsoft.com/office/drawing/2014/main" id="{A7E3DEB4-EA21-5044-A846-BF7494C566CA}"/>
              </a:ext>
            </a:extLst>
          </p:cNvPr>
          <p:cNvPicPr>
            <a:picLocks noChangeAspect="1"/>
          </p:cNvPicPr>
          <p:nvPr/>
        </p:nvPicPr>
        <p:blipFill>
          <a:blip r:embed="rId13"/>
          <a:stretch>
            <a:fillRect/>
          </a:stretch>
        </p:blipFill>
        <p:spPr>
          <a:xfrm>
            <a:off x="7755038" y="1289234"/>
            <a:ext cx="3878162" cy="2742135"/>
          </a:xfrm>
          <a:prstGeom prst="rect">
            <a:avLst/>
          </a:prstGeom>
        </p:spPr>
      </p:pic>
      <p:pic>
        <p:nvPicPr>
          <p:cNvPr id="40" name="Picture 39" descr="Map&#10;&#10;Description automatically generated">
            <a:extLst>
              <a:ext uri="{FF2B5EF4-FFF2-40B4-BE49-F238E27FC236}">
                <a16:creationId xmlns:a16="http://schemas.microsoft.com/office/drawing/2014/main" id="{954D23B9-8D8C-1441-88D9-6718A28356A9}"/>
              </a:ext>
            </a:extLst>
          </p:cNvPr>
          <p:cNvPicPr>
            <a:picLocks noChangeAspect="1"/>
          </p:cNvPicPr>
          <p:nvPr/>
        </p:nvPicPr>
        <p:blipFill>
          <a:blip r:embed="rId14"/>
          <a:stretch>
            <a:fillRect/>
          </a:stretch>
        </p:blipFill>
        <p:spPr>
          <a:xfrm>
            <a:off x="7755036" y="4087650"/>
            <a:ext cx="3878163" cy="2736127"/>
          </a:xfrm>
          <a:prstGeom prst="rect">
            <a:avLst/>
          </a:prstGeom>
        </p:spPr>
      </p:pic>
      <p:pic>
        <p:nvPicPr>
          <p:cNvPr id="28" name="Graphic 27" descr="Customer review with solid fill">
            <a:extLst>
              <a:ext uri="{FF2B5EF4-FFF2-40B4-BE49-F238E27FC236}">
                <a16:creationId xmlns:a16="http://schemas.microsoft.com/office/drawing/2014/main" id="{2420E7DE-573F-E547-A359-DFFCD49370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33798" y="4235118"/>
            <a:ext cx="792892" cy="792892"/>
          </a:xfrm>
          <a:prstGeom prst="rect">
            <a:avLst/>
          </a:prstGeom>
        </p:spPr>
      </p:pic>
      <p:sp>
        <p:nvSpPr>
          <p:cNvPr id="32" name="Rectangle 31">
            <a:extLst>
              <a:ext uri="{FF2B5EF4-FFF2-40B4-BE49-F238E27FC236}">
                <a16:creationId xmlns:a16="http://schemas.microsoft.com/office/drawing/2014/main" id="{2F51AC5C-F477-A847-A107-35E1BDB2C5E9}"/>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1B53D1-FCDA-1C46-AA6D-78A671395D44}"/>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D19DCF6-D941-A44A-B827-9B2BB5A1B2EC}"/>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1EFB73-3939-074B-8FC9-795AA8D0A600}"/>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4E99272-4590-5240-9088-342247E2AA4A}"/>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4E8F2CD-2F92-5A4C-9C6B-24D110871AD8}"/>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6CB2704-0FDA-0C46-9DEA-A7C4F2AE94CA}"/>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A56024-2566-8D42-94B8-F76130923388}"/>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474EACE-AF8E-3E41-B7CF-326DC9C7512D}"/>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6" name="Rectangle 45">
            <a:extLst>
              <a:ext uri="{FF2B5EF4-FFF2-40B4-BE49-F238E27FC236}">
                <a16:creationId xmlns:a16="http://schemas.microsoft.com/office/drawing/2014/main" id="{3EDED673-ABF3-3F42-AAE9-5EE1B6624FED}"/>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7" name="Rectangle 46">
            <a:extLst>
              <a:ext uri="{FF2B5EF4-FFF2-40B4-BE49-F238E27FC236}">
                <a16:creationId xmlns:a16="http://schemas.microsoft.com/office/drawing/2014/main" id="{1B16E736-4822-AB4C-8349-67F29344C65D}"/>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6983D58F-2C4B-B74F-BA3C-41C0830CBF0C}"/>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CAA18FB9-0C6E-4247-8B58-834A062BB1E0}"/>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F8EB2540-DC42-B94E-A73E-DA89E73641E5}"/>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2257FCEC-F4C5-0642-A4C8-E11C00FD1FA5}"/>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2" name="Rectangle 51">
            <a:extLst>
              <a:ext uri="{FF2B5EF4-FFF2-40B4-BE49-F238E27FC236}">
                <a16:creationId xmlns:a16="http://schemas.microsoft.com/office/drawing/2014/main" id="{3A4890A2-45B5-1142-A855-56C3B4990B29}"/>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
        <p:nvSpPr>
          <p:cNvPr id="3" name="Oval 2">
            <a:extLst>
              <a:ext uri="{FF2B5EF4-FFF2-40B4-BE49-F238E27FC236}">
                <a16:creationId xmlns:a16="http://schemas.microsoft.com/office/drawing/2014/main" id="{01C4E890-C5FB-9F4E-B376-33A9B5F74927}"/>
              </a:ext>
            </a:extLst>
          </p:cNvPr>
          <p:cNvSpPr/>
          <p:nvPr/>
        </p:nvSpPr>
        <p:spPr>
          <a:xfrm>
            <a:off x="9896354" y="2136158"/>
            <a:ext cx="625033" cy="1408469"/>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30A52E0-2365-3F47-B9F8-BBF6EFA5EFC6}"/>
              </a:ext>
            </a:extLst>
          </p:cNvPr>
          <p:cNvSpPr/>
          <p:nvPr/>
        </p:nvSpPr>
        <p:spPr>
          <a:xfrm>
            <a:off x="9896353" y="4891600"/>
            <a:ext cx="625033" cy="1408469"/>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0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29"/>
                                        </p:tgtEl>
                                      </p:cBhvr>
                                    </p:animEffect>
                                    <p:animScale>
                                      <p:cBhvr>
                                        <p:cTn id="24" dur="250" autoRev="1" fill="hold"/>
                                        <p:tgtEl>
                                          <p:spTgt spid="29"/>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31"/>
                                        </p:tgtEl>
                                      </p:cBhvr>
                                    </p:animEffect>
                                    <p:animScale>
                                      <p:cBhvr>
                                        <p:cTn id="35" dur="250" autoRev="1" fill="hold"/>
                                        <p:tgtEl>
                                          <p:spTgt spid="3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par>
                                <p:cTn id="49" presetID="26" presetClass="emph" presetSubtype="0" fill="hold" grpId="0" nodeType="with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33"/>
                                        </p:tgtEl>
                                      </p:cBhvr>
                                    </p:animEffect>
                                    <p:animScale>
                                      <p:cBhvr>
                                        <p:cTn id="54" dur="250" autoRev="1" fill="hold"/>
                                        <p:tgtEl>
                                          <p:spTgt spid="33"/>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0" nodeType="click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mph" presetSubtype="0" fill="hold" grpId="0" nodeType="withEffect">
                                  <p:stCondLst>
                                    <p:cond delay="0"/>
                                  </p:stCondLst>
                                  <p:childTnLst>
                                    <p:animEffect transition="out" filter="fade">
                                      <p:cBhvr>
                                        <p:cTn id="61" dur="500" tmFilter="0, 0; .2, .5; .8, .5; 1, 0"/>
                                        <p:tgtEl>
                                          <p:spTgt spid="18"/>
                                        </p:tgtEl>
                                      </p:cBhvr>
                                    </p:animEffect>
                                    <p:animScale>
                                      <p:cBhvr>
                                        <p:cTn id="62" dur="250" autoRev="1" fill="hold"/>
                                        <p:tgtEl>
                                          <p:spTgt spid="18"/>
                                        </p:tgtEl>
                                      </p:cBhvr>
                                      <p:by x="105000" y="105000"/>
                                    </p:animScale>
                                  </p:childTnLst>
                                </p:cTn>
                              </p:par>
                              <p:par>
                                <p:cTn id="63" presetID="26" presetClass="emph" presetSubtype="0" fill="hold" nodeType="withEffect">
                                  <p:stCondLst>
                                    <p:cond delay="0"/>
                                  </p:stCondLst>
                                  <p:childTnLst>
                                    <p:animEffect transition="out" filter="fade">
                                      <p:cBhvr>
                                        <p:cTn id="64" dur="500" tmFilter="0, 0; .2, .5; .8, .5; 1, 0"/>
                                        <p:tgtEl>
                                          <p:spTgt spid="34"/>
                                        </p:tgtEl>
                                      </p:cBhvr>
                                    </p:animEffect>
                                    <p:animScale>
                                      <p:cBhvr>
                                        <p:cTn id="65" dur="250" autoRev="1" fill="hold"/>
                                        <p:tgtEl>
                                          <p:spTgt spid="34"/>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13"/>
                                        </p:tgtEl>
                                      </p:cBhvr>
                                    </p:animEffect>
                                    <p:animScale>
                                      <p:cBhvr>
                                        <p:cTn id="70" dur="250" autoRev="1" fill="hold"/>
                                        <p:tgtEl>
                                          <p:spTgt spid="13"/>
                                        </p:tgtEl>
                                      </p:cBhvr>
                                      <p:by x="105000" y="105000"/>
                                    </p:animScale>
                                  </p:childTnLst>
                                </p:cTn>
                              </p:par>
                              <p:par>
                                <p:cTn id="71" presetID="26" presetClass="emph" presetSubtype="0" fill="hold" grpId="0" nodeType="withEffect">
                                  <p:stCondLst>
                                    <p:cond delay="0"/>
                                  </p:stCondLst>
                                  <p:childTnLst>
                                    <p:animEffect transition="out" filter="fade">
                                      <p:cBhvr>
                                        <p:cTn id="72" dur="500" tmFilter="0, 0; .2, .5; .8, .5; 1, 0"/>
                                        <p:tgtEl>
                                          <p:spTgt spid="19"/>
                                        </p:tgtEl>
                                      </p:cBhvr>
                                    </p:animEffect>
                                    <p:animScale>
                                      <p:cBhvr>
                                        <p:cTn id="73" dur="250" autoRev="1" fill="hold"/>
                                        <p:tgtEl>
                                          <p:spTgt spid="19"/>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28"/>
                                        </p:tgtEl>
                                      </p:cBhvr>
                                    </p:animEffect>
                                    <p:animScale>
                                      <p:cBhvr>
                                        <p:cTn id="76"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3"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3704426" y="777458"/>
            <a:ext cx="7928774"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Identification of Areas for Preservation from Development</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34</a:t>
            </a:fld>
            <a:endParaRPr lang="en-US"/>
          </a:p>
        </p:txBody>
      </p:sp>
      <p:pic>
        <p:nvPicPr>
          <p:cNvPr id="21" name="Picture 20" descr="Map&#10;&#10;Description automatically generated">
            <a:extLst>
              <a:ext uri="{FF2B5EF4-FFF2-40B4-BE49-F238E27FC236}">
                <a16:creationId xmlns:a16="http://schemas.microsoft.com/office/drawing/2014/main" id="{CEB4FA86-854E-864B-805B-AA7BF9B8217A}"/>
              </a:ext>
            </a:extLst>
          </p:cNvPr>
          <p:cNvPicPr>
            <a:picLocks noChangeAspect="1"/>
          </p:cNvPicPr>
          <p:nvPr/>
        </p:nvPicPr>
        <p:blipFill>
          <a:blip r:embed="rId3"/>
          <a:stretch>
            <a:fillRect/>
          </a:stretch>
        </p:blipFill>
        <p:spPr>
          <a:xfrm>
            <a:off x="20052" y="1284144"/>
            <a:ext cx="6075947" cy="4285938"/>
          </a:xfrm>
          <a:prstGeom prst="rect">
            <a:avLst/>
          </a:prstGeom>
        </p:spPr>
      </p:pic>
      <p:pic>
        <p:nvPicPr>
          <p:cNvPr id="5" name="Picture 4" descr="Map&#10;&#10;Description automatically generated">
            <a:extLst>
              <a:ext uri="{FF2B5EF4-FFF2-40B4-BE49-F238E27FC236}">
                <a16:creationId xmlns:a16="http://schemas.microsoft.com/office/drawing/2014/main" id="{AAFD3D02-26BF-4B48-9EB7-04878DC7C427}"/>
              </a:ext>
            </a:extLst>
          </p:cNvPr>
          <p:cNvPicPr>
            <a:picLocks noChangeAspect="1"/>
          </p:cNvPicPr>
          <p:nvPr/>
        </p:nvPicPr>
        <p:blipFill>
          <a:blip r:embed="rId4"/>
          <a:stretch>
            <a:fillRect/>
          </a:stretch>
        </p:blipFill>
        <p:spPr>
          <a:xfrm>
            <a:off x="6118282" y="1284144"/>
            <a:ext cx="6073718" cy="4285938"/>
          </a:xfrm>
          <a:prstGeom prst="rect">
            <a:avLst/>
          </a:prstGeom>
        </p:spPr>
      </p:pic>
      <p:sp>
        <p:nvSpPr>
          <p:cNvPr id="16" name="Rectangle 15">
            <a:extLst>
              <a:ext uri="{FF2B5EF4-FFF2-40B4-BE49-F238E27FC236}">
                <a16:creationId xmlns:a16="http://schemas.microsoft.com/office/drawing/2014/main" id="{91868232-8CE3-4449-96D4-15E0CFF32FF2}"/>
              </a:ext>
            </a:extLst>
          </p:cNvPr>
          <p:cNvSpPr/>
          <p:nvPr/>
        </p:nvSpPr>
        <p:spPr>
          <a:xfrm>
            <a:off x="50799" y="5573356"/>
            <a:ext cx="6006470" cy="782994"/>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05C5E45-874C-0C49-B1EC-B18CE91BDB70}"/>
              </a:ext>
            </a:extLst>
          </p:cNvPr>
          <p:cNvSpPr/>
          <p:nvPr/>
        </p:nvSpPr>
        <p:spPr>
          <a:xfrm>
            <a:off x="694061" y="5638358"/>
            <a:ext cx="5363208" cy="707886"/>
          </a:xfrm>
          <a:prstGeom prst="rect">
            <a:avLst/>
          </a:prstGeom>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Lands with High Corn Suitability Rating to identify preservable prime farmland/agricultural lands</a:t>
            </a:r>
          </a:p>
        </p:txBody>
      </p:sp>
      <p:sp>
        <p:nvSpPr>
          <p:cNvPr id="18" name="Rectangle 17">
            <a:extLst>
              <a:ext uri="{FF2B5EF4-FFF2-40B4-BE49-F238E27FC236}">
                <a16:creationId xmlns:a16="http://schemas.microsoft.com/office/drawing/2014/main" id="{DFF03BC0-5A60-FE49-8798-000023DE6927}"/>
              </a:ext>
            </a:extLst>
          </p:cNvPr>
          <p:cNvSpPr/>
          <p:nvPr/>
        </p:nvSpPr>
        <p:spPr>
          <a:xfrm>
            <a:off x="6154419" y="5573356"/>
            <a:ext cx="6006470" cy="782994"/>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39F589D-3A9B-FE40-8034-26574CDA3674}"/>
              </a:ext>
            </a:extLst>
          </p:cNvPr>
          <p:cNvSpPr/>
          <p:nvPr/>
        </p:nvSpPr>
        <p:spPr>
          <a:xfrm>
            <a:off x="6999889" y="5638358"/>
            <a:ext cx="5199729" cy="707886"/>
          </a:xfrm>
          <a:prstGeom prst="rect">
            <a:avLst/>
          </a:prstGeom>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100-year Floodplain to prevent developments on floodway and floodplain and mitigate flood hazards</a:t>
            </a:r>
          </a:p>
        </p:txBody>
      </p:sp>
      <p:sp>
        <p:nvSpPr>
          <p:cNvPr id="23" name="Rectangle 22">
            <a:extLst>
              <a:ext uri="{FF2B5EF4-FFF2-40B4-BE49-F238E27FC236}">
                <a16:creationId xmlns:a16="http://schemas.microsoft.com/office/drawing/2014/main" id="{7D000079-7209-B541-8EE6-BB9986D44163}"/>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6301E2B-680B-0646-96D5-3AF0CF52631F}"/>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7976DD-3DF8-4349-ADD8-5DABAB48E757}"/>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1EB052-5E44-BE40-9F44-E78B45751C5B}"/>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4468449-4D04-204C-9E93-DA4CBEE39A9B}"/>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EB3734-DFDB-FD46-BE32-15E151FE9F7D}"/>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76572C-5208-CE4E-93F5-43BEBDE1A29C}"/>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D73BF-9113-0A4E-ABB9-36640CCDB108}"/>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7BA1E19-C3F2-7843-84CC-85A3ACD21EBB}"/>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3" name="Rectangle 32">
            <a:extLst>
              <a:ext uri="{FF2B5EF4-FFF2-40B4-BE49-F238E27FC236}">
                <a16:creationId xmlns:a16="http://schemas.microsoft.com/office/drawing/2014/main" id="{C993807B-1B9F-9240-A09D-54D4DD006EA4}"/>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4" name="Rectangle 33">
            <a:extLst>
              <a:ext uri="{FF2B5EF4-FFF2-40B4-BE49-F238E27FC236}">
                <a16:creationId xmlns:a16="http://schemas.microsoft.com/office/drawing/2014/main" id="{43E47DB2-349F-8B49-AFD9-86363546AF58}"/>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5" name="Rectangle 34">
            <a:extLst>
              <a:ext uri="{FF2B5EF4-FFF2-40B4-BE49-F238E27FC236}">
                <a16:creationId xmlns:a16="http://schemas.microsoft.com/office/drawing/2014/main" id="{A0978021-5CEC-D641-B11B-0003C2AC6804}"/>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6" name="Rectangle 35">
            <a:extLst>
              <a:ext uri="{FF2B5EF4-FFF2-40B4-BE49-F238E27FC236}">
                <a16:creationId xmlns:a16="http://schemas.microsoft.com/office/drawing/2014/main" id="{419229C0-450A-C247-A116-39A60524C4EF}"/>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C8A88ED5-0EC9-A447-95CB-71DD123B1AFC}"/>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BC54514E-CA28-AA43-9A96-82FC9800E742}"/>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1EA63717-759E-4340-AAE1-3360A19031F8}"/>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
        <p:nvSpPr>
          <p:cNvPr id="40" name="Oval 39">
            <a:extLst>
              <a:ext uri="{FF2B5EF4-FFF2-40B4-BE49-F238E27FC236}">
                <a16:creationId xmlns:a16="http://schemas.microsoft.com/office/drawing/2014/main" id="{F4FCE348-57E1-4949-AC0C-5F0080B4FD15}"/>
              </a:ext>
            </a:extLst>
          </p:cNvPr>
          <p:cNvSpPr/>
          <p:nvPr/>
        </p:nvSpPr>
        <p:spPr>
          <a:xfrm>
            <a:off x="6274523" y="5625110"/>
            <a:ext cx="605263" cy="6260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3A8A04E-0EA5-E044-BB4C-4643BDEBE4E5}"/>
              </a:ext>
            </a:extLst>
          </p:cNvPr>
          <p:cNvSpPr/>
          <p:nvPr/>
        </p:nvSpPr>
        <p:spPr>
          <a:xfrm>
            <a:off x="207160" y="5628252"/>
            <a:ext cx="639624" cy="6228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Corn with solid fill">
            <a:extLst>
              <a:ext uri="{FF2B5EF4-FFF2-40B4-BE49-F238E27FC236}">
                <a16:creationId xmlns:a16="http://schemas.microsoft.com/office/drawing/2014/main" id="{D86E409A-8C7E-2947-9C18-FD49F8AD9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904" y="5695020"/>
            <a:ext cx="495396" cy="495396"/>
          </a:xfrm>
          <a:prstGeom prst="rect">
            <a:avLst/>
          </a:prstGeom>
        </p:spPr>
      </p:pic>
      <p:pic>
        <p:nvPicPr>
          <p:cNvPr id="43" name="Picture 42">
            <a:extLst>
              <a:ext uri="{FF2B5EF4-FFF2-40B4-BE49-F238E27FC236}">
                <a16:creationId xmlns:a16="http://schemas.microsoft.com/office/drawing/2014/main" id="{3E5D1C5C-4B71-BB4E-A5D7-741A63469561}"/>
              </a:ext>
            </a:extLst>
          </p:cNvPr>
          <p:cNvPicPr>
            <a:picLocks noChangeAspect="1"/>
          </p:cNvPicPr>
          <p:nvPr/>
        </p:nvPicPr>
        <p:blipFill>
          <a:blip r:embed="rId7"/>
          <a:srcRect/>
          <a:stretch/>
        </p:blipFill>
        <p:spPr>
          <a:xfrm>
            <a:off x="6400717" y="5735470"/>
            <a:ext cx="377945" cy="377945"/>
          </a:xfrm>
          <a:prstGeom prst="rect">
            <a:avLst/>
          </a:prstGeom>
        </p:spPr>
      </p:pic>
    </p:spTree>
    <p:extLst>
      <p:ext uri="{BB962C8B-B14F-4D97-AF65-F5344CB8AC3E}">
        <p14:creationId xmlns:p14="http://schemas.microsoft.com/office/powerpoint/2010/main" val="307027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6923256" y="777458"/>
            <a:ext cx="4709944" cy="523220"/>
          </a:xfrm>
          <a:prstGeom prst="rect">
            <a:avLst/>
          </a:prstGeom>
        </p:spPr>
        <p:txBody>
          <a:bodyPr wrap="none">
            <a:spAutoFit/>
          </a:bodyPr>
          <a:lstStyle/>
          <a:p>
            <a:pPr algn="r"/>
            <a:r>
              <a:rPr lang="en-US" sz="2800" dirty="0">
                <a:solidFill>
                  <a:srgbClr val="0B546A"/>
                </a:solidFill>
                <a:latin typeface="Antonio" panose="02000503000000000000" pitchFamily="2" charset="77"/>
                <a:cs typeface="Levenim MT" panose="02010502060101010101" pitchFamily="2" charset="-79"/>
              </a:rPr>
              <a:t>Developing the Future Zoning Map</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35</a:t>
            </a:fld>
            <a:endParaRPr lang="en-US"/>
          </a:p>
        </p:txBody>
      </p:sp>
      <p:sp>
        <p:nvSpPr>
          <p:cNvPr id="30" name="Rectangle 29">
            <a:extLst>
              <a:ext uri="{FF2B5EF4-FFF2-40B4-BE49-F238E27FC236}">
                <a16:creationId xmlns:a16="http://schemas.microsoft.com/office/drawing/2014/main" id="{AA97F310-0CC9-2340-B988-286DF0EA00C0}"/>
              </a:ext>
            </a:extLst>
          </p:cNvPr>
          <p:cNvSpPr/>
          <p:nvPr/>
        </p:nvSpPr>
        <p:spPr>
          <a:xfrm>
            <a:off x="0" y="1300678"/>
            <a:ext cx="4317076" cy="5032056"/>
          </a:xfrm>
          <a:prstGeom prst="rect">
            <a:avLst/>
          </a:prstGeom>
          <a:solidFill>
            <a:srgbClr val="37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47D713EE-7643-704E-9E6C-9105F324538F}"/>
              </a:ext>
            </a:extLst>
          </p:cNvPr>
          <p:cNvPicPr>
            <a:picLocks noChangeAspect="1"/>
          </p:cNvPicPr>
          <p:nvPr/>
        </p:nvPicPr>
        <p:blipFill rotWithShape="1">
          <a:blip r:embed="rId3"/>
          <a:srcRect l="939" t="928" r="870" b="1984"/>
          <a:stretch/>
        </p:blipFill>
        <p:spPr>
          <a:xfrm>
            <a:off x="4409440" y="1299158"/>
            <a:ext cx="7223760" cy="5053379"/>
          </a:xfrm>
          <a:prstGeom prst="rect">
            <a:avLst/>
          </a:prstGeom>
        </p:spPr>
      </p:pic>
      <p:sp>
        <p:nvSpPr>
          <p:cNvPr id="8" name="Oval 7">
            <a:extLst>
              <a:ext uri="{FF2B5EF4-FFF2-40B4-BE49-F238E27FC236}">
                <a16:creationId xmlns:a16="http://schemas.microsoft.com/office/drawing/2014/main" id="{924CCC8E-650F-264C-870F-677DBF8075ED}"/>
              </a:ext>
            </a:extLst>
          </p:cNvPr>
          <p:cNvSpPr/>
          <p:nvPr/>
        </p:nvSpPr>
        <p:spPr>
          <a:xfrm>
            <a:off x="479338" y="1712973"/>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4C472D-8AC3-524F-BE04-2CAE9C829F39}"/>
              </a:ext>
            </a:extLst>
          </p:cNvPr>
          <p:cNvSpPr/>
          <p:nvPr/>
        </p:nvSpPr>
        <p:spPr>
          <a:xfrm>
            <a:off x="2575285" y="1712973"/>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916B35-9CFB-1A46-975A-1A96F4D2DBB0}"/>
              </a:ext>
            </a:extLst>
          </p:cNvPr>
          <p:cNvSpPr/>
          <p:nvPr/>
        </p:nvSpPr>
        <p:spPr>
          <a:xfrm>
            <a:off x="479338" y="3775254"/>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84A38A-2934-5947-91E3-59D1D699E319}"/>
              </a:ext>
            </a:extLst>
          </p:cNvPr>
          <p:cNvSpPr/>
          <p:nvPr/>
        </p:nvSpPr>
        <p:spPr>
          <a:xfrm>
            <a:off x="2575285" y="3775254"/>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0BE164-0A3F-D342-AE94-E2976D3222E5}"/>
              </a:ext>
            </a:extLst>
          </p:cNvPr>
          <p:cNvSpPr/>
          <p:nvPr/>
        </p:nvSpPr>
        <p:spPr>
          <a:xfrm>
            <a:off x="-108626" y="2989673"/>
            <a:ext cx="2356543" cy="646331"/>
          </a:xfrm>
          <a:prstGeom prst="rect">
            <a:avLst/>
          </a:prstGeom>
        </p:spPr>
        <p:txBody>
          <a:bodyPr wrap="square">
            <a:spAutoFit/>
          </a:bodyPr>
          <a:lstStyle/>
          <a:p>
            <a:pPr algn="ctr"/>
            <a:r>
              <a:rPr lang="en-US" dirty="0">
                <a:solidFill>
                  <a:srgbClr val="FFFFFF"/>
                </a:solidFill>
                <a:latin typeface="Antonio Light" panose="02000303000000000000" pitchFamily="2" charset="77"/>
              </a:rPr>
              <a:t>Proximity to the 100-year floodplain</a:t>
            </a:r>
            <a:endParaRPr lang="en-US" dirty="0">
              <a:solidFill>
                <a:srgbClr val="FFFFFF"/>
              </a:solidFill>
              <a:effectLst/>
              <a:latin typeface="Antonio Light" panose="02000303000000000000" pitchFamily="2" charset="77"/>
            </a:endParaRPr>
          </a:p>
        </p:txBody>
      </p:sp>
      <p:sp>
        <p:nvSpPr>
          <p:cNvPr id="13" name="Rectangle 12">
            <a:extLst>
              <a:ext uri="{FF2B5EF4-FFF2-40B4-BE49-F238E27FC236}">
                <a16:creationId xmlns:a16="http://schemas.microsoft.com/office/drawing/2014/main" id="{8E93EB2D-2E8E-A340-BF27-9D8C608D48B3}"/>
              </a:ext>
            </a:extLst>
          </p:cNvPr>
          <p:cNvSpPr/>
          <p:nvPr/>
        </p:nvSpPr>
        <p:spPr>
          <a:xfrm>
            <a:off x="2365258" y="2989673"/>
            <a:ext cx="1589932" cy="646331"/>
          </a:xfrm>
          <a:prstGeom prst="rect">
            <a:avLst/>
          </a:prstGeom>
        </p:spPr>
        <p:txBody>
          <a:bodyPr wrap="square">
            <a:spAutoFit/>
          </a:bodyPr>
          <a:lstStyle/>
          <a:p>
            <a:pPr algn="ctr"/>
            <a:r>
              <a:rPr lang="en-US" dirty="0">
                <a:solidFill>
                  <a:srgbClr val="FFFFFF"/>
                </a:solidFill>
                <a:latin typeface="Antonio Light" panose="02000303000000000000" pitchFamily="2" charset="77"/>
              </a:rPr>
              <a:t>Corn Suitability Rating</a:t>
            </a:r>
          </a:p>
        </p:txBody>
      </p:sp>
      <p:sp>
        <p:nvSpPr>
          <p:cNvPr id="14" name="Rectangle 13">
            <a:extLst>
              <a:ext uri="{FF2B5EF4-FFF2-40B4-BE49-F238E27FC236}">
                <a16:creationId xmlns:a16="http://schemas.microsoft.com/office/drawing/2014/main" id="{101FE08C-D47E-4D4C-942A-1D54159EC3D0}"/>
              </a:ext>
            </a:extLst>
          </p:cNvPr>
          <p:cNvSpPr/>
          <p:nvPr/>
        </p:nvSpPr>
        <p:spPr>
          <a:xfrm>
            <a:off x="-108626" y="5082423"/>
            <a:ext cx="2356543" cy="646331"/>
          </a:xfrm>
          <a:prstGeom prst="rect">
            <a:avLst/>
          </a:prstGeom>
        </p:spPr>
        <p:txBody>
          <a:bodyPr wrap="square">
            <a:spAutoFit/>
          </a:bodyPr>
          <a:lstStyle/>
          <a:p>
            <a:pPr algn="ctr"/>
            <a:r>
              <a:rPr lang="en-US" dirty="0">
                <a:solidFill>
                  <a:srgbClr val="FFFFFF"/>
                </a:solidFill>
                <a:latin typeface="Antonio Light" panose="02000303000000000000" pitchFamily="2" charset="77"/>
              </a:rPr>
              <a:t>Proximity to fractured zones </a:t>
            </a:r>
          </a:p>
        </p:txBody>
      </p:sp>
      <p:sp>
        <p:nvSpPr>
          <p:cNvPr id="15" name="Rectangle 14">
            <a:extLst>
              <a:ext uri="{FF2B5EF4-FFF2-40B4-BE49-F238E27FC236}">
                <a16:creationId xmlns:a16="http://schemas.microsoft.com/office/drawing/2014/main" id="{10CA546D-8043-1745-A7CA-922C0D75CDD1}"/>
              </a:ext>
            </a:extLst>
          </p:cNvPr>
          <p:cNvSpPr/>
          <p:nvPr/>
        </p:nvSpPr>
        <p:spPr>
          <a:xfrm>
            <a:off x="1981952" y="5082423"/>
            <a:ext cx="2356543" cy="923330"/>
          </a:xfrm>
          <a:prstGeom prst="rect">
            <a:avLst/>
          </a:prstGeom>
        </p:spPr>
        <p:txBody>
          <a:bodyPr wrap="square">
            <a:spAutoFit/>
          </a:bodyPr>
          <a:lstStyle/>
          <a:p>
            <a:pPr algn="ctr"/>
            <a:r>
              <a:rPr lang="en-US" dirty="0">
                <a:solidFill>
                  <a:srgbClr val="FFFFFF"/>
                </a:solidFill>
                <a:latin typeface="Antonio Light" panose="02000303000000000000" pitchFamily="2" charset="77"/>
              </a:rPr>
              <a:t>Proximity to Manchester’s city limits where there are more services</a:t>
            </a:r>
          </a:p>
        </p:txBody>
      </p:sp>
      <p:pic>
        <p:nvPicPr>
          <p:cNvPr id="7" name="Graphic 6" descr="Corn with solid fill">
            <a:extLst>
              <a:ext uri="{FF2B5EF4-FFF2-40B4-BE49-F238E27FC236}">
                <a16:creationId xmlns:a16="http://schemas.microsoft.com/office/drawing/2014/main" id="{9D715B06-C9AA-1142-927D-3A540C4BAF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3023" y="1869354"/>
            <a:ext cx="914400" cy="914400"/>
          </a:xfrm>
          <a:prstGeom prst="rect">
            <a:avLst/>
          </a:prstGeom>
        </p:spPr>
      </p:pic>
      <p:pic>
        <p:nvPicPr>
          <p:cNvPr id="32" name="Graphic 31" descr="Disconnected with solid fill">
            <a:extLst>
              <a:ext uri="{FF2B5EF4-FFF2-40B4-BE49-F238E27FC236}">
                <a16:creationId xmlns:a16="http://schemas.microsoft.com/office/drawing/2014/main" id="{A1976065-5117-4D4E-917B-BB25D5B3CA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445" y="3926760"/>
            <a:ext cx="914400" cy="914400"/>
          </a:xfrm>
          <a:prstGeom prst="rect">
            <a:avLst/>
          </a:prstGeom>
        </p:spPr>
      </p:pic>
      <p:pic>
        <p:nvPicPr>
          <p:cNvPr id="33" name="Graphic 32" descr="Fire Hydrant with solid fill">
            <a:extLst>
              <a:ext uri="{FF2B5EF4-FFF2-40B4-BE49-F238E27FC236}">
                <a16:creationId xmlns:a16="http://schemas.microsoft.com/office/drawing/2014/main" id="{798FFD3C-5A85-254A-A34A-174609768D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8970" y="4009255"/>
            <a:ext cx="742506" cy="742506"/>
          </a:xfrm>
          <a:prstGeom prst="rect">
            <a:avLst/>
          </a:prstGeom>
        </p:spPr>
      </p:pic>
      <p:pic>
        <p:nvPicPr>
          <p:cNvPr id="35" name="Picture 34">
            <a:extLst>
              <a:ext uri="{FF2B5EF4-FFF2-40B4-BE49-F238E27FC236}">
                <a16:creationId xmlns:a16="http://schemas.microsoft.com/office/drawing/2014/main" id="{DF532FEA-6D20-A543-A664-7BE2EEA06D2F}"/>
              </a:ext>
            </a:extLst>
          </p:cNvPr>
          <p:cNvPicPr>
            <a:picLocks noChangeAspect="1"/>
          </p:cNvPicPr>
          <p:nvPr/>
        </p:nvPicPr>
        <p:blipFill>
          <a:blip r:embed="rId10"/>
          <a:srcRect/>
          <a:stretch/>
        </p:blipFill>
        <p:spPr>
          <a:xfrm>
            <a:off x="701039" y="1954925"/>
            <a:ext cx="737212" cy="737212"/>
          </a:xfrm>
          <a:prstGeom prst="rect">
            <a:avLst/>
          </a:prstGeom>
        </p:spPr>
      </p:pic>
      <p:sp>
        <p:nvSpPr>
          <p:cNvPr id="37" name="Rectangle 36">
            <a:extLst>
              <a:ext uri="{FF2B5EF4-FFF2-40B4-BE49-F238E27FC236}">
                <a16:creationId xmlns:a16="http://schemas.microsoft.com/office/drawing/2014/main" id="{9B022BCC-7D77-D143-B18D-4B444EB7A38A}"/>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367927A-EB85-0C49-80D4-FAA7FFCCE0CB}"/>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0FAAB8-0D62-CB49-8B8E-52ED9EC6943F}"/>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4E4AE81-D571-984A-8F20-9E7571A5DB43}"/>
              </a:ext>
            </a:extLst>
          </p:cNvPr>
          <p:cNvSpPr/>
          <p:nvPr/>
        </p:nvSpPr>
        <p:spPr>
          <a:xfrm rot="5400000">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EE2E803-E8A9-F44D-9E69-3A14B1473000}"/>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333781C-2E56-DD44-B3A9-F70F3FA74BC6}"/>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A56F208-9719-B84C-B796-980DAB9E3A11}"/>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61C27C-710C-9843-9712-A198B93031B7}"/>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79CB762-406D-5845-B143-D1898268783A}"/>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46" name="Rectangle 45">
            <a:extLst>
              <a:ext uri="{FF2B5EF4-FFF2-40B4-BE49-F238E27FC236}">
                <a16:creationId xmlns:a16="http://schemas.microsoft.com/office/drawing/2014/main" id="{C37ACDF3-D33C-DE4D-BF21-A3776424D001}"/>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7" name="Rectangle 46">
            <a:extLst>
              <a:ext uri="{FF2B5EF4-FFF2-40B4-BE49-F238E27FC236}">
                <a16:creationId xmlns:a16="http://schemas.microsoft.com/office/drawing/2014/main" id="{94133F1F-DDE5-D141-8CAB-574CBEA8BBAD}"/>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8" name="Rectangle 47">
            <a:extLst>
              <a:ext uri="{FF2B5EF4-FFF2-40B4-BE49-F238E27FC236}">
                <a16:creationId xmlns:a16="http://schemas.microsoft.com/office/drawing/2014/main" id="{5B081DE6-0667-9F47-ADE6-D2D49195621B}"/>
              </a:ext>
            </a:extLst>
          </p:cNvPr>
          <p:cNvSpPr/>
          <p:nvPr/>
        </p:nvSpPr>
        <p:spPr>
          <a:xfrm>
            <a:off x="16675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9" name="Rectangle 48">
            <a:extLst>
              <a:ext uri="{FF2B5EF4-FFF2-40B4-BE49-F238E27FC236}">
                <a16:creationId xmlns:a16="http://schemas.microsoft.com/office/drawing/2014/main" id="{CD437E79-F3EE-1347-8542-487C8F44EE9F}"/>
              </a:ext>
            </a:extLst>
          </p:cNvPr>
          <p:cNvSpPr/>
          <p:nvPr/>
        </p:nvSpPr>
        <p:spPr>
          <a:xfrm>
            <a:off x="219933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50" name="Rectangle 49">
            <a:extLst>
              <a:ext uri="{FF2B5EF4-FFF2-40B4-BE49-F238E27FC236}">
                <a16:creationId xmlns:a16="http://schemas.microsoft.com/office/drawing/2014/main" id="{BBB0A8C3-0B40-F045-838F-894390B5CFF6}"/>
              </a:ext>
            </a:extLst>
          </p:cNvPr>
          <p:cNvSpPr/>
          <p:nvPr/>
        </p:nvSpPr>
        <p:spPr>
          <a:xfrm>
            <a:off x="27273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51" name="Rectangle 50">
            <a:extLst>
              <a:ext uri="{FF2B5EF4-FFF2-40B4-BE49-F238E27FC236}">
                <a16:creationId xmlns:a16="http://schemas.microsoft.com/office/drawing/2014/main" id="{0DE52ED1-9795-9E4D-942B-1E65C621B2D4}"/>
              </a:ext>
            </a:extLst>
          </p:cNvPr>
          <p:cNvSpPr/>
          <p:nvPr/>
        </p:nvSpPr>
        <p:spPr>
          <a:xfrm>
            <a:off x="3259233"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52" name="Rectangle 51">
            <a:extLst>
              <a:ext uri="{FF2B5EF4-FFF2-40B4-BE49-F238E27FC236}">
                <a16:creationId xmlns:a16="http://schemas.microsoft.com/office/drawing/2014/main" id="{C2F49BED-F6B4-D645-B6C6-95ED7E1063B6}"/>
              </a:ext>
            </a:extLst>
          </p:cNvPr>
          <p:cNvSpPr/>
          <p:nvPr/>
        </p:nvSpPr>
        <p:spPr>
          <a:xfrm>
            <a:off x="378737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36742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5"/>
                                        </p:tgtEl>
                                      </p:cBhvr>
                                    </p:animEffect>
                                    <p:animScale>
                                      <p:cBhvr>
                                        <p:cTn id="13" dur="250" autoRev="1" fill="hold"/>
                                        <p:tgtEl>
                                          <p:spTgt spid="3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3"/>
                                        </p:tgtEl>
                                      </p:cBhvr>
                                    </p:animEffect>
                                    <p:animScale>
                                      <p:cBhvr>
                                        <p:cTn id="21" dur="250" autoRev="1" fill="hold"/>
                                        <p:tgtEl>
                                          <p:spTgt spid="13"/>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32"/>
                                        </p:tgtEl>
                                      </p:cBhvr>
                                    </p:animEffect>
                                    <p:animScale>
                                      <p:cBhvr>
                                        <p:cTn id="35" dur="250" autoRev="1" fill="hold"/>
                                        <p:tgtEl>
                                          <p:spTgt spid="3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33"/>
                                        </p:tgtEl>
                                      </p:cBhvr>
                                    </p:animEffect>
                                    <p:animScale>
                                      <p:cBhvr>
                                        <p:cTn id="43" dur="250" autoRev="1" fill="hold"/>
                                        <p:tgtEl>
                                          <p:spTgt spid="33"/>
                                        </p:tgtEl>
                                      </p:cBhvr>
                                      <p:by x="105000" y="105000"/>
                                    </p:animScale>
                                  </p:childTnLst>
                                </p:cTn>
                              </p:par>
                              <p:par>
                                <p:cTn id="44" presetID="26" presetClass="emph" presetSubtype="0" fill="hold" grpId="0" nodeType="withEffect">
                                  <p:stCondLst>
                                    <p:cond delay="0"/>
                                  </p:stCondLst>
                                  <p:childTnLst>
                                    <p:animEffect transition="out" filter="fade">
                                      <p:cBhvr>
                                        <p:cTn id="45" dur="500" tmFilter="0, 0; .2, .5; .8, .5; 1, 0"/>
                                        <p:tgtEl>
                                          <p:spTgt spid="15"/>
                                        </p:tgtEl>
                                      </p:cBhvr>
                                    </p:animEffect>
                                    <p:animScale>
                                      <p:cBhvr>
                                        <p:cTn id="4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1EB3C-EB32-3C45-91DA-B1EF3483F62A}"/>
              </a:ext>
            </a:extLst>
          </p:cNvPr>
          <p:cNvSpPr/>
          <p:nvPr/>
        </p:nvSpPr>
        <p:spPr>
          <a:xfrm>
            <a:off x="537045" y="1784111"/>
            <a:ext cx="2191626" cy="707886"/>
          </a:xfrm>
          <a:prstGeom prst="rect">
            <a:avLst/>
          </a:prstGeom>
        </p:spPr>
        <p:txBody>
          <a:bodyPr wrap="none">
            <a:spAutoFit/>
          </a:bodyPr>
          <a:lstStyle/>
          <a:p>
            <a:pPr algn="r"/>
            <a:r>
              <a:rPr lang="en-US" sz="4000" b="1" dirty="0">
                <a:solidFill>
                  <a:srgbClr val="0B546A"/>
                </a:solidFill>
                <a:latin typeface="Antonio" panose="02000503000000000000" pitchFamily="2" charset="77"/>
                <a:cs typeface="Levenim MT" panose="02010502060101010101" pitchFamily="2" charset="-79"/>
              </a:rPr>
              <a:t>THANK YOU</a:t>
            </a:r>
          </a:p>
        </p:txBody>
      </p:sp>
      <p:sp>
        <p:nvSpPr>
          <p:cNvPr id="2" name="Slide Number Placeholder 1">
            <a:extLst>
              <a:ext uri="{FF2B5EF4-FFF2-40B4-BE49-F238E27FC236}">
                <a16:creationId xmlns:a16="http://schemas.microsoft.com/office/drawing/2014/main" id="{03187755-1F2A-5C48-AC7B-524197EA9D21}"/>
              </a:ext>
            </a:extLst>
          </p:cNvPr>
          <p:cNvSpPr>
            <a:spLocks noGrp="1"/>
          </p:cNvSpPr>
          <p:nvPr>
            <p:ph type="sldNum" sz="quarter" idx="12"/>
          </p:nvPr>
        </p:nvSpPr>
        <p:spPr/>
        <p:txBody>
          <a:bodyPr/>
          <a:lstStyle/>
          <a:p>
            <a:fld id="{596C8553-4B80-1B48-ABF9-E65CF85F8D92}" type="slidenum">
              <a:rPr lang="en-US" smtClean="0"/>
              <a:t>36</a:t>
            </a:fld>
            <a:endParaRPr lang="en-US"/>
          </a:p>
        </p:txBody>
      </p:sp>
      <p:pic>
        <p:nvPicPr>
          <p:cNvPr id="6" name="Picture 5" descr="A picture containing arrow&#10;&#10;Description automatically generated">
            <a:extLst>
              <a:ext uri="{FF2B5EF4-FFF2-40B4-BE49-F238E27FC236}">
                <a16:creationId xmlns:a16="http://schemas.microsoft.com/office/drawing/2014/main" id="{D642517F-91A6-7B41-818E-F6E2D0E44D49}"/>
              </a:ext>
            </a:extLst>
          </p:cNvPr>
          <p:cNvPicPr>
            <a:picLocks noChangeAspect="1"/>
          </p:cNvPicPr>
          <p:nvPr/>
        </p:nvPicPr>
        <p:blipFill rotWithShape="1">
          <a:blip r:embed="rId3"/>
          <a:srcRect l="11516" t="11516" r="11516" b="11516"/>
          <a:stretch/>
        </p:blipFill>
        <p:spPr>
          <a:xfrm>
            <a:off x="465583" y="2766469"/>
            <a:ext cx="2334550" cy="2334550"/>
          </a:xfrm>
          <a:prstGeom prst="rect">
            <a:avLst/>
          </a:prstGeom>
        </p:spPr>
      </p:pic>
      <p:pic>
        <p:nvPicPr>
          <p:cNvPr id="5" name="Picture 4" descr="A picture containing text, outdoor, street, city&#10;&#10;Description automatically generated">
            <a:extLst>
              <a:ext uri="{FF2B5EF4-FFF2-40B4-BE49-F238E27FC236}">
                <a16:creationId xmlns:a16="http://schemas.microsoft.com/office/drawing/2014/main" id="{5D2B598D-5C46-4249-BDD2-E66D0818A9CB}"/>
              </a:ext>
            </a:extLst>
          </p:cNvPr>
          <p:cNvPicPr>
            <a:picLocks noChangeAspect="1"/>
          </p:cNvPicPr>
          <p:nvPr/>
        </p:nvPicPr>
        <p:blipFill>
          <a:blip r:embed="rId4"/>
          <a:stretch>
            <a:fillRect/>
          </a:stretch>
        </p:blipFill>
        <p:spPr>
          <a:xfrm>
            <a:off x="3048000" y="0"/>
            <a:ext cx="9144000" cy="6858000"/>
          </a:xfrm>
          <a:prstGeom prst="rect">
            <a:avLst/>
          </a:prstGeom>
        </p:spPr>
      </p:pic>
    </p:spTree>
    <p:extLst>
      <p:ext uri="{BB962C8B-B14F-4D97-AF65-F5344CB8AC3E}">
        <p14:creationId xmlns:p14="http://schemas.microsoft.com/office/powerpoint/2010/main" val="2710323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1EB3C-EB32-3C45-91DA-B1EF3483F62A}"/>
              </a:ext>
            </a:extLst>
          </p:cNvPr>
          <p:cNvSpPr/>
          <p:nvPr/>
        </p:nvSpPr>
        <p:spPr>
          <a:xfrm>
            <a:off x="227665" y="1784111"/>
            <a:ext cx="2501006" cy="707886"/>
          </a:xfrm>
          <a:prstGeom prst="rect">
            <a:avLst/>
          </a:prstGeom>
        </p:spPr>
        <p:txBody>
          <a:bodyPr wrap="none">
            <a:spAutoFit/>
          </a:bodyPr>
          <a:lstStyle/>
          <a:p>
            <a:pPr algn="ctr"/>
            <a:r>
              <a:rPr lang="en-US" sz="4000" b="1">
                <a:solidFill>
                  <a:srgbClr val="0B546A"/>
                </a:solidFill>
                <a:latin typeface="Antonio" panose="02000503000000000000" pitchFamily="2" charset="77"/>
                <a:cs typeface="Levenim MT" panose="02010502060101010101" pitchFamily="2" charset="-79"/>
              </a:rPr>
              <a:t>Appendices</a:t>
            </a:r>
            <a:endParaRPr lang="en-US" sz="4000" b="1" dirty="0">
              <a:solidFill>
                <a:srgbClr val="0B546A"/>
              </a:solidFill>
              <a:latin typeface="Antonio" panose="02000503000000000000" pitchFamily="2" charset="77"/>
              <a:cs typeface="Levenim MT" panose="02010502060101010101" pitchFamily="2" charset="-79"/>
            </a:endParaRPr>
          </a:p>
        </p:txBody>
      </p:sp>
      <p:sp>
        <p:nvSpPr>
          <p:cNvPr id="2" name="Slide Number Placeholder 1">
            <a:extLst>
              <a:ext uri="{FF2B5EF4-FFF2-40B4-BE49-F238E27FC236}">
                <a16:creationId xmlns:a16="http://schemas.microsoft.com/office/drawing/2014/main" id="{03187755-1F2A-5C48-AC7B-524197EA9D21}"/>
              </a:ext>
            </a:extLst>
          </p:cNvPr>
          <p:cNvSpPr>
            <a:spLocks noGrp="1"/>
          </p:cNvSpPr>
          <p:nvPr>
            <p:ph type="sldNum" sz="quarter" idx="12"/>
          </p:nvPr>
        </p:nvSpPr>
        <p:spPr/>
        <p:txBody>
          <a:bodyPr/>
          <a:lstStyle/>
          <a:p>
            <a:fld id="{596C8553-4B80-1B48-ABF9-E65CF85F8D92}" type="slidenum">
              <a:rPr lang="en-US" smtClean="0"/>
              <a:t>37</a:t>
            </a:fld>
            <a:endParaRPr lang="en-US"/>
          </a:p>
        </p:txBody>
      </p:sp>
      <p:pic>
        <p:nvPicPr>
          <p:cNvPr id="6" name="Picture 5" descr="A picture containing arrow&#10;&#10;Description automatically generated">
            <a:extLst>
              <a:ext uri="{FF2B5EF4-FFF2-40B4-BE49-F238E27FC236}">
                <a16:creationId xmlns:a16="http://schemas.microsoft.com/office/drawing/2014/main" id="{D642517F-91A6-7B41-818E-F6E2D0E44D49}"/>
              </a:ext>
            </a:extLst>
          </p:cNvPr>
          <p:cNvPicPr>
            <a:picLocks noChangeAspect="1"/>
          </p:cNvPicPr>
          <p:nvPr/>
        </p:nvPicPr>
        <p:blipFill rotWithShape="1">
          <a:blip r:embed="rId3"/>
          <a:srcRect l="11516" t="11516" r="11516" b="11516"/>
          <a:stretch/>
        </p:blipFill>
        <p:spPr>
          <a:xfrm>
            <a:off x="465583" y="2766469"/>
            <a:ext cx="2334550" cy="2334550"/>
          </a:xfrm>
          <a:prstGeom prst="rect">
            <a:avLst/>
          </a:prstGeom>
        </p:spPr>
      </p:pic>
      <p:pic>
        <p:nvPicPr>
          <p:cNvPr id="4" name="Picture 3">
            <a:extLst>
              <a:ext uri="{FF2B5EF4-FFF2-40B4-BE49-F238E27FC236}">
                <a16:creationId xmlns:a16="http://schemas.microsoft.com/office/drawing/2014/main" id="{7064B971-EDEB-6E46-A23B-EF7DA00E8AD3}"/>
              </a:ext>
            </a:extLst>
          </p:cNvPr>
          <p:cNvPicPr>
            <a:picLocks noChangeAspect="1"/>
          </p:cNvPicPr>
          <p:nvPr/>
        </p:nvPicPr>
        <p:blipFill>
          <a:blip r:embed="rId4"/>
          <a:stretch>
            <a:fillRect/>
          </a:stretch>
        </p:blipFill>
        <p:spPr>
          <a:xfrm>
            <a:off x="3105460" y="504482"/>
            <a:ext cx="8365052" cy="5849036"/>
          </a:xfrm>
          <a:prstGeom prst="rect">
            <a:avLst/>
          </a:prstGeom>
        </p:spPr>
      </p:pic>
    </p:spTree>
    <p:extLst>
      <p:ext uri="{BB962C8B-B14F-4D97-AF65-F5344CB8AC3E}">
        <p14:creationId xmlns:p14="http://schemas.microsoft.com/office/powerpoint/2010/main" val="1612167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B546A"/>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38B7FC0-FB4E-0B46-84D9-897873C0EF2D}"/>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15FDFB-2B2E-2045-A8BE-2B4D111D982C}"/>
              </a:ext>
            </a:extLst>
          </p:cNvPr>
          <p:cNvSpPr/>
          <p:nvPr/>
        </p:nvSpPr>
        <p:spPr>
          <a:xfrm>
            <a:off x="9301502" y="69572"/>
            <a:ext cx="2424062"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Annexation</a:t>
            </a:r>
          </a:p>
        </p:txBody>
      </p:sp>
      <p:cxnSp>
        <p:nvCxnSpPr>
          <p:cNvPr id="53" name="Straight Connector 52">
            <a:extLst>
              <a:ext uri="{FF2B5EF4-FFF2-40B4-BE49-F238E27FC236}">
                <a16:creationId xmlns:a16="http://schemas.microsoft.com/office/drawing/2014/main" id="{D2576FA1-689B-6349-AEF6-74321C3088B8}"/>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2BCD013-9DCB-7D41-8A6F-C5B5EBF0E24B}"/>
              </a:ext>
            </a:extLst>
          </p:cNvPr>
          <p:cNvSpPr/>
          <p:nvPr/>
        </p:nvSpPr>
        <p:spPr>
          <a:xfrm>
            <a:off x="5773294" y="777458"/>
            <a:ext cx="5952270"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Potential Benefits of Annexation to the City</a:t>
            </a:r>
          </a:p>
        </p:txBody>
      </p:sp>
      <p:sp>
        <p:nvSpPr>
          <p:cNvPr id="15" name="Slide Number Placeholder 14">
            <a:extLst>
              <a:ext uri="{FF2B5EF4-FFF2-40B4-BE49-F238E27FC236}">
                <a16:creationId xmlns:a16="http://schemas.microsoft.com/office/drawing/2014/main" id="{E156C89F-F358-8C48-9A5D-FF7FE23B493F}"/>
              </a:ext>
            </a:extLst>
          </p:cNvPr>
          <p:cNvSpPr>
            <a:spLocks noGrp="1"/>
          </p:cNvSpPr>
          <p:nvPr>
            <p:ph type="sldNum" sz="quarter" idx="12"/>
          </p:nvPr>
        </p:nvSpPr>
        <p:spPr/>
        <p:txBody>
          <a:bodyPr/>
          <a:lstStyle/>
          <a:p>
            <a:fld id="{596C8553-4B80-1B48-ABF9-E65CF85F8D92}" type="slidenum">
              <a:rPr lang="en-US" smtClean="0"/>
              <a:t>38</a:t>
            </a:fld>
            <a:endParaRPr lang="en-US"/>
          </a:p>
        </p:txBody>
      </p:sp>
      <p:sp>
        <p:nvSpPr>
          <p:cNvPr id="2" name="Oval 1">
            <a:extLst>
              <a:ext uri="{FF2B5EF4-FFF2-40B4-BE49-F238E27FC236}">
                <a16:creationId xmlns:a16="http://schemas.microsoft.com/office/drawing/2014/main" id="{949D273E-AC0B-4741-9B2F-921B8A87E63C}"/>
              </a:ext>
            </a:extLst>
          </p:cNvPr>
          <p:cNvSpPr/>
          <p:nvPr/>
        </p:nvSpPr>
        <p:spPr>
          <a:xfrm>
            <a:off x="972275" y="1445737"/>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D985A1-0556-5D46-8E94-2D2C2F183158}"/>
              </a:ext>
            </a:extLst>
          </p:cNvPr>
          <p:cNvSpPr/>
          <p:nvPr/>
        </p:nvSpPr>
        <p:spPr>
          <a:xfrm>
            <a:off x="3188409" y="1445737"/>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9059DD8-A0E9-3948-8CB6-F759AFE23340}"/>
              </a:ext>
            </a:extLst>
          </p:cNvPr>
          <p:cNvSpPr/>
          <p:nvPr/>
        </p:nvSpPr>
        <p:spPr>
          <a:xfrm>
            <a:off x="5404543" y="1445737"/>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71BB36-6D79-2B4D-B4EF-4D4D4C6C952C}"/>
              </a:ext>
            </a:extLst>
          </p:cNvPr>
          <p:cNvSpPr/>
          <p:nvPr/>
        </p:nvSpPr>
        <p:spPr>
          <a:xfrm>
            <a:off x="7620677" y="1445737"/>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02DD0D7-7712-DD45-8436-4DCAE58D3A03}"/>
              </a:ext>
            </a:extLst>
          </p:cNvPr>
          <p:cNvSpPr/>
          <p:nvPr/>
        </p:nvSpPr>
        <p:spPr>
          <a:xfrm>
            <a:off x="9836811" y="1445737"/>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52AEE3-00B4-6840-B4DF-DDBA3A1F29C1}"/>
              </a:ext>
            </a:extLst>
          </p:cNvPr>
          <p:cNvSpPr/>
          <p:nvPr/>
        </p:nvSpPr>
        <p:spPr>
          <a:xfrm>
            <a:off x="972275"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BA74CBE-54D4-F048-A398-BAD5825588AF}"/>
              </a:ext>
            </a:extLst>
          </p:cNvPr>
          <p:cNvSpPr/>
          <p:nvPr/>
        </p:nvSpPr>
        <p:spPr>
          <a:xfrm>
            <a:off x="3188409"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436A66-2174-4343-B261-56CC8BD00167}"/>
              </a:ext>
            </a:extLst>
          </p:cNvPr>
          <p:cNvSpPr/>
          <p:nvPr/>
        </p:nvSpPr>
        <p:spPr>
          <a:xfrm>
            <a:off x="5404543"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475DBD-A3B5-D140-AE57-64225601D70B}"/>
              </a:ext>
            </a:extLst>
          </p:cNvPr>
          <p:cNvSpPr/>
          <p:nvPr/>
        </p:nvSpPr>
        <p:spPr>
          <a:xfrm>
            <a:off x="7620677"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884CE7-4E30-264A-B851-D63BF6332F1B}"/>
              </a:ext>
            </a:extLst>
          </p:cNvPr>
          <p:cNvSpPr/>
          <p:nvPr/>
        </p:nvSpPr>
        <p:spPr>
          <a:xfrm>
            <a:off x="9836811" y="4005571"/>
            <a:ext cx="1180616" cy="1221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F6A5E4-B469-5E4A-BF1E-8093B45138C5}"/>
              </a:ext>
            </a:extLst>
          </p:cNvPr>
          <p:cNvSpPr/>
          <p:nvPr/>
        </p:nvSpPr>
        <p:spPr>
          <a:xfrm>
            <a:off x="384311" y="2722437"/>
            <a:ext cx="2356543" cy="738664"/>
          </a:xfrm>
          <a:prstGeom prst="rect">
            <a:avLst/>
          </a:prstGeom>
        </p:spPr>
        <p:txBody>
          <a:bodyPr wrap="square">
            <a:spAutoFit/>
          </a:bodyPr>
          <a:lstStyle/>
          <a:p>
            <a:pPr algn="ctr"/>
            <a:r>
              <a:rPr lang="en-US" sz="1400" dirty="0">
                <a:solidFill>
                  <a:srgbClr val="FFFFFF"/>
                </a:solidFill>
                <a:latin typeface="Antonio Light" panose="02000303000000000000" pitchFamily="2" charset="77"/>
              </a:rPr>
              <a:t>Creates a mechanism that</a:t>
            </a:r>
          </a:p>
          <a:p>
            <a:pPr algn="ctr"/>
            <a:r>
              <a:rPr lang="en-US" sz="1400" dirty="0">
                <a:solidFill>
                  <a:srgbClr val="FFFFFF"/>
                </a:solidFill>
                <a:latin typeface="Antonio Light" panose="02000303000000000000" pitchFamily="2" charset="77"/>
              </a:rPr>
              <a:t>allows for accommodating</a:t>
            </a:r>
          </a:p>
          <a:p>
            <a:pPr algn="ctr"/>
            <a:r>
              <a:rPr lang="en-US" sz="1400" dirty="0">
                <a:solidFill>
                  <a:srgbClr val="FFFFFF"/>
                </a:solidFill>
                <a:latin typeface="Antonio Light" panose="02000303000000000000" pitchFamily="2" charset="77"/>
              </a:rPr>
              <a:t>future growth</a:t>
            </a:r>
            <a:endParaRPr lang="en-US" sz="1400" dirty="0">
              <a:solidFill>
                <a:srgbClr val="FFFFFF"/>
              </a:solidFill>
              <a:effectLst/>
              <a:latin typeface="Antonio Light" panose="02000303000000000000" pitchFamily="2" charset="77"/>
            </a:endParaRPr>
          </a:p>
        </p:txBody>
      </p:sp>
      <p:sp>
        <p:nvSpPr>
          <p:cNvPr id="28" name="Rectangle 27">
            <a:extLst>
              <a:ext uri="{FF2B5EF4-FFF2-40B4-BE49-F238E27FC236}">
                <a16:creationId xmlns:a16="http://schemas.microsoft.com/office/drawing/2014/main" id="{849FDD5C-8073-F040-9065-69A32371EF26}"/>
              </a:ext>
            </a:extLst>
          </p:cNvPr>
          <p:cNvSpPr/>
          <p:nvPr/>
        </p:nvSpPr>
        <p:spPr>
          <a:xfrm>
            <a:off x="2595076" y="2722437"/>
            <a:ext cx="2356543" cy="523220"/>
          </a:xfrm>
          <a:prstGeom prst="rect">
            <a:avLst/>
          </a:prstGeom>
        </p:spPr>
        <p:txBody>
          <a:bodyPr wrap="square">
            <a:spAutoFit/>
          </a:bodyPr>
          <a:lstStyle/>
          <a:p>
            <a:pPr algn="ctr"/>
            <a:r>
              <a:rPr lang="en-US" sz="1400" dirty="0">
                <a:solidFill>
                  <a:srgbClr val="FFFFFF"/>
                </a:solidFill>
                <a:latin typeface="Antonio Light" panose="02000303000000000000" pitchFamily="2" charset="77"/>
              </a:rPr>
              <a:t>Allows the city to plan for</a:t>
            </a:r>
          </a:p>
          <a:p>
            <a:pPr algn="ctr"/>
            <a:r>
              <a:rPr lang="en-US" sz="1400" dirty="0">
                <a:solidFill>
                  <a:srgbClr val="FFFFFF"/>
                </a:solidFill>
                <a:latin typeface="Antonio Light" panose="02000303000000000000" pitchFamily="2" charset="77"/>
              </a:rPr>
              <a:t>providing public services</a:t>
            </a:r>
          </a:p>
        </p:txBody>
      </p:sp>
      <p:sp>
        <p:nvSpPr>
          <p:cNvPr id="29" name="Rectangle 28">
            <a:extLst>
              <a:ext uri="{FF2B5EF4-FFF2-40B4-BE49-F238E27FC236}">
                <a16:creationId xmlns:a16="http://schemas.microsoft.com/office/drawing/2014/main" id="{FCC1AF99-13CF-E240-AE44-A8EDD549D46C}"/>
              </a:ext>
            </a:extLst>
          </p:cNvPr>
          <p:cNvSpPr/>
          <p:nvPr/>
        </p:nvSpPr>
        <p:spPr>
          <a:xfrm>
            <a:off x="4816579" y="2722437"/>
            <a:ext cx="2356543" cy="738664"/>
          </a:xfrm>
          <a:prstGeom prst="rect">
            <a:avLst/>
          </a:prstGeom>
        </p:spPr>
        <p:txBody>
          <a:bodyPr wrap="square">
            <a:spAutoFit/>
          </a:bodyPr>
          <a:lstStyle/>
          <a:p>
            <a:pPr algn="ctr"/>
            <a:r>
              <a:rPr lang="en-US" sz="1400" dirty="0">
                <a:solidFill>
                  <a:srgbClr val="FFFFFF"/>
                </a:solidFill>
                <a:latin typeface="Antonio Light" panose="02000303000000000000" pitchFamily="2" charset="77"/>
              </a:rPr>
              <a:t>Can guarantee that the city</a:t>
            </a:r>
          </a:p>
          <a:p>
            <a:pPr algn="ctr"/>
            <a:r>
              <a:rPr lang="en-US" sz="1400" dirty="0">
                <a:solidFill>
                  <a:srgbClr val="FFFFFF"/>
                </a:solidFill>
                <a:latin typeface="Antonio Light" panose="02000303000000000000" pitchFamily="2" charset="77"/>
              </a:rPr>
              <a:t>gets compensated for the</a:t>
            </a:r>
          </a:p>
          <a:p>
            <a:pPr algn="ctr"/>
            <a:r>
              <a:rPr lang="en-US" sz="1400" dirty="0">
                <a:solidFill>
                  <a:srgbClr val="FFFFFF"/>
                </a:solidFill>
                <a:latin typeface="Antonio Light" panose="02000303000000000000" pitchFamily="2" charset="77"/>
              </a:rPr>
              <a:t>services it provides</a:t>
            </a:r>
          </a:p>
        </p:txBody>
      </p:sp>
      <p:sp>
        <p:nvSpPr>
          <p:cNvPr id="30" name="Rectangle 29">
            <a:extLst>
              <a:ext uri="{FF2B5EF4-FFF2-40B4-BE49-F238E27FC236}">
                <a16:creationId xmlns:a16="http://schemas.microsoft.com/office/drawing/2014/main" id="{FB69CEED-48A1-E742-960D-9A4DA77839D9}"/>
              </a:ext>
            </a:extLst>
          </p:cNvPr>
          <p:cNvSpPr/>
          <p:nvPr/>
        </p:nvSpPr>
        <p:spPr>
          <a:xfrm>
            <a:off x="7027344" y="2722437"/>
            <a:ext cx="2356543" cy="1169551"/>
          </a:xfrm>
          <a:prstGeom prst="rect">
            <a:avLst/>
          </a:prstGeom>
        </p:spPr>
        <p:txBody>
          <a:bodyPr wrap="square">
            <a:spAutoFit/>
          </a:bodyPr>
          <a:lstStyle/>
          <a:p>
            <a:pPr algn="ctr"/>
            <a:r>
              <a:rPr lang="en-US" sz="1400" dirty="0">
                <a:solidFill>
                  <a:srgbClr val="FFFFFF"/>
                </a:solidFill>
                <a:latin typeface="Antonio Light" panose="02000303000000000000" pitchFamily="2" charset="77"/>
              </a:rPr>
              <a:t>Allows the city to provide</a:t>
            </a:r>
          </a:p>
          <a:p>
            <a:pPr algn="ctr"/>
            <a:r>
              <a:rPr lang="en-US" sz="1400" dirty="0">
                <a:solidFill>
                  <a:srgbClr val="FFFFFF"/>
                </a:solidFill>
                <a:latin typeface="Antonio Light" panose="02000303000000000000" pitchFamily="2" charset="77"/>
              </a:rPr>
              <a:t>enough residential,</a:t>
            </a:r>
          </a:p>
          <a:p>
            <a:pPr algn="ctr"/>
            <a:r>
              <a:rPr lang="en-US" sz="1400" dirty="0">
                <a:solidFill>
                  <a:srgbClr val="FFFFFF"/>
                </a:solidFill>
                <a:latin typeface="Antonio Light" panose="02000303000000000000" pitchFamily="2" charset="77"/>
              </a:rPr>
              <a:t>commercial, industrial</a:t>
            </a:r>
          </a:p>
          <a:p>
            <a:pPr algn="ctr"/>
            <a:r>
              <a:rPr lang="en-US" sz="1400" dirty="0">
                <a:solidFill>
                  <a:srgbClr val="FFFFFF"/>
                </a:solidFill>
                <a:latin typeface="Antonio Light" panose="02000303000000000000" pitchFamily="2" charset="77"/>
              </a:rPr>
              <a:t>opportunities for future</a:t>
            </a:r>
          </a:p>
          <a:p>
            <a:pPr algn="ctr"/>
            <a:r>
              <a:rPr lang="en-US" sz="1400" dirty="0">
                <a:solidFill>
                  <a:srgbClr val="FFFFFF"/>
                </a:solidFill>
                <a:latin typeface="Antonio Light" panose="02000303000000000000" pitchFamily="2" charset="77"/>
              </a:rPr>
              <a:t>residents</a:t>
            </a:r>
          </a:p>
        </p:txBody>
      </p:sp>
      <p:sp>
        <p:nvSpPr>
          <p:cNvPr id="31" name="Rectangle 30">
            <a:extLst>
              <a:ext uri="{FF2B5EF4-FFF2-40B4-BE49-F238E27FC236}">
                <a16:creationId xmlns:a16="http://schemas.microsoft.com/office/drawing/2014/main" id="{378E87B0-89FC-DF43-868C-8D7938D10EDA}"/>
              </a:ext>
            </a:extLst>
          </p:cNvPr>
          <p:cNvSpPr/>
          <p:nvPr/>
        </p:nvSpPr>
        <p:spPr>
          <a:xfrm>
            <a:off x="9248847" y="2722437"/>
            <a:ext cx="2356543" cy="738664"/>
          </a:xfrm>
          <a:prstGeom prst="rect">
            <a:avLst/>
          </a:prstGeom>
        </p:spPr>
        <p:txBody>
          <a:bodyPr wrap="square">
            <a:spAutoFit/>
          </a:bodyPr>
          <a:lstStyle/>
          <a:p>
            <a:pPr algn="ctr"/>
            <a:r>
              <a:rPr lang="en-US" sz="1400" dirty="0">
                <a:solidFill>
                  <a:srgbClr val="FFFFFF"/>
                </a:solidFill>
                <a:latin typeface="Antonio Light" panose="02000303000000000000" pitchFamily="2" charset="77"/>
              </a:rPr>
              <a:t>Allows city to be able to</a:t>
            </a:r>
          </a:p>
          <a:p>
            <a:pPr algn="ctr"/>
            <a:r>
              <a:rPr lang="en-US" sz="1400" dirty="0">
                <a:solidFill>
                  <a:srgbClr val="FFFFFF"/>
                </a:solidFill>
                <a:latin typeface="Antonio Light" panose="02000303000000000000" pitchFamily="2" charset="77"/>
              </a:rPr>
              <a:t>concentrate development in</a:t>
            </a:r>
          </a:p>
          <a:p>
            <a:pPr algn="ctr"/>
            <a:r>
              <a:rPr lang="en-US" sz="1400" dirty="0">
                <a:solidFill>
                  <a:srgbClr val="FFFFFF"/>
                </a:solidFill>
                <a:latin typeface="Antonio Light" panose="02000303000000000000" pitchFamily="2" charset="77"/>
              </a:rPr>
              <a:t>desirable areas</a:t>
            </a:r>
          </a:p>
        </p:txBody>
      </p:sp>
      <p:sp>
        <p:nvSpPr>
          <p:cNvPr id="37" name="Rectangle 36">
            <a:extLst>
              <a:ext uri="{FF2B5EF4-FFF2-40B4-BE49-F238E27FC236}">
                <a16:creationId xmlns:a16="http://schemas.microsoft.com/office/drawing/2014/main" id="{8E38B3C4-33BC-8349-9034-971BDF67B8E8}"/>
              </a:ext>
            </a:extLst>
          </p:cNvPr>
          <p:cNvSpPr/>
          <p:nvPr/>
        </p:nvSpPr>
        <p:spPr>
          <a:xfrm>
            <a:off x="384311" y="5312740"/>
            <a:ext cx="2356543" cy="954107"/>
          </a:xfrm>
          <a:prstGeom prst="rect">
            <a:avLst/>
          </a:prstGeom>
        </p:spPr>
        <p:txBody>
          <a:bodyPr wrap="square">
            <a:spAutoFit/>
          </a:bodyPr>
          <a:lstStyle/>
          <a:p>
            <a:pPr algn="ctr"/>
            <a:r>
              <a:rPr lang="en-US" sz="1400" dirty="0">
                <a:solidFill>
                  <a:srgbClr val="FFFFFF"/>
                </a:solidFill>
                <a:latin typeface="Antonio Light" panose="02000303000000000000" pitchFamily="2" charset="77"/>
              </a:rPr>
              <a:t>Prevent urban sprawl by</a:t>
            </a:r>
          </a:p>
          <a:p>
            <a:pPr algn="ctr"/>
            <a:r>
              <a:rPr lang="en-US" sz="1400" dirty="0">
                <a:solidFill>
                  <a:srgbClr val="FFFFFF"/>
                </a:solidFill>
                <a:latin typeface="Antonio Light" panose="02000303000000000000" pitchFamily="2" charset="77"/>
              </a:rPr>
              <a:t>encouraging development in</a:t>
            </a:r>
          </a:p>
          <a:p>
            <a:pPr algn="ctr"/>
            <a:r>
              <a:rPr lang="en-US" sz="1400" dirty="0">
                <a:solidFill>
                  <a:srgbClr val="FFFFFF"/>
                </a:solidFill>
                <a:latin typeface="Antonio Light" panose="02000303000000000000" pitchFamily="2" charset="77"/>
              </a:rPr>
              <a:t>urban areas where adequate</a:t>
            </a:r>
          </a:p>
          <a:p>
            <a:pPr algn="ctr"/>
            <a:r>
              <a:rPr lang="en-US" sz="1400" dirty="0">
                <a:solidFill>
                  <a:srgbClr val="FFFFFF"/>
                </a:solidFill>
                <a:latin typeface="Antonio Light" panose="02000303000000000000" pitchFamily="2" charset="77"/>
              </a:rPr>
              <a:t>public facilities already exist</a:t>
            </a:r>
          </a:p>
        </p:txBody>
      </p:sp>
      <p:sp>
        <p:nvSpPr>
          <p:cNvPr id="38" name="Rectangle 37">
            <a:extLst>
              <a:ext uri="{FF2B5EF4-FFF2-40B4-BE49-F238E27FC236}">
                <a16:creationId xmlns:a16="http://schemas.microsoft.com/office/drawing/2014/main" id="{CDC66FEF-B572-F74B-BAB1-ACC32BF8EFD2}"/>
              </a:ext>
            </a:extLst>
          </p:cNvPr>
          <p:cNvSpPr/>
          <p:nvPr/>
        </p:nvSpPr>
        <p:spPr>
          <a:xfrm>
            <a:off x="2595076" y="5312740"/>
            <a:ext cx="2356543" cy="738664"/>
          </a:xfrm>
          <a:prstGeom prst="rect">
            <a:avLst/>
          </a:prstGeom>
        </p:spPr>
        <p:txBody>
          <a:bodyPr wrap="square">
            <a:spAutoFit/>
          </a:bodyPr>
          <a:lstStyle/>
          <a:p>
            <a:pPr algn="ctr"/>
            <a:r>
              <a:rPr lang="en-US" sz="1400" dirty="0">
                <a:solidFill>
                  <a:srgbClr val="FFFFFF"/>
                </a:solidFill>
                <a:latin typeface="Antonio Light" panose="02000303000000000000" pitchFamily="2" charset="77"/>
              </a:rPr>
              <a:t>Can decrease the level of the</a:t>
            </a:r>
          </a:p>
          <a:p>
            <a:pPr algn="ctr"/>
            <a:r>
              <a:rPr lang="en-US" sz="1400" dirty="0">
                <a:solidFill>
                  <a:srgbClr val="FFFFFF"/>
                </a:solidFill>
                <a:latin typeface="Antonio Light" panose="02000303000000000000" pitchFamily="2" charset="77"/>
              </a:rPr>
              <a:t>underdeveloped area and</a:t>
            </a:r>
          </a:p>
          <a:p>
            <a:pPr algn="ctr"/>
            <a:r>
              <a:rPr lang="en-US" sz="1400" dirty="0">
                <a:solidFill>
                  <a:srgbClr val="FFFFFF"/>
                </a:solidFill>
                <a:latin typeface="Antonio Light" panose="02000303000000000000" pitchFamily="2" charset="77"/>
              </a:rPr>
              <a:t>prevent development</a:t>
            </a:r>
          </a:p>
        </p:txBody>
      </p:sp>
      <p:sp>
        <p:nvSpPr>
          <p:cNvPr id="39" name="Rectangle 38">
            <a:extLst>
              <a:ext uri="{FF2B5EF4-FFF2-40B4-BE49-F238E27FC236}">
                <a16:creationId xmlns:a16="http://schemas.microsoft.com/office/drawing/2014/main" id="{3775B7EB-9EE2-EC41-9E01-188F20F64097}"/>
              </a:ext>
            </a:extLst>
          </p:cNvPr>
          <p:cNvSpPr/>
          <p:nvPr/>
        </p:nvSpPr>
        <p:spPr>
          <a:xfrm>
            <a:off x="4816579" y="5312740"/>
            <a:ext cx="2356543" cy="1169551"/>
          </a:xfrm>
          <a:prstGeom prst="rect">
            <a:avLst/>
          </a:prstGeom>
        </p:spPr>
        <p:txBody>
          <a:bodyPr wrap="square">
            <a:spAutoFit/>
          </a:bodyPr>
          <a:lstStyle/>
          <a:p>
            <a:pPr algn="ctr"/>
            <a:r>
              <a:rPr lang="en-US" sz="1400" dirty="0">
                <a:solidFill>
                  <a:srgbClr val="FFFFFF"/>
                </a:solidFill>
                <a:latin typeface="Antonio Light" panose="02000303000000000000" pitchFamily="2" charset="77"/>
              </a:rPr>
              <a:t>Can prevent development</a:t>
            </a:r>
          </a:p>
          <a:p>
            <a:pPr algn="ctr"/>
            <a:r>
              <a:rPr lang="en-US" sz="1400" dirty="0">
                <a:solidFill>
                  <a:srgbClr val="FFFFFF"/>
                </a:solidFill>
                <a:latin typeface="Antonio Light" panose="02000303000000000000" pitchFamily="2" charset="77"/>
              </a:rPr>
              <a:t>on unsuitable lands such as</a:t>
            </a:r>
          </a:p>
          <a:p>
            <a:pPr algn="ctr"/>
            <a:r>
              <a:rPr lang="en-US" sz="1400" dirty="0">
                <a:solidFill>
                  <a:srgbClr val="FFFFFF"/>
                </a:solidFill>
                <a:latin typeface="Antonio Light" panose="02000303000000000000" pitchFamily="2" charset="77"/>
              </a:rPr>
              <a:t>those lying in a floodplain or</a:t>
            </a:r>
          </a:p>
          <a:p>
            <a:pPr algn="ctr"/>
            <a:r>
              <a:rPr lang="en-US" sz="1400" dirty="0">
                <a:solidFill>
                  <a:srgbClr val="FFFFFF"/>
                </a:solidFill>
                <a:latin typeface="Antonio Light" panose="02000303000000000000" pitchFamily="2" charset="77"/>
              </a:rPr>
              <a:t>agricultural land with a high</a:t>
            </a:r>
          </a:p>
          <a:p>
            <a:pPr algn="ctr"/>
            <a:r>
              <a:rPr lang="en-US" sz="1400" dirty="0">
                <a:solidFill>
                  <a:srgbClr val="FFFFFF"/>
                </a:solidFill>
                <a:latin typeface="Antonio Light" panose="02000303000000000000" pitchFamily="2" charset="77"/>
              </a:rPr>
              <a:t>Corn Suitability Rating</a:t>
            </a:r>
          </a:p>
        </p:txBody>
      </p:sp>
      <p:sp>
        <p:nvSpPr>
          <p:cNvPr id="40" name="Rectangle 39">
            <a:extLst>
              <a:ext uri="{FF2B5EF4-FFF2-40B4-BE49-F238E27FC236}">
                <a16:creationId xmlns:a16="http://schemas.microsoft.com/office/drawing/2014/main" id="{0900033D-1D4C-3447-9030-D87574C72AB5}"/>
              </a:ext>
            </a:extLst>
          </p:cNvPr>
          <p:cNvSpPr/>
          <p:nvPr/>
        </p:nvSpPr>
        <p:spPr>
          <a:xfrm>
            <a:off x="7037954" y="5312740"/>
            <a:ext cx="2356543" cy="954107"/>
          </a:xfrm>
          <a:prstGeom prst="rect">
            <a:avLst/>
          </a:prstGeom>
        </p:spPr>
        <p:txBody>
          <a:bodyPr wrap="square">
            <a:spAutoFit/>
          </a:bodyPr>
          <a:lstStyle/>
          <a:p>
            <a:pPr algn="ctr"/>
            <a:r>
              <a:rPr lang="en-US" sz="1400" dirty="0">
                <a:solidFill>
                  <a:srgbClr val="FFFFFF"/>
                </a:solidFill>
                <a:latin typeface="Antonio Light" panose="02000303000000000000" pitchFamily="2" charset="77"/>
              </a:rPr>
              <a:t>Has the potential to improve</a:t>
            </a:r>
          </a:p>
          <a:p>
            <a:pPr algn="ctr"/>
            <a:r>
              <a:rPr lang="en-US" sz="1400" dirty="0">
                <a:solidFill>
                  <a:srgbClr val="FFFFFF"/>
                </a:solidFill>
                <a:latin typeface="Antonio Light" panose="02000303000000000000" pitchFamily="2" charset="77"/>
              </a:rPr>
              <a:t>the city revenue since it</a:t>
            </a:r>
          </a:p>
          <a:p>
            <a:pPr algn="ctr"/>
            <a:r>
              <a:rPr lang="en-US" sz="1400" dirty="0">
                <a:solidFill>
                  <a:srgbClr val="FFFFFF"/>
                </a:solidFill>
                <a:latin typeface="Antonio Light" panose="02000303000000000000" pitchFamily="2" charset="77"/>
              </a:rPr>
              <a:t>would increase the tax base</a:t>
            </a:r>
          </a:p>
          <a:p>
            <a:pPr algn="ctr"/>
            <a:r>
              <a:rPr lang="en-US" sz="1400" dirty="0">
                <a:solidFill>
                  <a:srgbClr val="FFFFFF"/>
                </a:solidFill>
                <a:latin typeface="Antonio Light" panose="02000303000000000000" pitchFamily="2" charset="77"/>
              </a:rPr>
              <a:t>for the community</a:t>
            </a:r>
          </a:p>
        </p:txBody>
      </p:sp>
      <p:sp>
        <p:nvSpPr>
          <p:cNvPr id="41" name="Rectangle 40">
            <a:extLst>
              <a:ext uri="{FF2B5EF4-FFF2-40B4-BE49-F238E27FC236}">
                <a16:creationId xmlns:a16="http://schemas.microsoft.com/office/drawing/2014/main" id="{B7B28450-07FA-AD4E-BEFA-8444575FB5AA}"/>
              </a:ext>
            </a:extLst>
          </p:cNvPr>
          <p:cNvSpPr/>
          <p:nvPr/>
        </p:nvSpPr>
        <p:spPr>
          <a:xfrm>
            <a:off x="9248846" y="5312740"/>
            <a:ext cx="2356543" cy="738664"/>
          </a:xfrm>
          <a:prstGeom prst="rect">
            <a:avLst/>
          </a:prstGeom>
        </p:spPr>
        <p:txBody>
          <a:bodyPr wrap="square">
            <a:spAutoFit/>
          </a:bodyPr>
          <a:lstStyle/>
          <a:p>
            <a:pPr algn="ctr"/>
            <a:r>
              <a:rPr lang="en-US" sz="1400" dirty="0">
                <a:solidFill>
                  <a:srgbClr val="FFFFFF"/>
                </a:solidFill>
                <a:latin typeface="Antonio Light" panose="02000303000000000000" pitchFamily="2" charset="77"/>
              </a:rPr>
              <a:t>Prevents incompatible uses</a:t>
            </a:r>
          </a:p>
          <a:p>
            <a:pPr algn="ctr"/>
            <a:r>
              <a:rPr lang="en-US" sz="1400" dirty="0">
                <a:solidFill>
                  <a:srgbClr val="FFFFFF"/>
                </a:solidFill>
                <a:latin typeface="Antonio Light" panose="02000303000000000000" pitchFamily="2" charset="77"/>
              </a:rPr>
              <a:t>adjacent to the residential</a:t>
            </a:r>
          </a:p>
          <a:p>
            <a:pPr algn="ctr"/>
            <a:r>
              <a:rPr lang="en-US" sz="1400" dirty="0">
                <a:solidFill>
                  <a:srgbClr val="FFFFFF"/>
                </a:solidFill>
                <a:latin typeface="Antonio Light" panose="02000303000000000000" pitchFamily="2" charset="77"/>
              </a:rPr>
              <a:t>areas within the city</a:t>
            </a:r>
          </a:p>
        </p:txBody>
      </p:sp>
      <p:pic>
        <p:nvPicPr>
          <p:cNvPr id="10" name="Graphic 9" descr="Business Growth with solid fill">
            <a:extLst>
              <a:ext uri="{FF2B5EF4-FFF2-40B4-BE49-F238E27FC236}">
                <a16:creationId xmlns:a16="http://schemas.microsoft.com/office/drawing/2014/main" id="{698BE4E9-95E6-F24E-A588-071C7B35B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382" y="1599095"/>
            <a:ext cx="914400" cy="914400"/>
          </a:xfrm>
          <a:prstGeom prst="rect">
            <a:avLst/>
          </a:prstGeom>
        </p:spPr>
      </p:pic>
      <p:pic>
        <p:nvPicPr>
          <p:cNvPr id="12" name="Graphic 11" descr="Siren with solid fill">
            <a:extLst>
              <a:ext uri="{FF2B5EF4-FFF2-40B4-BE49-F238E27FC236}">
                <a16:creationId xmlns:a16="http://schemas.microsoft.com/office/drawing/2014/main" id="{CFA24798-CAF7-0F44-A20C-49E4A18B1F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6147" y="1585487"/>
            <a:ext cx="914400" cy="914400"/>
          </a:xfrm>
          <a:prstGeom prst="rect">
            <a:avLst/>
          </a:prstGeom>
        </p:spPr>
      </p:pic>
      <p:pic>
        <p:nvPicPr>
          <p:cNvPr id="14" name="Graphic 13" descr="Money with solid fill">
            <a:extLst>
              <a:ext uri="{FF2B5EF4-FFF2-40B4-BE49-F238E27FC236}">
                <a16:creationId xmlns:a16="http://schemas.microsoft.com/office/drawing/2014/main" id="{46152BDB-278C-AB45-BC17-F95489038B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7650" y="1597311"/>
            <a:ext cx="914400" cy="914400"/>
          </a:xfrm>
          <a:prstGeom prst="rect">
            <a:avLst/>
          </a:prstGeom>
        </p:spPr>
      </p:pic>
      <p:pic>
        <p:nvPicPr>
          <p:cNvPr id="42" name="Graphic 41" descr="Home with solid fill">
            <a:extLst>
              <a:ext uri="{FF2B5EF4-FFF2-40B4-BE49-F238E27FC236}">
                <a16:creationId xmlns:a16="http://schemas.microsoft.com/office/drawing/2014/main" id="{7B033617-DCE7-4D4A-9AA5-28AF93125F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8415" y="1673113"/>
            <a:ext cx="457200" cy="457200"/>
          </a:xfrm>
          <a:prstGeom prst="rect">
            <a:avLst/>
          </a:prstGeom>
        </p:spPr>
      </p:pic>
      <p:pic>
        <p:nvPicPr>
          <p:cNvPr id="44" name="Graphic 43" descr="Shopping cart with solid fill">
            <a:extLst>
              <a:ext uri="{FF2B5EF4-FFF2-40B4-BE49-F238E27FC236}">
                <a16:creationId xmlns:a16="http://schemas.microsoft.com/office/drawing/2014/main" id="{02E34423-D1E6-844F-8E88-CB94E066A6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74854" y="1659956"/>
            <a:ext cx="457200" cy="457200"/>
          </a:xfrm>
          <a:prstGeom prst="rect">
            <a:avLst/>
          </a:prstGeom>
        </p:spPr>
      </p:pic>
      <p:pic>
        <p:nvPicPr>
          <p:cNvPr id="46" name="Graphic 45" descr="Factory with solid fill">
            <a:extLst>
              <a:ext uri="{FF2B5EF4-FFF2-40B4-BE49-F238E27FC236}">
                <a16:creationId xmlns:a16="http://schemas.microsoft.com/office/drawing/2014/main" id="{837901EE-29E9-C249-940B-C1122D1CB6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87625" y="2110526"/>
            <a:ext cx="457200" cy="457200"/>
          </a:xfrm>
          <a:prstGeom prst="rect">
            <a:avLst/>
          </a:prstGeom>
        </p:spPr>
      </p:pic>
      <p:pic>
        <p:nvPicPr>
          <p:cNvPr id="48" name="Graphic 47" descr="Viral with solid fill">
            <a:extLst>
              <a:ext uri="{FF2B5EF4-FFF2-40B4-BE49-F238E27FC236}">
                <a16:creationId xmlns:a16="http://schemas.microsoft.com/office/drawing/2014/main" id="{BA88D2D2-ADF4-B24D-BB41-2DC829156C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69917" y="1588698"/>
            <a:ext cx="914400" cy="914400"/>
          </a:xfrm>
          <a:prstGeom prst="rect">
            <a:avLst/>
          </a:prstGeom>
        </p:spPr>
      </p:pic>
      <p:pic>
        <p:nvPicPr>
          <p:cNvPr id="50" name="Graphic 49" descr="City with solid fill">
            <a:extLst>
              <a:ext uri="{FF2B5EF4-FFF2-40B4-BE49-F238E27FC236}">
                <a16:creationId xmlns:a16="http://schemas.microsoft.com/office/drawing/2014/main" id="{00EE1F3C-EA7C-CA43-8568-3CF08D431A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5382" y="4158929"/>
            <a:ext cx="914400" cy="914400"/>
          </a:xfrm>
          <a:prstGeom prst="rect">
            <a:avLst/>
          </a:prstGeom>
        </p:spPr>
      </p:pic>
      <p:pic>
        <p:nvPicPr>
          <p:cNvPr id="52" name="Graphic 51" descr="Warning with solid fill">
            <a:extLst>
              <a:ext uri="{FF2B5EF4-FFF2-40B4-BE49-F238E27FC236}">
                <a16:creationId xmlns:a16="http://schemas.microsoft.com/office/drawing/2014/main" id="{0FD908E2-E3FE-B94F-A816-12DDB835F2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37650" y="4087605"/>
            <a:ext cx="914400" cy="914400"/>
          </a:xfrm>
          <a:prstGeom prst="rect">
            <a:avLst/>
          </a:prstGeom>
        </p:spPr>
      </p:pic>
      <p:pic>
        <p:nvPicPr>
          <p:cNvPr id="56" name="Graphic 55" descr="Stop with solid fill">
            <a:extLst>
              <a:ext uri="{FF2B5EF4-FFF2-40B4-BE49-F238E27FC236}">
                <a16:creationId xmlns:a16="http://schemas.microsoft.com/office/drawing/2014/main" id="{F7FF20EC-8B48-964D-A3B9-1664ED205D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16147" y="4158929"/>
            <a:ext cx="914400" cy="914400"/>
          </a:xfrm>
          <a:prstGeom prst="rect">
            <a:avLst/>
          </a:prstGeom>
        </p:spPr>
      </p:pic>
      <p:pic>
        <p:nvPicPr>
          <p:cNvPr id="58" name="Graphic 57" descr="Tax with solid fill">
            <a:extLst>
              <a:ext uri="{FF2B5EF4-FFF2-40B4-BE49-F238E27FC236}">
                <a16:creationId xmlns:a16="http://schemas.microsoft.com/office/drawing/2014/main" id="{D61C6843-1E15-0B44-9EA0-94096F16D57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59025" y="4097396"/>
            <a:ext cx="914400" cy="914400"/>
          </a:xfrm>
          <a:prstGeom prst="rect">
            <a:avLst/>
          </a:prstGeom>
        </p:spPr>
      </p:pic>
      <p:pic>
        <p:nvPicPr>
          <p:cNvPr id="60" name="Graphic 59" descr="Basic Shapes with solid fill">
            <a:extLst>
              <a:ext uri="{FF2B5EF4-FFF2-40B4-BE49-F238E27FC236}">
                <a16:creationId xmlns:a16="http://schemas.microsoft.com/office/drawing/2014/main" id="{BF7564B6-1584-6E4E-A389-62AA30A6C0D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969917" y="4158929"/>
            <a:ext cx="914400" cy="914400"/>
          </a:xfrm>
          <a:prstGeom prst="rect">
            <a:avLst/>
          </a:prstGeom>
        </p:spPr>
      </p:pic>
    </p:spTree>
    <p:extLst>
      <p:ext uri="{BB962C8B-B14F-4D97-AF65-F5344CB8AC3E}">
        <p14:creationId xmlns:p14="http://schemas.microsoft.com/office/powerpoint/2010/main" val="484623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76968"/>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995B71-96D1-9B4B-9B14-FCB1255D6B5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6108B2-8368-3D47-B863-E594F64DF0D5}"/>
              </a:ext>
            </a:extLst>
          </p:cNvPr>
          <p:cNvSpPr/>
          <p:nvPr/>
        </p:nvSpPr>
        <p:spPr>
          <a:xfrm>
            <a:off x="6693416" y="69572"/>
            <a:ext cx="5032148" cy="707886"/>
          </a:xfrm>
          <a:prstGeom prst="rect">
            <a:avLst/>
          </a:prstGeom>
        </p:spPr>
        <p:txBody>
          <a:bodyPr wrap="none">
            <a:spAutoFit/>
          </a:bodyPr>
          <a:lstStyle/>
          <a:p>
            <a:pPr algn="r"/>
            <a:r>
              <a:rPr lang="en-US" sz="4000" b="1" dirty="0">
                <a:solidFill>
                  <a:schemeClr val="bg1"/>
                </a:solidFill>
                <a:latin typeface="Antonio" panose="02000503000000000000" pitchFamily="2" charset="77"/>
                <a:cs typeface="Levenim MT" panose="02010502060101010101" pitchFamily="2" charset="-79"/>
              </a:rPr>
              <a:t>EXTRATERRITORIAL ZONING</a:t>
            </a:r>
          </a:p>
        </p:txBody>
      </p:sp>
      <p:sp>
        <p:nvSpPr>
          <p:cNvPr id="20" name="Rectangle 19">
            <a:extLst>
              <a:ext uri="{FF2B5EF4-FFF2-40B4-BE49-F238E27FC236}">
                <a16:creationId xmlns:a16="http://schemas.microsoft.com/office/drawing/2014/main" id="{5DA6C692-EDBA-1D4B-957C-C6ACDF9FC752}"/>
              </a:ext>
            </a:extLst>
          </p:cNvPr>
          <p:cNvSpPr/>
          <p:nvPr/>
        </p:nvSpPr>
        <p:spPr>
          <a:xfrm>
            <a:off x="7538809" y="777458"/>
            <a:ext cx="4094391" cy="523220"/>
          </a:xfrm>
          <a:prstGeom prst="rect">
            <a:avLst/>
          </a:prstGeom>
        </p:spPr>
        <p:txBody>
          <a:bodyPr wrap="none">
            <a:spAutoFit/>
          </a:bodyPr>
          <a:lstStyle/>
          <a:p>
            <a:pPr algn="r"/>
            <a:r>
              <a:rPr lang="en-US" sz="2800" dirty="0">
                <a:solidFill>
                  <a:schemeClr val="bg1"/>
                </a:solidFill>
                <a:latin typeface="Antonio" panose="02000503000000000000" pitchFamily="2" charset="77"/>
                <a:cs typeface="Levenim MT" panose="02010502060101010101" pitchFamily="2" charset="-79"/>
              </a:rPr>
              <a:t>Additional Recommendations</a:t>
            </a:r>
          </a:p>
        </p:txBody>
      </p:sp>
      <p:sp>
        <p:nvSpPr>
          <p:cNvPr id="2" name="Slide Number Placeholder 1">
            <a:extLst>
              <a:ext uri="{FF2B5EF4-FFF2-40B4-BE49-F238E27FC236}">
                <a16:creationId xmlns:a16="http://schemas.microsoft.com/office/drawing/2014/main" id="{3B7D9C7C-6679-6846-896E-39E6F8B4BC37}"/>
              </a:ext>
            </a:extLst>
          </p:cNvPr>
          <p:cNvSpPr>
            <a:spLocks noGrp="1"/>
          </p:cNvSpPr>
          <p:nvPr>
            <p:ph type="sldNum" sz="quarter" idx="12"/>
          </p:nvPr>
        </p:nvSpPr>
        <p:spPr/>
        <p:txBody>
          <a:bodyPr/>
          <a:lstStyle/>
          <a:p>
            <a:fld id="{596C8553-4B80-1B48-ABF9-E65CF85F8D92}" type="slidenum">
              <a:rPr lang="en-US" smtClean="0"/>
              <a:t>39</a:t>
            </a:fld>
            <a:endParaRPr lang="en-US"/>
          </a:p>
        </p:txBody>
      </p:sp>
      <p:sp>
        <p:nvSpPr>
          <p:cNvPr id="9" name="Rectangle 8">
            <a:extLst>
              <a:ext uri="{FF2B5EF4-FFF2-40B4-BE49-F238E27FC236}">
                <a16:creationId xmlns:a16="http://schemas.microsoft.com/office/drawing/2014/main" id="{E90C7CC6-D106-1D46-9955-22A9E63AF3F2}"/>
              </a:ext>
            </a:extLst>
          </p:cNvPr>
          <p:cNvSpPr/>
          <p:nvPr/>
        </p:nvSpPr>
        <p:spPr>
          <a:xfrm>
            <a:off x="794867" y="3098483"/>
            <a:ext cx="3625158" cy="1815882"/>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Convincing Property Owners In The Two—mile Buffer Area To Make Restrictive Covenants</a:t>
            </a:r>
          </a:p>
        </p:txBody>
      </p:sp>
      <p:sp>
        <p:nvSpPr>
          <p:cNvPr id="10" name="Rectangle 9">
            <a:extLst>
              <a:ext uri="{FF2B5EF4-FFF2-40B4-BE49-F238E27FC236}">
                <a16:creationId xmlns:a16="http://schemas.microsoft.com/office/drawing/2014/main" id="{D3ABA171-13AA-C345-AB23-4D9413EA6051}"/>
              </a:ext>
            </a:extLst>
          </p:cNvPr>
          <p:cNvSpPr/>
          <p:nvPr/>
        </p:nvSpPr>
        <p:spPr>
          <a:xfrm>
            <a:off x="4676526" y="3098483"/>
            <a:ext cx="2835160" cy="1384995"/>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Fringe Area Agreements with Delaware County </a:t>
            </a:r>
          </a:p>
        </p:txBody>
      </p:sp>
      <p:sp>
        <p:nvSpPr>
          <p:cNvPr id="11" name="Rectangle 10">
            <a:extLst>
              <a:ext uri="{FF2B5EF4-FFF2-40B4-BE49-F238E27FC236}">
                <a16:creationId xmlns:a16="http://schemas.microsoft.com/office/drawing/2014/main" id="{0F36A348-885D-6745-9371-C6C67F988B37}"/>
              </a:ext>
            </a:extLst>
          </p:cNvPr>
          <p:cNvSpPr/>
          <p:nvPr/>
        </p:nvSpPr>
        <p:spPr>
          <a:xfrm>
            <a:off x="7771976" y="3098483"/>
            <a:ext cx="2743201" cy="1815882"/>
          </a:xfrm>
          <a:prstGeom prst="rect">
            <a:avLst/>
          </a:prstGeom>
        </p:spPr>
        <p:txBody>
          <a:bodyPr wrap="square">
            <a:spAutoFit/>
          </a:bodyPr>
          <a:lstStyle/>
          <a:p>
            <a:pPr algn="ctr"/>
            <a:r>
              <a:rPr lang="en-US" sz="2800" dirty="0">
                <a:solidFill>
                  <a:schemeClr val="bg1"/>
                </a:solidFill>
                <a:latin typeface="Antonio" panose="02000503000000000000" pitchFamily="2" charset="77"/>
                <a:cs typeface="Levenim MT" panose="02010502060101010101" pitchFamily="2" charset="-79"/>
              </a:rPr>
              <a:t>Involuntary Annexation, if Necessary, for Public Purpose</a:t>
            </a:r>
          </a:p>
        </p:txBody>
      </p:sp>
      <p:sp>
        <p:nvSpPr>
          <p:cNvPr id="12" name="Oval 11">
            <a:extLst>
              <a:ext uri="{FF2B5EF4-FFF2-40B4-BE49-F238E27FC236}">
                <a16:creationId xmlns:a16="http://schemas.microsoft.com/office/drawing/2014/main" id="{D4A0CC60-0E81-2342-8620-4AF992776D52}"/>
              </a:ext>
            </a:extLst>
          </p:cNvPr>
          <p:cNvSpPr/>
          <p:nvPr/>
        </p:nvSpPr>
        <p:spPr>
          <a:xfrm>
            <a:off x="2010077" y="175122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AE87CEF-2B3D-B14E-BB81-06045E137740}"/>
              </a:ext>
            </a:extLst>
          </p:cNvPr>
          <p:cNvSpPr/>
          <p:nvPr/>
        </p:nvSpPr>
        <p:spPr>
          <a:xfrm>
            <a:off x="5496730" y="175122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C828BD-7A67-C149-B3BC-4505B0EBD9ED}"/>
              </a:ext>
            </a:extLst>
          </p:cNvPr>
          <p:cNvSpPr/>
          <p:nvPr/>
        </p:nvSpPr>
        <p:spPr>
          <a:xfrm>
            <a:off x="8531785" y="1751220"/>
            <a:ext cx="1194727" cy="11947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C2A8C9C4-0D1E-8B4B-A7B8-B194716708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730" y="1822165"/>
            <a:ext cx="1194728" cy="1194728"/>
          </a:xfrm>
          <a:prstGeom prst="rect">
            <a:avLst/>
          </a:prstGeom>
        </p:spPr>
      </p:pic>
      <p:pic>
        <p:nvPicPr>
          <p:cNvPr id="42" name="Graphic 41" descr="Puzzle pieces with solid fill">
            <a:extLst>
              <a:ext uri="{FF2B5EF4-FFF2-40B4-BE49-F238E27FC236}">
                <a16:creationId xmlns:a16="http://schemas.microsoft.com/office/drawing/2014/main" id="{718A3462-4036-E54B-9177-2B39C9E5A3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2290" y="1891383"/>
            <a:ext cx="914400" cy="914400"/>
          </a:xfrm>
          <a:prstGeom prst="rect">
            <a:avLst/>
          </a:prstGeom>
        </p:spPr>
      </p:pic>
      <p:pic>
        <p:nvPicPr>
          <p:cNvPr id="44" name="Graphic 43" descr="Cheers with solid fill">
            <a:extLst>
              <a:ext uri="{FF2B5EF4-FFF2-40B4-BE49-F238E27FC236}">
                <a16:creationId xmlns:a16="http://schemas.microsoft.com/office/drawing/2014/main" id="{26E20F95-2F79-FD49-9D50-2A5AE3D974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0240" y="1962329"/>
            <a:ext cx="914400" cy="914400"/>
          </a:xfrm>
          <a:prstGeom prst="rect">
            <a:avLst/>
          </a:prstGeom>
        </p:spPr>
      </p:pic>
    </p:spTree>
    <p:extLst>
      <p:ext uri="{BB962C8B-B14F-4D97-AF65-F5344CB8AC3E}">
        <p14:creationId xmlns:p14="http://schemas.microsoft.com/office/powerpoint/2010/main" val="341077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D27C02-77EE-8149-97FA-CC38A7D5207B}"/>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45DC3598-D2FD-7245-A48A-642A80D4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02" y="2371754"/>
            <a:ext cx="11724109" cy="2866001"/>
          </a:xfrm>
          <a:prstGeom prst="rect">
            <a:avLst/>
          </a:prstGeom>
        </p:spPr>
      </p:pic>
      <p:sp>
        <p:nvSpPr>
          <p:cNvPr id="91" name="직사각형 1">
            <a:extLst>
              <a:ext uri="{FF2B5EF4-FFF2-40B4-BE49-F238E27FC236}">
                <a16:creationId xmlns:a16="http://schemas.microsoft.com/office/drawing/2014/main" id="{CE35A7FF-45CA-C349-B693-EBE29675B7A8}"/>
              </a:ext>
            </a:extLst>
          </p:cNvPr>
          <p:cNvSpPr/>
          <p:nvPr/>
        </p:nvSpPr>
        <p:spPr>
          <a:xfrm>
            <a:off x="1495510" y="3624088"/>
            <a:ext cx="121492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solidFill>
                  <a:srgbClr val="0B546A"/>
                </a:solidFill>
                <a:latin typeface="Antonio" panose="02000303000000000000" pitchFamily="2" charset="0"/>
              </a:rPr>
              <a:t>September</a:t>
            </a:r>
            <a:endParaRPr lang="ko-KR" altLang="en-US" sz="1321" b="1" dirty="0">
              <a:solidFill>
                <a:srgbClr val="0B546A"/>
              </a:solidFill>
              <a:latin typeface="Antonio" panose="02000303000000000000" pitchFamily="2" charset="0"/>
            </a:endParaRPr>
          </a:p>
        </p:txBody>
      </p:sp>
      <p:sp>
        <p:nvSpPr>
          <p:cNvPr id="92" name="직사각형 1">
            <a:extLst>
              <a:ext uri="{FF2B5EF4-FFF2-40B4-BE49-F238E27FC236}">
                <a16:creationId xmlns:a16="http://schemas.microsoft.com/office/drawing/2014/main" id="{1118B3C9-18AC-424A-914C-3199AA60C49D}"/>
              </a:ext>
            </a:extLst>
          </p:cNvPr>
          <p:cNvSpPr/>
          <p:nvPr/>
        </p:nvSpPr>
        <p:spPr>
          <a:xfrm>
            <a:off x="156998" y="3643138"/>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solidFill>
                  <a:srgbClr val="0B546A"/>
                </a:solidFill>
                <a:latin typeface="Antonio" panose="02000303000000000000" pitchFamily="2" charset="0"/>
              </a:rPr>
              <a:t>August</a:t>
            </a:r>
            <a:endParaRPr lang="ko-KR" altLang="en-US" sz="1321" b="1" dirty="0">
              <a:solidFill>
                <a:srgbClr val="0B546A"/>
              </a:solidFill>
              <a:latin typeface="Antonio" panose="02000303000000000000" pitchFamily="2" charset="0"/>
            </a:endParaRPr>
          </a:p>
        </p:txBody>
      </p:sp>
      <p:sp>
        <p:nvSpPr>
          <p:cNvPr id="93" name="직사각형 1">
            <a:extLst>
              <a:ext uri="{FF2B5EF4-FFF2-40B4-BE49-F238E27FC236}">
                <a16:creationId xmlns:a16="http://schemas.microsoft.com/office/drawing/2014/main" id="{34B54EAC-AD0C-7144-9598-9D3206745326}"/>
              </a:ext>
            </a:extLst>
          </p:cNvPr>
          <p:cNvSpPr/>
          <p:nvPr/>
        </p:nvSpPr>
        <p:spPr>
          <a:xfrm>
            <a:off x="2594023" y="3633614"/>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solidFill>
                  <a:srgbClr val="0B546A"/>
                </a:solidFill>
                <a:latin typeface="Antonio" panose="02000303000000000000" pitchFamily="2" charset="0"/>
              </a:rPr>
              <a:t>October</a:t>
            </a:r>
            <a:endParaRPr lang="ko-KR" altLang="en-US" sz="1321" b="1" dirty="0">
              <a:solidFill>
                <a:srgbClr val="0B546A"/>
              </a:solidFill>
              <a:latin typeface="Antonio" panose="02000303000000000000" pitchFamily="2" charset="0"/>
            </a:endParaRPr>
          </a:p>
        </p:txBody>
      </p:sp>
      <p:sp>
        <p:nvSpPr>
          <p:cNvPr id="94" name="직사각형 1">
            <a:extLst>
              <a:ext uri="{FF2B5EF4-FFF2-40B4-BE49-F238E27FC236}">
                <a16:creationId xmlns:a16="http://schemas.microsoft.com/office/drawing/2014/main" id="{5EF38469-45E6-CF4D-AD57-833F7374AF48}"/>
              </a:ext>
            </a:extLst>
          </p:cNvPr>
          <p:cNvSpPr/>
          <p:nvPr/>
        </p:nvSpPr>
        <p:spPr>
          <a:xfrm>
            <a:off x="3750782" y="3633614"/>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solidFill>
                  <a:srgbClr val="0B546A"/>
                </a:solidFill>
                <a:latin typeface="Antonio" panose="02000303000000000000" pitchFamily="2" charset="0"/>
              </a:rPr>
              <a:t>November</a:t>
            </a:r>
            <a:endParaRPr lang="ko-KR" altLang="en-US" sz="1321" b="1" dirty="0">
              <a:solidFill>
                <a:srgbClr val="0B546A"/>
              </a:solidFill>
              <a:latin typeface="Antonio" panose="02000303000000000000" pitchFamily="2" charset="0"/>
            </a:endParaRPr>
          </a:p>
        </p:txBody>
      </p:sp>
      <p:sp>
        <p:nvSpPr>
          <p:cNvPr id="95" name="직사각형 1">
            <a:extLst>
              <a:ext uri="{FF2B5EF4-FFF2-40B4-BE49-F238E27FC236}">
                <a16:creationId xmlns:a16="http://schemas.microsoft.com/office/drawing/2014/main" id="{FD8BC298-7804-B04B-AAC0-FEC484FCB42E}"/>
              </a:ext>
            </a:extLst>
          </p:cNvPr>
          <p:cNvSpPr/>
          <p:nvPr/>
        </p:nvSpPr>
        <p:spPr>
          <a:xfrm>
            <a:off x="4919183" y="3633614"/>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solidFill>
                  <a:srgbClr val="0B546A"/>
                </a:solidFill>
                <a:latin typeface="Antonio" panose="02000303000000000000" pitchFamily="2" charset="0"/>
              </a:rPr>
              <a:t>December</a:t>
            </a:r>
            <a:endParaRPr lang="ko-KR" altLang="en-US" sz="1321" b="1" dirty="0">
              <a:solidFill>
                <a:srgbClr val="0B546A"/>
              </a:solidFill>
              <a:latin typeface="Antonio" panose="02000303000000000000" pitchFamily="2" charset="0"/>
            </a:endParaRPr>
          </a:p>
        </p:txBody>
      </p:sp>
      <p:sp>
        <p:nvSpPr>
          <p:cNvPr id="96" name="직사각형 1">
            <a:extLst>
              <a:ext uri="{FF2B5EF4-FFF2-40B4-BE49-F238E27FC236}">
                <a16:creationId xmlns:a16="http://schemas.microsoft.com/office/drawing/2014/main" id="{C52AA2D4-8CB7-8B47-B8F9-8EE198BD5F90}"/>
              </a:ext>
            </a:extLst>
          </p:cNvPr>
          <p:cNvSpPr/>
          <p:nvPr/>
        </p:nvSpPr>
        <p:spPr>
          <a:xfrm>
            <a:off x="6084914" y="3631586"/>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latin typeface="Antonio" panose="02000303000000000000" pitchFamily="2" charset="0"/>
              </a:rPr>
              <a:t>January</a:t>
            </a:r>
            <a:endParaRPr lang="ko-KR" altLang="en-US" sz="1321" b="1" dirty="0">
              <a:latin typeface="Antonio" panose="02000303000000000000" pitchFamily="2" charset="0"/>
            </a:endParaRPr>
          </a:p>
        </p:txBody>
      </p:sp>
      <p:sp>
        <p:nvSpPr>
          <p:cNvPr id="97" name="직사각형 1">
            <a:extLst>
              <a:ext uri="{FF2B5EF4-FFF2-40B4-BE49-F238E27FC236}">
                <a16:creationId xmlns:a16="http://schemas.microsoft.com/office/drawing/2014/main" id="{EFB9C3AF-BD86-5947-A4A5-5BA9E3179B63}"/>
              </a:ext>
            </a:extLst>
          </p:cNvPr>
          <p:cNvSpPr/>
          <p:nvPr/>
        </p:nvSpPr>
        <p:spPr>
          <a:xfrm>
            <a:off x="7322063" y="3612359"/>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latin typeface="Antonio" panose="02000303000000000000" pitchFamily="2" charset="0"/>
              </a:rPr>
              <a:t>February</a:t>
            </a:r>
            <a:endParaRPr lang="ko-KR" altLang="en-US" sz="1321" b="1" dirty="0">
              <a:latin typeface="Antonio" panose="02000303000000000000" pitchFamily="2" charset="0"/>
            </a:endParaRPr>
          </a:p>
        </p:txBody>
      </p:sp>
      <p:sp>
        <p:nvSpPr>
          <p:cNvPr id="98" name="직사각형 1">
            <a:extLst>
              <a:ext uri="{FF2B5EF4-FFF2-40B4-BE49-F238E27FC236}">
                <a16:creationId xmlns:a16="http://schemas.microsoft.com/office/drawing/2014/main" id="{63D5A6A9-E51E-1744-A0A1-4779F4C8517C}"/>
              </a:ext>
            </a:extLst>
          </p:cNvPr>
          <p:cNvSpPr/>
          <p:nvPr/>
        </p:nvSpPr>
        <p:spPr>
          <a:xfrm>
            <a:off x="8478195" y="3606184"/>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latin typeface="Antonio" panose="02000303000000000000" pitchFamily="2" charset="0"/>
              </a:rPr>
              <a:t>March</a:t>
            </a:r>
            <a:endParaRPr lang="ko-KR" altLang="en-US" sz="1321" b="1" dirty="0">
              <a:latin typeface="Antonio" panose="02000303000000000000" pitchFamily="2" charset="0"/>
            </a:endParaRPr>
          </a:p>
        </p:txBody>
      </p:sp>
      <p:sp>
        <p:nvSpPr>
          <p:cNvPr id="99" name="직사각형 1">
            <a:extLst>
              <a:ext uri="{FF2B5EF4-FFF2-40B4-BE49-F238E27FC236}">
                <a16:creationId xmlns:a16="http://schemas.microsoft.com/office/drawing/2014/main" id="{C66AF4E6-F6F4-6F4D-BF92-59985CDA9953}"/>
              </a:ext>
            </a:extLst>
          </p:cNvPr>
          <p:cNvSpPr/>
          <p:nvPr/>
        </p:nvSpPr>
        <p:spPr>
          <a:xfrm>
            <a:off x="9651259" y="3607042"/>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latin typeface="Antonio" panose="02000303000000000000" pitchFamily="2" charset="0"/>
              </a:rPr>
              <a:t>April</a:t>
            </a:r>
            <a:endParaRPr lang="ko-KR" altLang="en-US" sz="1321" b="1" dirty="0">
              <a:latin typeface="Antonio" panose="02000303000000000000" pitchFamily="2" charset="0"/>
            </a:endParaRPr>
          </a:p>
        </p:txBody>
      </p:sp>
      <p:sp>
        <p:nvSpPr>
          <p:cNvPr id="100" name="직사각형 1">
            <a:extLst>
              <a:ext uri="{FF2B5EF4-FFF2-40B4-BE49-F238E27FC236}">
                <a16:creationId xmlns:a16="http://schemas.microsoft.com/office/drawing/2014/main" id="{ACD2DAF3-F0EA-8748-8E60-DCFA10B0D467}"/>
              </a:ext>
            </a:extLst>
          </p:cNvPr>
          <p:cNvSpPr/>
          <p:nvPr/>
        </p:nvSpPr>
        <p:spPr>
          <a:xfrm>
            <a:off x="10813742" y="3588192"/>
            <a:ext cx="1402319" cy="339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321" b="1" dirty="0">
                <a:latin typeface="Antonio" panose="02000303000000000000" pitchFamily="2" charset="0"/>
              </a:rPr>
              <a:t>May</a:t>
            </a:r>
            <a:endParaRPr lang="ko-KR" altLang="en-US" sz="1321" b="1" dirty="0">
              <a:latin typeface="Antonio" panose="02000303000000000000" pitchFamily="2" charset="0"/>
            </a:endParaRPr>
          </a:p>
        </p:txBody>
      </p:sp>
      <p:sp>
        <p:nvSpPr>
          <p:cNvPr id="101" name="직사각형 1">
            <a:extLst>
              <a:ext uri="{FF2B5EF4-FFF2-40B4-BE49-F238E27FC236}">
                <a16:creationId xmlns:a16="http://schemas.microsoft.com/office/drawing/2014/main" id="{480E3534-B988-C94B-932F-78867D617318}"/>
              </a:ext>
            </a:extLst>
          </p:cNvPr>
          <p:cNvSpPr/>
          <p:nvPr/>
        </p:nvSpPr>
        <p:spPr>
          <a:xfrm>
            <a:off x="239332" y="1047330"/>
            <a:ext cx="1692435" cy="5824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Site visit</a:t>
            </a:r>
          </a:p>
          <a:p>
            <a:pPr algn="ctr"/>
            <a:r>
              <a:rPr lang="en-US" altLang="ko-KR" sz="1200" b="1" dirty="0">
                <a:solidFill>
                  <a:srgbClr val="0B546A"/>
                </a:solidFill>
                <a:latin typeface="Antonio" panose="02000503000000000000" pitchFamily="2" charset="77"/>
              </a:rPr>
              <a:t>Preliminary Research</a:t>
            </a:r>
          </a:p>
          <a:p>
            <a:pPr algn="ctr"/>
            <a:r>
              <a:rPr lang="en-US" altLang="ko-KR" sz="1200" b="1" dirty="0">
                <a:solidFill>
                  <a:srgbClr val="0B546A"/>
                </a:solidFill>
                <a:latin typeface="Antonio" panose="02000503000000000000" pitchFamily="2" charset="77"/>
              </a:rPr>
              <a:t>Data Analysis</a:t>
            </a:r>
            <a:endParaRPr lang="ko-KR" altLang="en-US" sz="1200" b="1" dirty="0">
              <a:solidFill>
                <a:srgbClr val="0B546A"/>
              </a:solidFill>
              <a:latin typeface="Antonio" panose="02000503000000000000" pitchFamily="2" charset="77"/>
            </a:endParaRPr>
          </a:p>
        </p:txBody>
      </p:sp>
      <p:sp>
        <p:nvSpPr>
          <p:cNvPr id="102" name="직사각형 1">
            <a:extLst>
              <a:ext uri="{FF2B5EF4-FFF2-40B4-BE49-F238E27FC236}">
                <a16:creationId xmlns:a16="http://schemas.microsoft.com/office/drawing/2014/main" id="{D3F8B02C-9484-3245-A9E6-4069B43CD191}"/>
              </a:ext>
            </a:extLst>
          </p:cNvPr>
          <p:cNvSpPr/>
          <p:nvPr/>
        </p:nvSpPr>
        <p:spPr>
          <a:xfrm>
            <a:off x="1146533" y="5996283"/>
            <a:ext cx="2082053" cy="6458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Vision, scope, purpose</a:t>
            </a:r>
          </a:p>
          <a:p>
            <a:pPr algn="ctr"/>
            <a:r>
              <a:rPr lang="en-US" altLang="ko-KR" sz="1200" b="1" dirty="0">
                <a:solidFill>
                  <a:srgbClr val="0B546A"/>
                </a:solidFill>
                <a:latin typeface="Antonio" panose="02000503000000000000" pitchFamily="2" charset="77"/>
              </a:rPr>
              <a:t>Community profile</a:t>
            </a:r>
          </a:p>
          <a:p>
            <a:pPr algn="ctr"/>
            <a:r>
              <a:rPr lang="en-US" altLang="ko-KR" sz="1200" b="1" dirty="0">
                <a:solidFill>
                  <a:srgbClr val="0B546A"/>
                </a:solidFill>
                <a:latin typeface="Antonio" panose="02000503000000000000" pitchFamily="2" charset="77"/>
              </a:rPr>
              <a:t>History and Growth overtime</a:t>
            </a:r>
          </a:p>
        </p:txBody>
      </p:sp>
      <p:sp>
        <p:nvSpPr>
          <p:cNvPr id="111" name="Oval 19">
            <a:extLst>
              <a:ext uri="{FF2B5EF4-FFF2-40B4-BE49-F238E27FC236}">
                <a16:creationId xmlns:a16="http://schemas.microsoft.com/office/drawing/2014/main" id="{7B85AD68-BACE-7C49-927D-E1B7B11044DE}"/>
              </a:ext>
            </a:extLst>
          </p:cNvPr>
          <p:cNvSpPr/>
          <p:nvPr/>
        </p:nvSpPr>
        <p:spPr>
          <a:xfrm>
            <a:off x="5457605" y="1732479"/>
            <a:ext cx="645833" cy="645833"/>
          </a:xfrm>
          <a:prstGeom prst="ellipse">
            <a:avLst/>
          </a:prstGeom>
          <a:solidFill>
            <a:srgbClr val="2CA3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2549" dirty="0">
              <a:solidFill>
                <a:schemeClr val="tx1">
                  <a:lumMod val="75000"/>
                  <a:lumOff val="25000"/>
                </a:schemeClr>
              </a:solidFill>
              <a:latin typeface="Lora" panose="00000500000000000000" pitchFamily="2" charset="0"/>
            </a:endParaRPr>
          </a:p>
        </p:txBody>
      </p:sp>
      <p:sp>
        <p:nvSpPr>
          <p:cNvPr id="112" name="Rectangle 9">
            <a:extLst>
              <a:ext uri="{FF2B5EF4-FFF2-40B4-BE49-F238E27FC236}">
                <a16:creationId xmlns:a16="http://schemas.microsoft.com/office/drawing/2014/main" id="{6E4C015F-4263-6846-9088-2232CDF882B0}"/>
              </a:ext>
            </a:extLst>
          </p:cNvPr>
          <p:cNvSpPr/>
          <p:nvPr/>
        </p:nvSpPr>
        <p:spPr>
          <a:xfrm>
            <a:off x="5625056" y="1898461"/>
            <a:ext cx="310931" cy="29105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dirty="0">
              <a:latin typeface="Lora" panose="00000500000000000000" pitchFamily="2" charset="0"/>
            </a:endParaRPr>
          </a:p>
        </p:txBody>
      </p:sp>
      <p:sp>
        <p:nvSpPr>
          <p:cNvPr id="113" name="Oval 19">
            <a:extLst>
              <a:ext uri="{FF2B5EF4-FFF2-40B4-BE49-F238E27FC236}">
                <a16:creationId xmlns:a16="http://schemas.microsoft.com/office/drawing/2014/main" id="{3D94BBE0-87EA-D246-A6E7-323D4D8301DC}"/>
              </a:ext>
            </a:extLst>
          </p:cNvPr>
          <p:cNvSpPr/>
          <p:nvPr/>
        </p:nvSpPr>
        <p:spPr>
          <a:xfrm>
            <a:off x="6553696" y="5241225"/>
            <a:ext cx="645833" cy="645833"/>
          </a:xfrm>
          <a:prstGeom prst="ellipse">
            <a:avLst/>
          </a:prstGeom>
          <a:solidFill>
            <a:srgbClr val="2C89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800" dirty="0">
              <a:solidFill>
                <a:schemeClr val="tx1">
                  <a:lumMod val="75000"/>
                  <a:lumOff val="25000"/>
                </a:schemeClr>
              </a:solidFill>
              <a:latin typeface="Lora" panose="00000500000000000000" pitchFamily="2" charset="0"/>
            </a:endParaRPr>
          </a:p>
        </p:txBody>
      </p:sp>
      <p:sp>
        <p:nvSpPr>
          <p:cNvPr id="114" name="Oval 19">
            <a:extLst>
              <a:ext uri="{FF2B5EF4-FFF2-40B4-BE49-F238E27FC236}">
                <a16:creationId xmlns:a16="http://schemas.microsoft.com/office/drawing/2014/main" id="{055231EE-D0D3-2A43-8DA2-18422762C752}"/>
              </a:ext>
            </a:extLst>
          </p:cNvPr>
          <p:cNvSpPr/>
          <p:nvPr/>
        </p:nvSpPr>
        <p:spPr>
          <a:xfrm>
            <a:off x="762634" y="1742131"/>
            <a:ext cx="645833" cy="645833"/>
          </a:xfrm>
          <a:prstGeom prst="ellipse">
            <a:avLst/>
          </a:prstGeom>
          <a:solidFill>
            <a:srgbClr val="2CA3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2549" dirty="0">
              <a:solidFill>
                <a:schemeClr val="tx1">
                  <a:lumMod val="75000"/>
                  <a:lumOff val="25000"/>
                </a:schemeClr>
              </a:solidFill>
              <a:latin typeface="Lora" panose="00000500000000000000" pitchFamily="2" charset="0"/>
            </a:endParaRPr>
          </a:p>
        </p:txBody>
      </p:sp>
      <p:sp>
        <p:nvSpPr>
          <p:cNvPr id="115" name="Oval 19">
            <a:extLst>
              <a:ext uri="{FF2B5EF4-FFF2-40B4-BE49-F238E27FC236}">
                <a16:creationId xmlns:a16="http://schemas.microsoft.com/office/drawing/2014/main" id="{2646EFBF-4718-B348-9564-C2ACC4EA4198}"/>
              </a:ext>
            </a:extLst>
          </p:cNvPr>
          <p:cNvSpPr/>
          <p:nvPr/>
        </p:nvSpPr>
        <p:spPr>
          <a:xfrm>
            <a:off x="1864644" y="5232758"/>
            <a:ext cx="645833" cy="645833"/>
          </a:xfrm>
          <a:prstGeom prst="ellipse">
            <a:avLst/>
          </a:prstGeom>
          <a:solidFill>
            <a:srgbClr val="2C89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800" dirty="0">
              <a:solidFill>
                <a:schemeClr val="tx1">
                  <a:lumMod val="75000"/>
                  <a:lumOff val="25000"/>
                </a:schemeClr>
              </a:solidFill>
              <a:latin typeface="Lora" panose="00000500000000000000" pitchFamily="2" charset="0"/>
            </a:endParaRPr>
          </a:p>
        </p:txBody>
      </p:sp>
      <p:sp>
        <p:nvSpPr>
          <p:cNvPr id="116" name="Oval 19">
            <a:extLst>
              <a:ext uri="{FF2B5EF4-FFF2-40B4-BE49-F238E27FC236}">
                <a16:creationId xmlns:a16="http://schemas.microsoft.com/office/drawing/2014/main" id="{8A72DE62-4825-5F4B-94D8-4702AF438277}"/>
              </a:ext>
            </a:extLst>
          </p:cNvPr>
          <p:cNvSpPr/>
          <p:nvPr/>
        </p:nvSpPr>
        <p:spPr>
          <a:xfrm>
            <a:off x="4228389" y="5230237"/>
            <a:ext cx="645833" cy="645833"/>
          </a:xfrm>
          <a:prstGeom prst="ellipse">
            <a:avLst/>
          </a:prstGeom>
          <a:solidFill>
            <a:srgbClr val="2C89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800" dirty="0">
              <a:solidFill>
                <a:schemeClr val="tx1">
                  <a:lumMod val="75000"/>
                  <a:lumOff val="25000"/>
                </a:schemeClr>
              </a:solidFill>
              <a:latin typeface="Lora" panose="00000500000000000000" pitchFamily="2" charset="0"/>
            </a:endParaRPr>
          </a:p>
        </p:txBody>
      </p:sp>
      <p:sp>
        <p:nvSpPr>
          <p:cNvPr id="117" name="Oval 19">
            <a:extLst>
              <a:ext uri="{FF2B5EF4-FFF2-40B4-BE49-F238E27FC236}">
                <a16:creationId xmlns:a16="http://schemas.microsoft.com/office/drawing/2014/main" id="{9F9C1512-FE87-3E46-A9AC-EA018879D691}"/>
              </a:ext>
            </a:extLst>
          </p:cNvPr>
          <p:cNvSpPr/>
          <p:nvPr/>
        </p:nvSpPr>
        <p:spPr>
          <a:xfrm>
            <a:off x="8954628" y="5219521"/>
            <a:ext cx="645833" cy="645833"/>
          </a:xfrm>
          <a:prstGeom prst="ellipse">
            <a:avLst/>
          </a:prstGeom>
          <a:solidFill>
            <a:srgbClr val="2C89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800" dirty="0">
              <a:solidFill>
                <a:schemeClr val="tx1">
                  <a:lumMod val="75000"/>
                  <a:lumOff val="25000"/>
                </a:schemeClr>
              </a:solidFill>
              <a:latin typeface="Lora" panose="00000500000000000000" pitchFamily="2" charset="0"/>
            </a:endParaRPr>
          </a:p>
        </p:txBody>
      </p:sp>
      <p:sp>
        <p:nvSpPr>
          <p:cNvPr id="118" name="Oval 19">
            <a:extLst>
              <a:ext uri="{FF2B5EF4-FFF2-40B4-BE49-F238E27FC236}">
                <a16:creationId xmlns:a16="http://schemas.microsoft.com/office/drawing/2014/main" id="{1C4B7E57-7F5E-A041-95F0-0C43BD9A89C6}"/>
              </a:ext>
            </a:extLst>
          </p:cNvPr>
          <p:cNvSpPr/>
          <p:nvPr/>
        </p:nvSpPr>
        <p:spPr>
          <a:xfrm>
            <a:off x="11298409" y="5212649"/>
            <a:ext cx="645833" cy="645833"/>
          </a:xfrm>
          <a:prstGeom prst="ellipse">
            <a:avLst/>
          </a:prstGeom>
          <a:solidFill>
            <a:srgbClr val="2C89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800" dirty="0">
              <a:solidFill>
                <a:schemeClr val="tx1">
                  <a:lumMod val="75000"/>
                  <a:lumOff val="25000"/>
                </a:schemeClr>
              </a:solidFill>
              <a:latin typeface="Lora" panose="00000500000000000000" pitchFamily="2" charset="0"/>
            </a:endParaRPr>
          </a:p>
        </p:txBody>
      </p:sp>
      <p:sp>
        <p:nvSpPr>
          <p:cNvPr id="119" name="Oval 19">
            <a:extLst>
              <a:ext uri="{FF2B5EF4-FFF2-40B4-BE49-F238E27FC236}">
                <a16:creationId xmlns:a16="http://schemas.microsoft.com/office/drawing/2014/main" id="{D3B99CDA-E157-9D40-A960-67990D20ED0F}"/>
              </a:ext>
            </a:extLst>
          </p:cNvPr>
          <p:cNvSpPr/>
          <p:nvPr/>
        </p:nvSpPr>
        <p:spPr>
          <a:xfrm>
            <a:off x="3106032" y="1732247"/>
            <a:ext cx="645833" cy="645833"/>
          </a:xfrm>
          <a:prstGeom prst="ellipse">
            <a:avLst/>
          </a:prstGeom>
          <a:solidFill>
            <a:srgbClr val="2CA3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2549" dirty="0">
              <a:solidFill>
                <a:schemeClr val="tx1">
                  <a:lumMod val="75000"/>
                  <a:lumOff val="25000"/>
                </a:schemeClr>
              </a:solidFill>
              <a:latin typeface="Lora" panose="00000500000000000000" pitchFamily="2" charset="0"/>
            </a:endParaRPr>
          </a:p>
        </p:txBody>
      </p:sp>
      <p:sp>
        <p:nvSpPr>
          <p:cNvPr id="120" name="Oval 19">
            <a:extLst>
              <a:ext uri="{FF2B5EF4-FFF2-40B4-BE49-F238E27FC236}">
                <a16:creationId xmlns:a16="http://schemas.microsoft.com/office/drawing/2014/main" id="{F8FB540D-49BC-924A-B590-5DF28066B0C0}"/>
              </a:ext>
            </a:extLst>
          </p:cNvPr>
          <p:cNvSpPr/>
          <p:nvPr/>
        </p:nvSpPr>
        <p:spPr>
          <a:xfrm>
            <a:off x="7854856" y="1713583"/>
            <a:ext cx="645833" cy="645833"/>
          </a:xfrm>
          <a:prstGeom prst="ellipse">
            <a:avLst/>
          </a:prstGeom>
          <a:solidFill>
            <a:srgbClr val="2CA3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2549" dirty="0">
              <a:solidFill>
                <a:schemeClr val="tx1">
                  <a:lumMod val="75000"/>
                  <a:lumOff val="25000"/>
                </a:schemeClr>
              </a:solidFill>
              <a:latin typeface="Lora" panose="00000500000000000000" pitchFamily="2" charset="0"/>
            </a:endParaRPr>
          </a:p>
        </p:txBody>
      </p:sp>
      <p:sp>
        <p:nvSpPr>
          <p:cNvPr id="121" name="Oval 19">
            <a:extLst>
              <a:ext uri="{FF2B5EF4-FFF2-40B4-BE49-F238E27FC236}">
                <a16:creationId xmlns:a16="http://schemas.microsoft.com/office/drawing/2014/main" id="{930AEDB4-58FA-A842-BC39-56650B84E828}"/>
              </a:ext>
            </a:extLst>
          </p:cNvPr>
          <p:cNvSpPr/>
          <p:nvPr/>
        </p:nvSpPr>
        <p:spPr>
          <a:xfrm>
            <a:off x="10190597" y="1732439"/>
            <a:ext cx="645833" cy="645833"/>
          </a:xfrm>
          <a:prstGeom prst="ellipse">
            <a:avLst/>
          </a:prstGeom>
          <a:solidFill>
            <a:srgbClr val="2CA3A0"/>
          </a:solidFill>
          <a:ln w="57150">
            <a:solidFill>
              <a:srgbClr val="D0D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endParaRPr lang="ko-KR" altLang="en-US" sz="2549" dirty="0">
              <a:solidFill>
                <a:schemeClr val="tx1">
                  <a:lumMod val="75000"/>
                  <a:lumOff val="25000"/>
                </a:schemeClr>
              </a:solidFill>
              <a:latin typeface="Lora" panose="00000500000000000000" pitchFamily="2" charset="0"/>
            </a:endParaRPr>
          </a:p>
        </p:txBody>
      </p:sp>
      <p:pic>
        <p:nvPicPr>
          <p:cNvPr id="123" name="Graphic 122" descr="Social network">
            <a:extLst>
              <a:ext uri="{FF2B5EF4-FFF2-40B4-BE49-F238E27FC236}">
                <a16:creationId xmlns:a16="http://schemas.microsoft.com/office/drawing/2014/main" id="{E4F40537-D91E-5747-AE44-CAB1050CC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73171" y="5251346"/>
            <a:ext cx="558863" cy="558863"/>
          </a:xfrm>
          <a:prstGeom prst="rect">
            <a:avLst/>
          </a:prstGeom>
        </p:spPr>
      </p:pic>
      <p:pic>
        <p:nvPicPr>
          <p:cNvPr id="127" name="Graphic 126" descr="Checklist RTL">
            <a:extLst>
              <a:ext uri="{FF2B5EF4-FFF2-40B4-BE49-F238E27FC236}">
                <a16:creationId xmlns:a16="http://schemas.microsoft.com/office/drawing/2014/main" id="{F4AE1ECD-BDAF-9B4A-999A-297BD4DF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0610" y="5311708"/>
            <a:ext cx="441431" cy="441431"/>
          </a:xfrm>
          <a:prstGeom prst="rect">
            <a:avLst/>
          </a:prstGeom>
        </p:spPr>
      </p:pic>
      <p:pic>
        <p:nvPicPr>
          <p:cNvPr id="128" name="Graphic 127" descr="Magnifying glass">
            <a:extLst>
              <a:ext uri="{FF2B5EF4-FFF2-40B4-BE49-F238E27FC236}">
                <a16:creationId xmlns:a16="http://schemas.microsoft.com/office/drawing/2014/main" id="{8CE995B4-6CCE-AD4F-91F6-8380D62B5A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02508" y="1832717"/>
            <a:ext cx="439105" cy="439105"/>
          </a:xfrm>
          <a:prstGeom prst="rect">
            <a:avLst/>
          </a:prstGeom>
        </p:spPr>
      </p:pic>
      <p:pic>
        <p:nvPicPr>
          <p:cNvPr id="129" name="Graphic 128" descr="Pencil">
            <a:extLst>
              <a:ext uri="{FF2B5EF4-FFF2-40B4-BE49-F238E27FC236}">
                <a16:creationId xmlns:a16="http://schemas.microsoft.com/office/drawing/2014/main" id="{2166D6FE-35F2-D34F-A792-C8147A2AE4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78241" y="5460589"/>
            <a:ext cx="228600" cy="228600"/>
          </a:xfrm>
          <a:prstGeom prst="rect">
            <a:avLst/>
          </a:prstGeom>
        </p:spPr>
      </p:pic>
      <p:pic>
        <p:nvPicPr>
          <p:cNvPr id="130" name="Graphic 129" descr="Clipboard">
            <a:extLst>
              <a:ext uri="{FF2B5EF4-FFF2-40B4-BE49-F238E27FC236}">
                <a16:creationId xmlns:a16="http://schemas.microsoft.com/office/drawing/2014/main" id="{17F431BF-5AD4-B44D-A303-EF3053408D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29784" y="5306437"/>
            <a:ext cx="495521" cy="495521"/>
          </a:xfrm>
          <a:prstGeom prst="rect">
            <a:avLst/>
          </a:prstGeom>
        </p:spPr>
      </p:pic>
      <p:pic>
        <p:nvPicPr>
          <p:cNvPr id="131" name="Graphic 130" descr="Bullseye">
            <a:extLst>
              <a:ext uri="{FF2B5EF4-FFF2-40B4-BE49-F238E27FC236}">
                <a16:creationId xmlns:a16="http://schemas.microsoft.com/office/drawing/2014/main" id="{A2DC3213-4041-284F-9FB9-A71473AEDA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58561" y="5324155"/>
            <a:ext cx="457995" cy="457995"/>
          </a:xfrm>
          <a:prstGeom prst="rect">
            <a:avLst/>
          </a:prstGeom>
        </p:spPr>
      </p:pic>
      <p:sp>
        <p:nvSpPr>
          <p:cNvPr id="133" name="직사각형 1">
            <a:extLst>
              <a:ext uri="{FF2B5EF4-FFF2-40B4-BE49-F238E27FC236}">
                <a16:creationId xmlns:a16="http://schemas.microsoft.com/office/drawing/2014/main" id="{BFB12453-A019-B849-B887-2E13023D41F3}"/>
              </a:ext>
            </a:extLst>
          </p:cNvPr>
          <p:cNvSpPr/>
          <p:nvPr/>
        </p:nvSpPr>
        <p:spPr>
          <a:xfrm>
            <a:off x="2582730" y="985881"/>
            <a:ext cx="1692435" cy="64164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Framework</a:t>
            </a:r>
          </a:p>
          <a:p>
            <a:pPr algn="ctr"/>
            <a:r>
              <a:rPr lang="en-US" altLang="ko-KR" sz="1200" b="1" dirty="0">
                <a:solidFill>
                  <a:srgbClr val="0B546A"/>
                </a:solidFill>
                <a:latin typeface="Antonio" panose="02000503000000000000" pitchFamily="2" charset="77"/>
              </a:rPr>
              <a:t>Methodology</a:t>
            </a:r>
          </a:p>
          <a:p>
            <a:pPr algn="ctr"/>
            <a:r>
              <a:rPr lang="en-US" altLang="ko-KR" sz="1200" b="1" dirty="0">
                <a:solidFill>
                  <a:srgbClr val="0B546A"/>
                </a:solidFill>
                <a:latin typeface="Antonio" panose="02000503000000000000" pitchFamily="2" charset="77"/>
              </a:rPr>
              <a:t>Stakeholders</a:t>
            </a:r>
          </a:p>
        </p:txBody>
      </p:sp>
      <p:sp>
        <p:nvSpPr>
          <p:cNvPr id="135" name="직사각형 1">
            <a:extLst>
              <a:ext uri="{FF2B5EF4-FFF2-40B4-BE49-F238E27FC236}">
                <a16:creationId xmlns:a16="http://schemas.microsoft.com/office/drawing/2014/main" id="{2CF64382-EBC1-AB4D-A085-1B06C0CC9EA6}"/>
              </a:ext>
            </a:extLst>
          </p:cNvPr>
          <p:cNvSpPr/>
          <p:nvPr/>
        </p:nvSpPr>
        <p:spPr>
          <a:xfrm>
            <a:off x="3310508" y="5985310"/>
            <a:ext cx="2481220" cy="6458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Community Engagement</a:t>
            </a:r>
          </a:p>
          <a:p>
            <a:pPr algn="ctr"/>
            <a:r>
              <a:rPr lang="en-US" altLang="ko-KR" sz="1200" b="1" dirty="0">
                <a:solidFill>
                  <a:srgbClr val="0B546A"/>
                </a:solidFill>
                <a:latin typeface="Antonio" panose="02000503000000000000" pitchFamily="2" charset="77"/>
              </a:rPr>
              <a:t>Cost of Annexation</a:t>
            </a:r>
          </a:p>
          <a:p>
            <a:pPr algn="ctr"/>
            <a:r>
              <a:rPr lang="en-US" altLang="ko-KR" sz="1200" b="1" dirty="0">
                <a:solidFill>
                  <a:srgbClr val="0B546A"/>
                </a:solidFill>
                <a:latin typeface="Antonio" panose="02000503000000000000" pitchFamily="2" charset="77"/>
              </a:rPr>
              <a:t>Land Use, Floodplain and CSR Analysis</a:t>
            </a:r>
          </a:p>
        </p:txBody>
      </p:sp>
      <p:sp>
        <p:nvSpPr>
          <p:cNvPr id="137" name="직사각형 1">
            <a:extLst>
              <a:ext uri="{FF2B5EF4-FFF2-40B4-BE49-F238E27FC236}">
                <a16:creationId xmlns:a16="http://schemas.microsoft.com/office/drawing/2014/main" id="{ED17DF26-D5E3-7645-A317-0D6707CB44D7}"/>
              </a:ext>
            </a:extLst>
          </p:cNvPr>
          <p:cNvSpPr/>
          <p:nvPr/>
        </p:nvSpPr>
        <p:spPr>
          <a:xfrm>
            <a:off x="4945510" y="1294866"/>
            <a:ext cx="1692435" cy="4110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Final Semester Report</a:t>
            </a:r>
          </a:p>
        </p:txBody>
      </p:sp>
      <p:pic>
        <p:nvPicPr>
          <p:cNvPr id="161" name="Graphic 160" descr="Statistics with solid fill">
            <a:extLst>
              <a:ext uri="{FF2B5EF4-FFF2-40B4-BE49-F238E27FC236}">
                <a16:creationId xmlns:a16="http://schemas.microsoft.com/office/drawing/2014/main" id="{E65162CC-1671-7C48-8B46-F5CB40F109B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8157" y="1829824"/>
            <a:ext cx="450813" cy="450813"/>
          </a:xfrm>
          <a:prstGeom prst="rect">
            <a:avLst/>
          </a:prstGeom>
        </p:spPr>
      </p:pic>
      <p:pic>
        <p:nvPicPr>
          <p:cNvPr id="165" name="Graphic 164" descr="Management with solid fill">
            <a:extLst>
              <a:ext uri="{FF2B5EF4-FFF2-40B4-BE49-F238E27FC236}">
                <a16:creationId xmlns:a16="http://schemas.microsoft.com/office/drawing/2014/main" id="{48FAE2F3-7A64-3F4E-BE9A-626C757BAF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62794" y="1754408"/>
            <a:ext cx="543393" cy="543393"/>
          </a:xfrm>
          <a:prstGeom prst="rect">
            <a:avLst/>
          </a:prstGeom>
        </p:spPr>
      </p:pic>
      <p:pic>
        <p:nvPicPr>
          <p:cNvPr id="167" name="Graphic 166" descr="Business Growth with solid fill">
            <a:extLst>
              <a:ext uri="{FF2B5EF4-FFF2-40B4-BE49-F238E27FC236}">
                <a16:creationId xmlns:a16="http://schemas.microsoft.com/office/drawing/2014/main" id="{B4454BED-1A59-4647-867B-4DBC17E2B4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41208" y="5306437"/>
            <a:ext cx="503772" cy="503772"/>
          </a:xfrm>
          <a:prstGeom prst="rect">
            <a:avLst/>
          </a:prstGeom>
        </p:spPr>
      </p:pic>
      <p:pic>
        <p:nvPicPr>
          <p:cNvPr id="169" name="Graphic 168" descr="Topography Map with solid fill">
            <a:extLst>
              <a:ext uri="{FF2B5EF4-FFF2-40B4-BE49-F238E27FC236}">
                <a16:creationId xmlns:a16="http://schemas.microsoft.com/office/drawing/2014/main" id="{CC39BA84-F035-6242-894E-32558F3F60C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971286" y="1818268"/>
            <a:ext cx="412971" cy="412971"/>
          </a:xfrm>
          <a:prstGeom prst="rect">
            <a:avLst/>
          </a:prstGeom>
        </p:spPr>
      </p:pic>
      <p:sp>
        <p:nvSpPr>
          <p:cNvPr id="56" name="Rectangle 55">
            <a:extLst>
              <a:ext uri="{FF2B5EF4-FFF2-40B4-BE49-F238E27FC236}">
                <a16:creationId xmlns:a16="http://schemas.microsoft.com/office/drawing/2014/main" id="{E1F29D6C-AB70-A94A-AF9D-E2AA76C68D94}"/>
              </a:ext>
            </a:extLst>
          </p:cNvPr>
          <p:cNvSpPr/>
          <p:nvPr/>
        </p:nvSpPr>
        <p:spPr>
          <a:xfrm>
            <a:off x="9748696" y="69572"/>
            <a:ext cx="1872629"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Timeline</a:t>
            </a:r>
          </a:p>
        </p:txBody>
      </p:sp>
      <p:sp>
        <p:nvSpPr>
          <p:cNvPr id="48" name="직사각형 1">
            <a:extLst>
              <a:ext uri="{FF2B5EF4-FFF2-40B4-BE49-F238E27FC236}">
                <a16:creationId xmlns:a16="http://schemas.microsoft.com/office/drawing/2014/main" id="{C8A67B6A-A100-1D4C-AFF2-E61ADE31B588}"/>
              </a:ext>
            </a:extLst>
          </p:cNvPr>
          <p:cNvSpPr/>
          <p:nvPr/>
        </p:nvSpPr>
        <p:spPr>
          <a:xfrm>
            <a:off x="5635697" y="6060220"/>
            <a:ext cx="2481220" cy="6458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Fiscal Impact Analysis</a:t>
            </a:r>
          </a:p>
          <a:p>
            <a:pPr algn="ctr"/>
            <a:r>
              <a:rPr lang="en-US" altLang="ko-KR" sz="1200" b="1" dirty="0">
                <a:solidFill>
                  <a:srgbClr val="0B546A"/>
                </a:solidFill>
                <a:latin typeface="Antonio" panose="02000503000000000000" pitchFamily="2" charset="77"/>
              </a:rPr>
              <a:t>Infill Development/Redevelopment</a:t>
            </a:r>
          </a:p>
          <a:p>
            <a:pPr algn="ctr"/>
            <a:r>
              <a:rPr lang="en-US" altLang="ko-KR" sz="1200" b="1" dirty="0">
                <a:solidFill>
                  <a:srgbClr val="0B546A"/>
                </a:solidFill>
                <a:latin typeface="Antonio" panose="02000503000000000000" pitchFamily="2" charset="77"/>
              </a:rPr>
              <a:t>Growth Trend Identification</a:t>
            </a:r>
          </a:p>
          <a:p>
            <a:pPr algn="ctr"/>
            <a:r>
              <a:rPr lang="en-US" altLang="ko-KR" sz="1200" b="1" dirty="0">
                <a:solidFill>
                  <a:srgbClr val="0B546A"/>
                </a:solidFill>
                <a:latin typeface="Antonio" panose="02000503000000000000" pitchFamily="2" charset="77"/>
              </a:rPr>
              <a:t>Expert Interviews</a:t>
            </a:r>
          </a:p>
        </p:txBody>
      </p:sp>
      <p:sp>
        <p:nvSpPr>
          <p:cNvPr id="2" name="Slide Number Placeholder 1">
            <a:extLst>
              <a:ext uri="{FF2B5EF4-FFF2-40B4-BE49-F238E27FC236}">
                <a16:creationId xmlns:a16="http://schemas.microsoft.com/office/drawing/2014/main" id="{47DECF41-DFB1-2D45-987D-C763AE7E1E39}"/>
              </a:ext>
            </a:extLst>
          </p:cNvPr>
          <p:cNvSpPr>
            <a:spLocks noGrp="1"/>
          </p:cNvSpPr>
          <p:nvPr>
            <p:ph type="sldNum" sz="quarter" idx="12"/>
          </p:nvPr>
        </p:nvSpPr>
        <p:spPr/>
        <p:txBody>
          <a:bodyPr/>
          <a:lstStyle/>
          <a:p>
            <a:fld id="{596C8553-4B80-1B48-ABF9-E65CF85F8D92}" type="slidenum">
              <a:rPr lang="en-US" smtClean="0"/>
              <a:t>4</a:t>
            </a:fld>
            <a:endParaRPr lang="en-US"/>
          </a:p>
        </p:txBody>
      </p:sp>
      <p:sp>
        <p:nvSpPr>
          <p:cNvPr id="49" name="직사각형 1">
            <a:extLst>
              <a:ext uri="{FF2B5EF4-FFF2-40B4-BE49-F238E27FC236}">
                <a16:creationId xmlns:a16="http://schemas.microsoft.com/office/drawing/2014/main" id="{E1C1C62E-1EC1-BF4B-AE3B-60BCE115E072}"/>
              </a:ext>
            </a:extLst>
          </p:cNvPr>
          <p:cNvSpPr/>
          <p:nvPr/>
        </p:nvSpPr>
        <p:spPr>
          <a:xfrm>
            <a:off x="8383123" y="6042015"/>
            <a:ext cx="1818835" cy="34445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Strategies and Recommendations;</a:t>
            </a:r>
            <a:endParaRPr lang="ko-KR" altLang="en-US" sz="1200" b="1" dirty="0">
              <a:solidFill>
                <a:srgbClr val="0B546A"/>
              </a:solidFill>
              <a:latin typeface="Antonio" panose="02000503000000000000" pitchFamily="2" charset="77"/>
            </a:endParaRPr>
          </a:p>
        </p:txBody>
      </p:sp>
      <p:sp>
        <p:nvSpPr>
          <p:cNvPr id="50" name="직사각형 1">
            <a:extLst>
              <a:ext uri="{FF2B5EF4-FFF2-40B4-BE49-F238E27FC236}">
                <a16:creationId xmlns:a16="http://schemas.microsoft.com/office/drawing/2014/main" id="{C60124B9-9E33-C245-9E64-CAE39FDDE1A8}"/>
              </a:ext>
            </a:extLst>
          </p:cNvPr>
          <p:cNvSpPr/>
          <p:nvPr/>
        </p:nvSpPr>
        <p:spPr>
          <a:xfrm>
            <a:off x="10932040" y="5979728"/>
            <a:ext cx="1402319" cy="27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Final Plan</a:t>
            </a:r>
            <a:endParaRPr lang="ko-KR" altLang="en-US" sz="1200" b="1" dirty="0">
              <a:solidFill>
                <a:srgbClr val="0B546A"/>
              </a:solidFill>
              <a:latin typeface="Antonio" panose="02000503000000000000" pitchFamily="2" charset="77"/>
            </a:endParaRPr>
          </a:p>
        </p:txBody>
      </p:sp>
      <p:sp>
        <p:nvSpPr>
          <p:cNvPr id="51" name="직사각형 1">
            <a:extLst>
              <a:ext uri="{FF2B5EF4-FFF2-40B4-BE49-F238E27FC236}">
                <a16:creationId xmlns:a16="http://schemas.microsoft.com/office/drawing/2014/main" id="{207EF75E-068C-2640-AED2-C01D1DE1712C}"/>
              </a:ext>
            </a:extLst>
          </p:cNvPr>
          <p:cNvSpPr/>
          <p:nvPr/>
        </p:nvSpPr>
        <p:spPr>
          <a:xfrm>
            <a:off x="9642677" y="1284783"/>
            <a:ext cx="1741672" cy="421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Revise design and content of the plan </a:t>
            </a:r>
            <a:endParaRPr lang="ko-KR" altLang="en-US" sz="1200" b="1" dirty="0">
              <a:solidFill>
                <a:srgbClr val="0B546A"/>
              </a:solidFill>
              <a:latin typeface="Antonio" panose="02000503000000000000" pitchFamily="2" charset="77"/>
            </a:endParaRPr>
          </a:p>
        </p:txBody>
      </p:sp>
      <p:sp>
        <p:nvSpPr>
          <p:cNvPr id="57" name="직사각형 1">
            <a:extLst>
              <a:ext uri="{FF2B5EF4-FFF2-40B4-BE49-F238E27FC236}">
                <a16:creationId xmlns:a16="http://schemas.microsoft.com/office/drawing/2014/main" id="{3CAF65AF-E76A-9441-B677-1620D3F8F707}"/>
              </a:ext>
            </a:extLst>
          </p:cNvPr>
          <p:cNvSpPr/>
          <p:nvPr/>
        </p:nvSpPr>
        <p:spPr>
          <a:xfrm>
            <a:off x="6843357" y="1089146"/>
            <a:ext cx="2681948" cy="6458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algn="ctr"/>
            <a:r>
              <a:rPr lang="en-US" altLang="ko-KR" sz="1200" b="1" dirty="0">
                <a:solidFill>
                  <a:srgbClr val="0B546A"/>
                </a:solidFill>
                <a:latin typeface="Antonio" panose="02000503000000000000" pitchFamily="2" charset="77"/>
              </a:rPr>
              <a:t>Extraterritorial Zoning Map</a:t>
            </a:r>
          </a:p>
          <a:p>
            <a:pPr algn="ctr"/>
            <a:r>
              <a:rPr lang="en-US" altLang="ko-KR" sz="1200" b="1" dirty="0">
                <a:solidFill>
                  <a:srgbClr val="0B546A"/>
                </a:solidFill>
                <a:latin typeface="Antonio" panose="02000503000000000000" pitchFamily="2" charset="77"/>
              </a:rPr>
              <a:t>Population and Physical Growth Scenarios</a:t>
            </a:r>
          </a:p>
          <a:p>
            <a:pPr algn="ctr"/>
            <a:r>
              <a:rPr lang="en-US" altLang="ko-KR" sz="1200" b="1" dirty="0">
                <a:solidFill>
                  <a:srgbClr val="0B546A"/>
                </a:solidFill>
                <a:latin typeface="Antonio" panose="02000503000000000000" pitchFamily="2" charset="77"/>
              </a:rPr>
              <a:t>Strategies and Recommendations</a:t>
            </a:r>
          </a:p>
        </p:txBody>
      </p:sp>
      <p:sp>
        <p:nvSpPr>
          <p:cNvPr id="70" name="Rectangle 69">
            <a:extLst>
              <a:ext uri="{FF2B5EF4-FFF2-40B4-BE49-F238E27FC236}">
                <a16:creationId xmlns:a16="http://schemas.microsoft.com/office/drawing/2014/main" id="{61E94D0E-029F-D148-BBBE-2ABFEA34ECFC}"/>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DEF17B5-7BCE-EE4E-9207-CE12D244EE6B}"/>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7F46B6F-6C79-544A-979C-448B452FEA00}"/>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59A9BCC-15EE-D042-859F-7B0682929C1D}"/>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F2E190A-6771-9542-B06E-D36E9B19FC47}"/>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A9DE179-55E6-3044-BE3C-398AB1FF1B29}"/>
              </a:ext>
            </a:extLst>
          </p:cNvPr>
          <p:cNvSpPr/>
          <p:nvPr/>
        </p:nvSpPr>
        <p:spPr>
          <a:xfrm>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299593E-D352-A74E-B555-056C38DE36F2}"/>
              </a:ext>
            </a:extLst>
          </p:cNvPr>
          <p:cNvSpPr/>
          <p:nvPr/>
        </p:nvSpPr>
        <p:spPr>
          <a:xfrm rot="5400000">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108A440-A6CF-5347-9AEF-CA50E2B9EDC6}"/>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3C34709-CD62-4044-9CFE-7F2F47CE451D}"/>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79" name="Rectangle 78">
            <a:extLst>
              <a:ext uri="{FF2B5EF4-FFF2-40B4-BE49-F238E27FC236}">
                <a16:creationId xmlns:a16="http://schemas.microsoft.com/office/drawing/2014/main" id="{DB95053F-6549-F549-ACB5-A47865323192}"/>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80" name="Rectangle 79">
            <a:extLst>
              <a:ext uri="{FF2B5EF4-FFF2-40B4-BE49-F238E27FC236}">
                <a16:creationId xmlns:a16="http://schemas.microsoft.com/office/drawing/2014/main" id="{D8D58979-3E5B-3345-BDA0-1D9BB75E3E4A}"/>
              </a:ext>
            </a:extLst>
          </p:cNvPr>
          <p:cNvSpPr/>
          <p:nvPr/>
        </p:nvSpPr>
        <p:spPr>
          <a:xfrm>
            <a:off x="990274"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81" name="Rectangle 80">
            <a:extLst>
              <a:ext uri="{FF2B5EF4-FFF2-40B4-BE49-F238E27FC236}">
                <a16:creationId xmlns:a16="http://schemas.microsoft.com/office/drawing/2014/main" id="{67039BFD-A70E-0043-97DE-0D2E704E3585}"/>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82" name="Rectangle 81">
            <a:extLst>
              <a:ext uri="{FF2B5EF4-FFF2-40B4-BE49-F238E27FC236}">
                <a16:creationId xmlns:a16="http://schemas.microsoft.com/office/drawing/2014/main" id="{D7624E50-772C-8145-AC01-6FBF11AC062B}"/>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83" name="Rectangle 82">
            <a:extLst>
              <a:ext uri="{FF2B5EF4-FFF2-40B4-BE49-F238E27FC236}">
                <a16:creationId xmlns:a16="http://schemas.microsoft.com/office/drawing/2014/main" id="{D8575218-F43A-3742-93EE-A67B91561517}"/>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84" name="Rectangle 83">
            <a:extLst>
              <a:ext uri="{FF2B5EF4-FFF2-40B4-BE49-F238E27FC236}">
                <a16:creationId xmlns:a16="http://schemas.microsoft.com/office/drawing/2014/main" id="{F9781C72-03A4-9347-AA38-9EB3871A3919}"/>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85" name="Rectangle 84">
            <a:extLst>
              <a:ext uri="{FF2B5EF4-FFF2-40B4-BE49-F238E27FC236}">
                <a16:creationId xmlns:a16="http://schemas.microsoft.com/office/drawing/2014/main" id="{531319A8-D61E-6543-9697-EB33CD06460E}"/>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7336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1"/>
                                        </p:tgtEl>
                                      </p:cBhvr>
                                    </p:animEffect>
                                    <p:animScale>
                                      <p:cBhvr>
                                        <p:cTn id="7" dur="250" autoRev="1" fill="hold"/>
                                        <p:tgtEl>
                                          <p:spTgt spid="10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2"/>
                                        </p:tgtEl>
                                      </p:cBhvr>
                                    </p:animEffect>
                                    <p:animScale>
                                      <p:cBhvr>
                                        <p:cTn id="12" dur="250" autoRev="1" fill="hold"/>
                                        <p:tgtEl>
                                          <p:spTgt spid="10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33"/>
                                        </p:tgtEl>
                                      </p:cBhvr>
                                    </p:animEffect>
                                    <p:animScale>
                                      <p:cBhvr>
                                        <p:cTn id="17" dur="250" autoRev="1" fill="hold"/>
                                        <p:tgtEl>
                                          <p:spTgt spid="13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5"/>
                                        </p:tgtEl>
                                      </p:cBhvr>
                                    </p:animEffect>
                                    <p:animScale>
                                      <p:cBhvr>
                                        <p:cTn id="22" dur="250" autoRev="1" fill="hold"/>
                                        <p:tgtEl>
                                          <p:spTgt spid="13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37"/>
                                        </p:tgtEl>
                                      </p:cBhvr>
                                    </p:animEffect>
                                    <p:animScale>
                                      <p:cBhvr>
                                        <p:cTn id="27" dur="250" autoRev="1" fill="hold"/>
                                        <p:tgtEl>
                                          <p:spTgt spid="13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48"/>
                                        </p:tgtEl>
                                      </p:cBhvr>
                                    </p:animEffect>
                                    <p:animScale>
                                      <p:cBhvr>
                                        <p:cTn id="32" dur="250" autoRev="1" fill="hold"/>
                                        <p:tgtEl>
                                          <p:spTgt spid="4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57"/>
                                        </p:tgtEl>
                                      </p:cBhvr>
                                    </p:animEffect>
                                    <p:animScale>
                                      <p:cBhvr>
                                        <p:cTn id="37" dur="250" autoRev="1" fill="hold"/>
                                        <p:tgtEl>
                                          <p:spTgt spid="5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49"/>
                                        </p:tgtEl>
                                      </p:cBhvr>
                                    </p:animEffect>
                                    <p:animScale>
                                      <p:cBhvr>
                                        <p:cTn id="42" dur="250" autoRev="1" fill="hold"/>
                                        <p:tgtEl>
                                          <p:spTgt spid="4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51"/>
                                        </p:tgtEl>
                                      </p:cBhvr>
                                    </p:animEffect>
                                    <p:animScale>
                                      <p:cBhvr>
                                        <p:cTn id="47" dur="250" autoRev="1" fill="hold"/>
                                        <p:tgtEl>
                                          <p:spTgt spid="51"/>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0"/>
                                        </p:tgtEl>
                                      </p:cBhvr>
                                    </p:animEffect>
                                    <p:animScale>
                                      <p:cBhvr>
                                        <p:cTn id="52"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33" grpId="0"/>
      <p:bldP spid="135" grpId="0"/>
      <p:bldP spid="137" grpId="0"/>
      <p:bldP spid="48" grpId="0"/>
      <p:bldP spid="49" grpId="0"/>
      <p:bldP spid="50" grpId="0"/>
      <p:bldP spid="51"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D27C02-77EE-8149-97FA-CC38A7D5207B}"/>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18C842E-E1D0-EE46-94A0-FC2787DED0B3}"/>
              </a:ext>
            </a:extLst>
          </p:cNvPr>
          <p:cNvSpPr/>
          <p:nvPr/>
        </p:nvSpPr>
        <p:spPr>
          <a:xfrm>
            <a:off x="2796643" y="972806"/>
            <a:ext cx="1093232" cy="1093232"/>
          </a:xfrm>
          <a:prstGeom prst="ellipse">
            <a:avLst/>
          </a:prstGeom>
          <a:solidFill>
            <a:srgbClr val="9CABAF"/>
          </a:solidFill>
          <a:ln>
            <a:solidFill>
              <a:srgbClr val="9CA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istory with solid fill">
            <a:extLst>
              <a:ext uri="{FF2B5EF4-FFF2-40B4-BE49-F238E27FC236}">
                <a16:creationId xmlns:a16="http://schemas.microsoft.com/office/drawing/2014/main" id="{B70306C2-8FF8-DE49-B62B-4C1186066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4470" y="1170633"/>
            <a:ext cx="697578" cy="697578"/>
          </a:xfrm>
          <a:prstGeom prst="rect">
            <a:avLst/>
          </a:prstGeom>
        </p:spPr>
      </p:pic>
      <p:sp>
        <p:nvSpPr>
          <p:cNvPr id="57" name="Oval 56">
            <a:extLst>
              <a:ext uri="{FF2B5EF4-FFF2-40B4-BE49-F238E27FC236}">
                <a16:creationId xmlns:a16="http://schemas.microsoft.com/office/drawing/2014/main" id="{EDF31A9F-FEFD-6F47-864B-0B885515F600}"/>
              </a:ext>
            </a:extLst>
          </p:cNvPr>
          <p:cNvSpPr/>
          <p:nvPr/>
        </p:nvSpPr>
        <p:spPr>
          <a:xfrm>
            <a:off x="7820763" y="972806"/>
            <a:ext cx="1093232" cy="1093232"/>
          </a:xfrm>
          <a:prstGeom prst="ellipse">
            <a:avLst/>
          </a:prstGeom>
          <a:solidFill>
            <a:srgbClr val="9CABAF"/>
          </a:solidFill>
          <a:ln>
            <a:solidFill>
              <a:srgbClr val="9CA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Group of people with solid fill">
            <a:extLst>
              <a:ext uri="{FF2B5EF4-FFF2-40B4-BE49-F238E27FC236}">
                <a16:creationId xmlns:a16="http://schemas.microsoft.com/office/drawing/2014/main" id="{88687D5B-838A-504F-911F-424E49ED4E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8589" y="1170814"/>
            <a:ext cx="697578" cy="697578"/>
          </a:xfrm>
          <a:prstGeom prst="rect">
            <a:avLst/>
          </a:prstGeom>
        </p:spPr>
      </p:pic>
      <p:sp>
        <p:nvSpPr>
          <p:cNvPr id="18" name="TextBox 17">
            <a:extLst>
              <a:ext uri="{FF2B5EF4-FFF2-40B4-BE49-F238E27FC236}">
                <a16:creationId xmlns:a16="http://schemas.microsoft.com/office/drawing/2014/main" id="{1ECDE31D-A4D2-1849-B96E-1B2F733C5FAA}"/>
              </a:ext>
            </a:extLst>
          </p:cNvPr>
          <p:cNvSpPr txBox="1"/>
          <p:nvPr/>
        </p:nvSpPr>
        <p:spPr>
          <a:xfrm>
            <a:off x="2205686" y="2136578"/>
            <a:ext cx="2275146" cy="830997"/>
          </a:xfrm>
          <a:prstGeom prst="rect">
            <a:avLst/>
          </a:prstGeom>
          <a:noFill/>
        </p:spPr>
        <p:txBody>
          <a:bodyPr wrap="square" rtlCol="0">
            <a:spAutoFit/>
          </a:bodyPr>
          <a:lstStyle/>
          <a:p>
            <a:pPr algn="ctr"/>
            <a:r>
              <a:rPr lang="en-US" sz="2400" dirty="0">
                <a:solidFill>
                  <a:srgbClr val="0B546A"/>
                </a:solidFill>
                <a:latin typeface="Antonio" panose="02000503000000000000" pitchFamily="2" charset="77"/>
              </a:rPr>
              <a:t>History and </a:t>
            </a:r>
          </a:p>
          <a:p>
            <a:pPr algn="ctr"/>
            <a:r>
              <a:rPr lang="en-US" sz="2400" dirty="0">
                <a:solidFill>
                  <a:srgbClr val="0B546A"/>
                </a:solidFill>
                <a:latin typeface="Antonio" panose="02000503000000000000" pitchFamily="2" charset="77"/>
              </a:rPr>
              <a:t>Growth Patterns</a:t>
            </a:r>
          </a:p>
        </p:txBody>
      </p:sp>
      <p:sp>
        <p:nvSpPr>
          <p:cNvPr id="76" name="TextBox 75">
            <a:extLst>
              <a:ext uri="{FF2B5EF4-FFF2-40B4-BE49-F238E27FC236}">
                <a16:creationId xmlns:a16="http://schemas.microsoft.com/office/drawing/2014/main" id="{92B0C0AE-E25A-674A-BCF2-D87388D5A6B2}"/>
              </a:ext>
            </a:extLst>
          </p:cNvPr>
          <p:cNvSpPr txBox="1"/>
          <p:nvPr/>
        </p:nvSpPr>
        <p:spPr>
          <a:xfrm>
            <a:off x="7229805" y="2136578"/>
            <a:ext cx="2275146" cy="461665"/>
          </a:xfrm>
          <a:prstGeom prst="rect">
            <a:avLst/>
          </a:prstGeom>
          <a:noFill/>
        </p:spPr>
        <p:txBody>
          <a:bodyPr wrap="square" rtlCol="0">
            <a:spAutoFit/>
          </a:bodyPr>
          <a:lstStyle/>
          <a:p>
            <a:pPr algn="ctr"/>
            <a:r>
              <a:rPr lang="en-US" sz="2400" dirty="0">
                <a:solidFill>
                  <a:srgbClr val="0B546A"/>
                </a:solidFill>
                <a:latin typeface="Antonio" panose="02000503000000000000" pitchFamily="2" charset="77"/>
              </a:rPr>
              <a:t>Demographics</a:t>
            </a:r>
          </a:p>
        </p:txBody>
      </p:sp>
      <p:pic>
        <p:nvPicPr>
          <p:cNvPr id="79" name="Picture 78" descr="A picture containing light, sitting, dark, traffic&#10;&#10;Description automatically generated">
            <a:extLst>
              <a:ext uri="{FF2B5EF4-FFF2-40B4-BE49-F238E27FC236}">
                <a16:creationId xmlns:a16="http://schemas.microsoft.com/office/drawing/2014/main" id="{03B7FC1B-6144-9D4A-A79D-28718A4E13FE}"/>
              </a:ext>
            </a:extLst>
          </p:cNvPr>
          <p:cNvPicPr>
            <a:picLocks noChangeAspect="1"/>
          </p:cNvPicPr>
          <p:nvPr/>
        </p:nvPicPr>
        <p:blipFill rotWithShape="1">
          <a:blip r:embed="rId7"/>
          <a:srcRect l="29460" t="16317" r="27147" b="23088"/>
          <a:stretch/>
        </p:blipFill>
        <p:spPr>
          <a:xfrm>
            <a:off x="1840198" y="2915256"/>
            <a:ext cx="3006122" cy="2969938"/>
          </a:xfrm>
          <a:prstGeom prst="rect">
            <a:avLst/>
          </a:prstGeom>
        </p:spPr>
      </p:pic>
      <p:pic>
        <p:nvPicPr>
          <p:cNvPr id="80" name="Picture 79" descr="A dark room&#10;&#10;Description automatically generated">
            <a:extLst>
              <a:ext uri="{FF2B5EF4-FFF2-40B4-BE49-F238E27FC236}">
                <a16:creationId xmlns:a16="http://schemas.microsoft.com/office/drawing/2014/main" id="{E22D0318-BAAE-6545-A342-007B93E44B68}"/>
              </a:ext>
            </a:extLst>
          </p:cNvPr>
          <p:cNvPicPr>
            <a:picLocks noChangeAspect="1"/>
          </p:cNvPicPr>
          <p:nvPr/>
        </p:nvPicPr>
        <p:blipFill rotWithShape="1">
          <a:blip r:embed="rId8"/>
          <a:srcRect l="29460" t="16028" r="26254" b="21544"/>
          <a:stretch/>
        </p:blipFill>
        <p:spPr>
          <a:xfrm>
            <a:off x="1833820" y="2896268"/>
            <a:ext cx="3072114" cy="3063823"/>
          </a:xfrm>
          <a:prstGeom prst="rect">
            <a:avLst/>
          </a:prstGeom>
        </p:spPr>
      </p:pic>
      <p:pic>
        <p:nvPicPr>
          <p:cNvPr id="81" name="Picture 80" descr="A screen shot of a dark room&#10;&#10;Description automatically generated">
            <a:extLst>
              <a:ext uri="{FF2B5EF4-FFF2-40B4-BE49-F238E27FC236}">
                <a16:creationId xmlns:a16="http://schemas.microsoft.com/office/drawing/2014/main" id="{AB8D390C-EAF1-C84E-B364-034678B1CA2C}"/>
              </a:ext>
            </a:extLst>
          </p:cNvPr>
          <p:cNvPicPr>
            <a:picLocks noChangeAspect="1"/>
          </p:cNvPicPr>
          <p:nvPr/>
        </p:nvPicPr>
        <p:blipFill rotWithShape="1">
          <a:blip r:embed="rId9"/>
          <a:srcRect l="26779" t="16317" r="27147" b="22799"/>
          <a:stretch/>
        </p:blipFill>
        <p:spPr>
          <a:xfrm>
            <a:off x="1656080" y="2912773"/>
            <a:ext cx="3190240" cy="2982581"/>
          </a:xfrm>
          <a:prstGeom prst="rect">
            <a:avLst/>
          </a:prstGeom>
        </p:spPr>
      </p:pic>
      <p:pic>
        <p:nvPicPr>
          <p:cNvPr id="82" name="Picture 81" descr="A sign in the dark&#10;&#10;Description automatically generated">
            <a:extLst>
              <a:ext uri="{FF2B5EF4-FFF2-40B4-BE49-F238E27FC236}">
                <a16:creationId xmlns:a16="http://schemas.microsoft.com/office/drawing/2014/main" id="{AA6B1695-22CB-4645-91CB-3E6743AE784D}"/>
              </a:ext>
            </a:extLst>
          </p:cNvPr>
          <p:cNvPicPr>
            <a:picLocks noChangeAspect="1"/>
          </p:cNvPicPr>
          <p:nvPr/>
        </p:nvPicPr>
        <p:blipFill rotWithShape="1">
          <a:blip r:embed="rId10"/>
          <a:srcRect l="26779" t="16879" r="10068" b="18279"/>
          <a:stretch/>
        </p:blipFill>
        <p:spPr>
          <a:xfrm>
            <a:off x="1666240" y="2950797"/>
            <a:ext cx="4349733" cy="3159709"/>
          </a:xfrm>
          <a:prstGeom prst="rect">
            <a:avLst/>
          </a:prstGeom>
        </p:spPr>
      </p:pic>
      <p:sp>
        <p:nvSpPr>
          <p:cNvPr id="83" name="Rectangle 82">
            <a:extLst>
              <a:ext uri="{FF2B5EF4-FFF2-40B4-BE49-F238E27FC236}">
                <a16:creationId xmlns:a16="http://schemas.microsoft.com/office/drawing/2014/main" id="{6ABF6653-BABF-7C4B-811A-410A7C9BE2AE}"/>
              </a:ext>
            </a:extLst>
          </p:cNvPr>
          <p:cNvSpPr/>
          <p:nvPr/>
        </p:nvSpPr>
        <p:spPr>
          <a:xfrm>
            <a:off x="2943323" y="6062253"/>
            <a:ext cx="799872" cy="400110"/>
          </a:xfrm>
          <a:prstGeom prst="rect">
            <a:avLst/>
          </a:prstGeom>
          <a:solidFill>
            <a:srgbClr val="AEB8B3"/>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1980</a:t>
            </a:r>
          </a:p>
        </p:txBody>
      </p:sp>
      <p:sp>
        <p:nvSpPr>
          <p:cNvPr id="84" name="Rectangle 83">
            <a:extLst>
              <a:ext uri="{FF2B5EF4-FFF2-40B4-BE49-F238E27FC236}">
                <a16:creationId xmlns:a16="http://schemas.microsoft.com/office/drawing/2014/main" id="{A12344C3-996B-AC45-845A-304B23360B53}"/>
              </a:ext>
            </a:extLst>
          </p:cNvPr>
          <p:cNvSpPr/>
          <p:nvPr/>
        </p:nvSpPr>
        <p:spPr>
          <a:xfrm>
            <a:off x="2943323" y="6062253"/>
            <a:ext cx="799872" cy="400110"/>
          </a:xfrm>
          <a:prstGeom prst="rect">
            <a:avLst/>
          </a:prstGeom>
          <a:solidFill>
            <a:srgbClr val="92AD9B"/>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1990</a:t>
            </a:r>
          </a:p>
        </p:txBody>
      </p:sp>
      <p:sp>
        <p:nvSpPr>
          <p:cNvPr id="85" name="Rectangle 84">
            <a:extLst>
              <a:ext uri="{FF2B5EF4-FFF2-40B4-BE49-F238E27FC236}">
                <a16:creationId xmlns:a16="http://schemas.microsoft.com/office/drawing/2014/main" id="{FEDBE75B-B8CC-074E-A067-B9D06E16C3FE}"/>
              </a:ext>
            </a:extLst>
          </p:cNvPr>
          <p:cNvSpPr/>
          <p:nvPr/>
        </p:nvSpPr>
        <p:spPr>
          <a:xfrm>
            <a:off x="2943323" y="6062253"/>
            <a:ext cx="799872" cy="400110"/>
          </a:xfrm>
          <a:prstGeom prst="rect">
            <a:avLst/>
          </a:prstGeom>
          <a:solidFill>
            <a:srgbClr val="7297B1"/>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2000</a:t>
            </a:r>
          </a:p>
        </p:txBody>
      </p:sp>
      <p:sp>
        <p:nvSpPr>
          <p:cNvPr id="86" name="Rectangle 85">
            <a:extLst>
              <a:ext uri="{FF2B5EF4-FFF2-40B4-BE49-F238E27FC236}">
                <a16:creationId xmlns:a16="http://schemas.microsoft.com/office/drawing/2014/main" id="{E9EED505-5732-7E47-83E9-4FB679B0844D}"/>
              </a:ext>
            </a:extLst>
          </p:cNvPr>
          <p:cNvSpPr/>
          <p:nvPr/>
        </p:nvSpPr>
        <p:spPr>
          <a:xfrm>
            <a:off x="2943323" y="6062253"/>
            <a:ext cx="799872" cy="400110"/>
          </a:xfrm>
          <a:prstGeom prst="rect">
            <a:avLst/>
          </a:prstGeom>
          <a:solidFill>
            <a:srgbClr val="4B969B"/>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2010</a:t>
            </a:r>
          </a:p>
        </p:txBody>
      </p:sp>
      <p:sp>
        <p:nvSpPr>
          <p:cNvPr id="87" name="Rectangle 86">
            <a:extLst>
              <a:ext uri="{FF2B5EF4-FFF2-40B4-BE49-F238E27FC236}">
                <a16:creationId xmlns:a16="http://schemas.microsoft.com/office/drawing/2014/main" id="{78D53BA0-0DDB-724C-A038-B6E3383B2AB8}"/>
              </a:ext>
            </a:extLst>
          </p:cNvPr>
          <p:cNvSpPr/>
          <p:nvPr/>
        </p:nvSpPr>
        <p:spPr>
          <a:xfrm>
            <a:off x="2943323" y="6062253"/>
            <a:ext cx="799872" cy="400110"/>
          </a:xfrm>
          <a:prstGeom prst="rect">
            <a:avLst/>
          </a:prstGeom>
          <a:solidFill>
            <a:srgbClr val="648E94"/>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2020</a:t>
            </a:r>
          </a:p>
        </p:txBody>
      </p:sp>
      <p:pic>
        <p:nvPicPr>
          <p:cNvPr id="88" name="Picture 87" descr="A picture containing traffic, sign, airplane, clock&#10;&#10;Description automatically generated">
            <a:extLst>
              <a:ext uri="{FF2B5EF4-FFF2-40B4-BE49-F238E27FC236}">
                <a16:creationId xmlns:a16="http://schemas.microsoft.com/office/drawing/2014/main" id="{207298D9-CE94-3845-A631-87A8D67094F8}"/>
              </a:ext>
            </a:extLst>
          </p:cNvPr>
          <p:cNvPicPr>
            <a:picLocks noChangeAspect="1"/>
          </p:cNvPicPr>
          <p:nvPr/>
        </p:nvPicPr>
        <p:blipFill>
          <a:blip r:embed="rId11"/>
          <a:stretch>
            <a:fillRect/>
          </a:stretch>
        </p:blipFill>
        <p:spPr>
          <a:xfrm>
            <a:off x="912140" y="2713016"/>
            <a:ext cx="5352922" cy="3784276"/>
          </a:xfrm>
          <a:prstGeom prst="rect">
            <a:avLst/>
          </a:prstGeom>
        </p:spPr>
      </p:pic>
      <p:sp>
        <p:nvSpPr>
          <p:cNvPr id="104" name="Rectangle 103">
            <a:extLst>
              <a:ext uri="{FF2B5EF4-FFF2-40B4-BE49-F238E27FC236}">
                <a16:creationId xmlns:a16="http://schemas.microsoft.com/office/drawing/2014/main" id="{E037FC17-8C65-7746-9D06-4D9921EF7178}"/>
              </a:ext>
            </a:extLst>
          </p:cNvPr>
          <p:cNvSpPr/>
          <p:nvPr/>
        </p:nvSpPr>
        <p:spPr>
          <a:xfrm>
            <a:off x="6552668" y="6062253"/>
            <a:ext cx="3629420" cy="400110"/>
          </a:xfrm>
          <a:prstGeom prst="rect">
            <a:avLst/>
          </a:prstGeom>
          <a:solidFill>
            <a:srgbClr val="648E94"/>
          </a:solidFill>
        </p:spPr>
        <p:txBody>
          <a:bodyPr wrap="square">
            <a:spAutoFit/>
          </a:bodyPr>
          <a:lstStyle/>
          <a:p>
            <a:pPr algn="ctr"/>
            <a:r>
              <a:rPr lang="en-US" sz="2000" dirty="0">
                <a:solidFill>
                  <a:schemeClr val="bg1"/>
                </a:solidFill>
                <a:latin typeface="Antonio" panose="02000503000000000000" pitchFamily="2" charset="77"/>
                <a:cs typeface="Levenim MT" panose="02010502060101010101" pitchFamily="2" charset="-79"/>
              </a:rPr>
              <a:t>Manchester’s population trend</a:t>
            </a:r>
          </a:p>
        </p:txBody>
      </p:sp>
      <p:sp>
        <p:nvSpPr>
          <p:cNvPr id="145" name="Rectangle 144">
            <a:extLst>
              <a:ext uri="{FF2B5EF4-FFF2-40B4-BE49-F238E27FC236}">
                <a16:creationId xmlns:a16="http://schemas.microsoft.com/office/drawing/2014/main" id="{74EEA80C-1A48-9047-96CF-B277F700C0FE}"/>
              </a:ext>
            </a:extLst>
          </p:cNvPr>
          <p:cNvSpPr/>
          <p:nvPr/>
        </p:nvSpPr>
        <p:spPr>
          <a:xfrm>
            <a:off x="4614614" y="49768"/>
            <a:ext cx="7172156"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Main Topics from Past Presentation</a:t>
            </a:r>
          </a:p>
        </p:txBody>
      </p:sp>
      <p:sp>
        <p:nvSpPr>
          <p:cNvPr id="2" name="Slide Number Placeholder 1">
            <a:extLst>
              <a:ext uri="{FF2B5EF4-FFF2-40B4-BE49-F238E27FC236}">
                <a16:creationId xmlns:a16="http://schemas.microsoft.com/office/drawing/2014/main" id="{248BC1C3-F9D2-A24F-B620-2EC04869D6A3}"/>
              </a:ext>
            </a:extLst>
          </p:cNvPr>
          <p:cNvSpPr>
            <a:spLocks noGrp="1"/>
          </p:cNvSpPr>
          <p:nvPr>
            <p:ph type="sldNum" sz="quarter" idx="12"/>
          </p:nvPr>
        </p:nvSpPr>
        <p:spPr/>
        <p:txBody>
          <a:bodyPr/>
          <a:lstStyle/>
          <a:p>
            <a:fld id="{596C8553-4B80-1B48-ABF9-E65CF85F8D92}" type="slidenum">
              <a:rPr lang="en-US" smtClean="0"/>
              <a:t>5</a:t>
            </a:fld>
            <a:endParaRPr lang="en-US"/>
          </a:p>
        </p:txBody>
      </p:sp>
      <p:sp>
        <p:nvSpPr>
          <p:cNvPr id="3" name="Rectangle 2">
            <a:extLst>
              <a:ext uri="{FF2B5EF4-FFF2-40B4-BE49-F238E27FC236}">
                <a16:creationId xmlns:a16="http://schemas.microsoft.com/office/drawing/2014/main" id="{DAAB4E76-9B13-BB42-A89A-5448C90893B4}"/>
              </a:ext>
            </a:extLst>
          </p:cNvPr>
          <p:cNvSpPr/>
          <p:nvPr/>
        </p:nvSpPr>
        <p:spPr>
          <a:xfrm>
            <a:off x="6456951" y="5853790"/>
            <a:ext cx="6096000" cy="215444"/>
          </a:xfrm>
          <a:prstGeom prst="rect">
            <a:avLst/>
          </a:prstGeom>
        </p:spPr>
        <p:txBody>
          <a:bodyPr>
            <a:spAutoFit/>
          </a:bodyPr>
          <a:lstStyle/>
          <a:p>
            <a:r>
              <a:rPr lang="en-US" sz="800" dirty="0">
                <a:solidFill>
                  <a:schemeClr val="bg1">
                    <a:lumMod val="65000"/>
                  </a:schemeClr>
                </a:solidFill>
                <a:latin typeface="Antonio" panose="02000503000000000000" pitchFamily="2" charset="77"/>
              </a:rPr>
              <a:t>Manchester population from 2000-2019. Source: Census and ACS </a:t>
            </a:r>
            <a:endParaRPr lang="en-US" sz="800" dirty="0">
              <a:solidFill>
                <a:schemeClr val="bg1">
                  <a:lumMod val="65000"/>
                </a:schemeClr>
              </a:solidFill>
              <a:effectLst/>
              <a:latin typeface="Antonio" panose="02000503000000000000" pitchFamily="2" charset="77"/>
            </a:endParaRPr>
          </a:p>
        </p:txBody>
      </p:sp>
      <p:pic>
        <p:nvPicPr>
          <p:cNvPr id="7" name="Picture 6" descr="Chart&#10;&#10;Description automatically generated with medium confidence">
            <a:extLst>
              <a:ext uri="{FF2B5EF4-FFF2-40B4-BE49-F238E27FC236}">
                <a16:creationId xmlns:a16="http://schemas.microsoft.com/office/drawing/2014/main" id="{036A8DE8-40E9-1841-B9E8-25AE25362E7A}"/>
              </a:ext>
            </a:extLst>
          </p:cNvPr>
          <p:cNvPicPr>
            <a:picLocks noChangeAspect="1"/>
          </p:cNvPicPr>
          <p:nvPr/>
        </p:nvPicPr>
        <p:blipFill>
          <a:blip r:embed="rId12"/>
          <a:stretch>
            <a:fillRect/>
          </a:stretch>
        </p:blipFill>
        <p:spPr>
          <a:xfrm>
            <a:off x="6393067" y="2695364"/>
            <a:ext cx="4077115" cy="3199990"/>
          </a:xfrm>
          <a:prstGeom prst="rect">
            <a:avLst/>
          </a:prstGeom>
        </p:spPr>
      </p:pic>
      <p:pic>
        <p:nvPicPr>
          <p:cNvPr id="26" name="Picture 25">
            <a:extLst>
              <a:ext uri="{FF2B5EF4-FFF2-40B4-BE49-F238E27FC236}">
                <a16:creationId xmlns:a16="http://schemas.microsoft.com/office/drawing/2014/main" id="{D4B2DD23-4F71-2040-9260-0D0B60A9DFC6}"/>
              </a:ext>
            </a:extLst>
          </p:cNvPr>
          <p:cNvPicPr>
            <a:picLocks noChangeAspect="1"/>
          </p:cNvPicPr>
          <p:nvPr/>
        </p:nvPicPr>
        <p:blipFill>
          <a:blip r:embed="rId13"/>
          <a:srcRect/>
          <a:stretch/>
        </p:blipFill>
        <p:spPr>
          <a:xfrm>
            <a:off x="6393069" y="2680718"/>
            <a:ext cx="4077113" cy="3199990"/>
          </a:xfrm>
          <a:prstGeom prst="rect">
            <a:avLst/>
          </a:prstGeom>
        </p:spPr>
      </p:pic>
      <p:sp>
        <p:nvSpPr>
          <p:cNvPr id="27" name="Rectangle 26">
            <a:extLst>
              <a:ext uri="{FF2B5EF4-FFF2-40B4-BE49-F238E27FC236}">
                <a16:creationId xmlns:a16="http://schemas.microsoft.com/office/drawing/2014/main" id="{9BAD2D0D-A63F-7643-BD00-A3BF977D7C5E}"/>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63E000-5D43-3E48-A1B1-96B7CC0F1F51}"/>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4AC2776-D16E-2940-8D7F-E7A68211C0A6}"/>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19247E-0901-8643-812E-1566FD31F513}"/>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BE3BCF-1D2F-8F4E-A28F-AB1CE1510EAC}"/>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F41DC2E-6D1C-D743-9251-797F25E324FA}"/>
              </a:ext>
            </a:extLst>
          </p:cNvPr>
          <p:cNvSpPr/>
          <p:nvPr/>
        </p:nvSpPr>
        <p:spPr>
          <a:xfrm rot="5400000">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7B0D543-6A5E-6947-9455-05FE211752E2}"/>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466FA68-C772-2942-A211-166E389C5161}"/>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DE9C0B6-5B8D-7042-A54E-3EC42F0782AC}"/>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6" name="Rectangle 35">
            <a:extLst>
              <a:ext uri="{FF2B5EF4-FFF2-40B4-BE49-F238E27FC236}">
                <a16:creationId xmlns:a16="http://schemas.microsoft.com/office/drawing/2014/main" id="{A2A6E2FD-76D2-7941-88A3-3493FDD8F014}"/>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37" name="Rectangle 36">
            <a:extLst>
              <a:ext uri="{FF2B5EF4-FFF2-40B4-BE49-F238E27FC236}">
                <a16:creationId xmlns:a16="http://schemas.microsoft.com/office/drawing/2014/main" id="{9D56DC1F-5463-1842-8788-D8B72CB2BE4D}"/>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38" name="Rectangle 37">
            <a:extLst>
              <a:ext uri="{FF2B5EF4-FFF2-40B4-BE49-F238E27FC236}">
                <a16:creationId xmlns:a16="http://schemas.microsoft.com/office/drawing/2014/main" id="{9047502E-974E-9E45-9455-884D55182D1F}"/>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887FB44D-7D09-BF49-8B8B-3CF2C6AD9B3B}"/>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9C035545-03EF-BD4C-9A63-955422CFC647}"/>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730E818B-FC90-DD4E-B9ED-475644694D23}"/>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2F656EDE-5DC9-CD41-89E6-0425F9305B65}"/>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27526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animBg="1"/>
      <p:bldP spid="18" grpId="0"/>
      <p:bldP spid="76" grpId="0"/>
      <p:bldP spid="83" grpId="0" animBg="1"/>
      <p:bldP spid="84" grpId="0" animBg="1"/>
      <p:bldP spid="85" grpId="0" animBg="1"/>
      <p:bldP spid="86" grpId="0" animBg="1"/>
      <p:bldP spid="87" grpId="0" animBg="1"/>
      <p:bldP spid="10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51F24D-3139-8047-AD48-8753ED2A10DF}"/>
              </a:ext>
            </a:extLst>
          </p:cNvPr>
          <p:cNvSpPr/>
          <p:nvPr/>
        </p:nvSpPr>
        <p:spPr>
          <a:xfrm>
            <a:off x="9241199" y="69572"/>
            <a:ext cx="2392001"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Challenges</a:t>
            </a:r>
          </a:p>
        </p:txBody>
      </p:sp>
      <p:cxnSp>
        <p:nvCxnSpPr>
          <p:cNvPr id="5" name="Straight Connector 4">
            <a:extLst>
              <a:ext uri="{FF2B5EF4-FFF2-40B4-BE49-F238E27FC236}">
                <a16:creationId xmlns:a16="http://schemas.microsoft.com/office/drawing/2014/main" id="{66B877DD-0E41-EF49-BD9D-3186E1CB796F}"/>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descr="Diagram&#10;&#10;Description automatically generated">
            <a:extLst>
              <a:ext uri="{FF2B5EF4-FFF2-40B4-BE49-F238E27FC236}">
                <a16:creationId xmlns:a16="http://schemas.microsoft.com/office/drawing/2014/main" id="{192FD351-49A0-274D-8E4F-D7F548ED0861}"/>
              </a:ext>
            </a:extLst>
          </p:cNvPr>
          <p:cNvPicPr>
            <a:picLocks noChangeAspect="1"/>
          </p:cNvPicPr>
          <p:nvPr/>
        </p:nvPicPr>
        <p:blipFill>
          <a:blip r:embed="rId3"/>
          <a:stretch>
            <a:fillRect/>
          </a:stretch>
        </p:blipFill>
        <p:spPr>
          <a:xfrm>
            <a:off x="3228230" y="930640"/>
            <a:ext cx="8404970" cy="5946442"/>
          </a:xfrm>
          <a:prstGeom prst="rect">
            <a:avLst/>
          </a:prstGeom>
        </p:spPr>
      </p:pic>
      <p:pic>
        <p:nvPicPr>
          <p:cNvPr id="12" name="Picture 11" descr="Map&#10;&#10;Description automatically generated">
            <a:extLst>
              <a:ext uri="{FF2B5EF4-FFF2-40B4-BE49-F238E27FC236}">
                <a16:creationId xmlns:a16="http://schemas.microsoft.com/office/drawing/2014/main" id="{067FFEF5-1BD1-8740-827B-D27DEAD81D24}"/>
              </a:ext>
            </a:extLst>
          </p:cNvPr>
          <p:cNvPicPr>
            <a:picLocks noChangeAspect="1"/>
          </p:cNvPicPr>
          <p:nvPr/>
        </p:nvPicPr>
        <p:blipFill>
          <a:blip r:embed="rId4"/>
          <a:stretch>
            <a:fillRect/>
          </a:stretch>
        </p:blipFill>
        <p:spPr>
          <a:xfrm>
            <a:off x="3228229" y="930641"/>
            <a:ext cx="8404969" cy="5946441"/>
          </a:xfrm>
          <a:prstGeom prst="rect">
            <a:avLst/>
          </a:prstGeom>
        </p:spPr>
      </p:pic>
      <p:sp>
        <p:nvSpPr>
          <p:cNvPr id="6" name="Rectangle 5">
            <a:extLst>
              <a:ext uri="{FF2B5EF4-FFF2-40B4-BE49-F238E27FC236}">
                <a16:creationId xmlns:a16="http://schemas.microsoft.com/office/drawing/2014/main" id="{3849E7F4-A008-C04E-BA27-EC81EECDFF20}"/>
              </a:ext>
            </a:extLst>
          </p:cNvPr>
          <p:cNvSpPr/>
          <p:nvPr/>
        </p:nvSpPr>
        <p:spPr>
          <a:xfrm>
            <a:off x="1" y="931660"/>
            <a:ext cx="3048000" cy="5926340"/>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8EF75E1-2E2C-9948-9DC9-7F908AC81953}"/>
              </a:ext>
            </a:extLst>
          </p:cNvPr>
          <p:cNvSpPr/>
          <p:nvPr/>
        </p:nvSpPr>
        <p:spPr>
          <a:xfrm>
            <a:off x="236587" y="1089324"/>
            <a:ext cx="2594777" cy="144714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US" sz="2200" dirty="0">
                <a:solidFill>
                  <a:schemeClr val="lt1"/>
                </a:solidFill>
                <a:latin typeface="Antonio" panose="02000503000000000000" pitchFamily="2" charset="77"/>
              </a:rPr>
              <a:t>92% of total housing stock was built before 2000</a:t>
            </a:r>
          </a:p>
        </p:txBody>
      </p:sp>
      <p:sp>
        <p:nvSpPr>
          <p:cNvPr id="4" name="Rectangle 3">
            <a:extLst>
              <a:ext uri="{FF2B5EF4-FFF2-40B4-BE49-F238E27FC236}">
                <a16:creationId xmlns:a16="http://schemas.microsoft.com/office/drawing/2014/main" id="{EEFA9540-7371-E94F-A4E6-57C9B2ECB2A1}"/>
              </a:ext>
            </a:extLst>
          </p:cNvPr>
          <p:cNvSpPr/>
          <p:nvPr/>
        </p:nvSpPr>
        <p:spPr>
          <a:xfrm>
            <a:off x="236587" y="4868816"/>
            <a:ext cx="2594776" cy="168567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US" sz="2200" dirty="0">
                <a:solidFill>
                  <a:schemeClr val="lt1"/>
                </a:solidFill>
                <a:latin typeface="Antonio" panose="02000503000000000000" pitchFamily="2" charset="77"/>
              </a:rPr>
              <a:t>32% of the total housing units outside of the city boundary were built after 2000</a:t>
            </a:r>
          </a:p>
        </p:txBody>
      </p:sp>
      <p:sp>
        <p:nvSpPr>
          <p:cNvPr id="9" name="Rectangle 8">
            <a:extLst>
              <a:ext uri="{FF2B5EF4-FFF2-40B4-BE49-F238E27FC236}">
                <a16:creationId xmlns:a16="http://schemas.microsoft.com/office/drawing/2014/main" id="{C7C5FEAB-74E3-2E49-A9B8-03B5AEEF6859}"/>
              </a:ext>
            </a:extLst>
          </p:cNvPr>
          <p:cNvSpPr/>
          <p:nvPr/>
        </p:nvSpPr>
        <p:spPr>
          <a:xfrm>
            <a:off x="236587" y="2448359"/>
            <a:ext cx="2594776" cy="110799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US" sz="2200" dirty="0">
                <a:solidFill>
                  <a:schemeClr val="lt1"/>
                </a:solidFill>
                <a:latin typeface="Antonio" panose="02000503000000000000" pitchFamily="2" charset="77"/>
              </a:rPr>
              <a:t>Around 44% was built more than 70 years ago</a:t>
            </a:r>
          </a:p>
        </p:txBody>
      </p:sp>
      <p:sp>
        <p:nvSpPr>
          <p:cNvPr id="10" name="Rectangle 9">
            <a:extLst>
              <a:ext uri="{FF2B5EF4-FFF2-40B4-BE49-F238E27FC236}">
                <a16:creationId xmlns:a16="http://schemas.microsoft.com/office/drawing/2014/main" id="{8D1A8540-1DA8-644C-8FAC-C75BAACBCC11}"/>
              </a:ext>
            </a:extLst>
          </p:cNvPr>
          <p:cNvSpPr/>
          <p:nvPr/>
        </p:nvSpPr>
        <p:spPr>
          <a:xfrm>
            <a:off x="236588" y="3633483"/>
            <a:ext cx="2594776" cy="110799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US" sz="2200" dirty="0">
                <a:solidFill>
                  <a:schemeClr val="lt1"/>
                </a:solidFill>
                <a:latin typeface="Antonio" panose="02000503000000000000" pitchFamily="2" charset="77"/>
              </a:rPr>
              <a:t>7.6% of housing units were built in the last 20 years</a:t>
            </a:r>
          </a:p>
        </p:txBody>
      </p:sp>
      <p:sp>
        <p:nvSpPr>
          <p:cNvPr id="11" name="Rectangle 10">
            <a:extLst>
              <a:ext uri="{FF2B5EF4-FFF2-40B4-BE49-F238E27FC236}">
                <a16:creationId xmlns:a16="http://schemas.microsoft.com/office/drawing/2014/main" id="{DA947AF4-B225-AE4E-9FA3-7E9B2A72396F}"/>
              </a:ext>
            </a:extLst>
          </p:cNvPr>
          <p:cNvSpPr/>
          <p:nvPr/>
        </p:nvSpPr>
        <p:spPr>
          <a:xfrm>
            <a:off x="3378283" y="6642556"/>
            <a:ext cx="2496196" cy="21544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Assessors Office, GIS Analysis performed by Authors </a:t>
            </a:r>
            <a:endParaRPr lang="en-US" sz="800" dirty="0">
              <a:solidFill>
                <a:schemeClr val="tx1">
                  <a:lumMod val="50000"/>
                  <a:lumOff val="50000"/>
                </a:schemeClr>
              </a:solidFill>
              <a:effectLst/>
              <a:latin typeface="Antonio" panose="02000503000000000000" pitchFamily="2" charset="77"/>
            </a:endParaRPr>
          </a:p>
        </p:txBody>
      </p:sp>
      <p:sp>
        <p:nvSpPr>
          <p:cNvPr id="7" name="Slide Number Placeholder 6">
            <a:extLst>
              <a:ext uri="{FF2B5EF4-FFF2-40B4-BE49-F238E27FC236}">
                <a16:creationId xmlns:a16="http://schemas.microsoft.com/office/drawing/2014/main" id="{789F9E1B-D10A-7743-BB5B-8C5C93C65AE6}"/>
              </a:ext>
            </a:extLst>
          </p:cNvPr>
          <p:cNvSpPr>
            <a:spLocks noGrp="1"/>
          </p:cNvSpPr>
          <p:nvPr>
            <p:ph type="sldNum" sz="quarter" idx="12"/>
          </p:nvPr>
        </p:nvSpPr>
        <p:spPr/>
        <p:txBody>
          <a:bodyPr/>
          <a:lstStyle/>
          <a:p>
            <a:fld id="{596C8553-4B80-1B48-ABF9-E65CF85F8D92}" type="slidenum">
              <a:rPr lang="en-US" smtClean="0"/>
              <a:t>6</a:t>
            </a:fld>
            <a:endParaRPr lang="en-US"/>
          </a:p>
        </p:txBody>
      </p:sp>
      <p:sp>
        <p:nvSpPr>
          <p:cNvPr id="30" name="Rectangle 29">
            <a:extLst>
              <a:ext uri="{FF2B5EF4-FFF2-40B4-BE49-F238E27FC236}">
                <a16:creationId xmlns:a16="http://schemas.microsoft.com/office/drawing/2014/main" id="{E9283B04-5956-6747-949A-BE99E1745191}"/>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278911-A16D-AA46-871A-2AE5CFFAEE71}"/>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0F6F871-0CDC-F542-B6B9-F16A30C64EC8}"/>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0F432B-811C-9B40-9570-42F8E2DA606A}"/>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FF44B90-B477-514C-A384-18E827AAE917}"/>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966A6B-0BAA-5F43-9750-432E82C74E18}"/>
              </a:ext>
            </a:extLst>
          </p:cNvPr>
          <p:cNvSpPr/>
          <p:nvPr/>
        </p:nvSpPr>
        <p:spPr>
          <a:xfrm rot="5400000">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242C962-1710-D342-B62C-5C1559206D89}"/>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07E25AA-6860-2448-83F6-1B93DB9BD452}"/>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5B90B31-92EF-2849-B613-2793AFC64B22}"/>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39" name="Rectangle 38">
            <a:extLst>
              <a:ext uri="{FF2B5EF4-FFF2-40B4-BE49-F238E27FC236}">
                <a16:creationId xmlns:a16="http://schemas.microsoft.com/office/drawing/2014/main" id="{2FD83FBB-2677-934D-9AC8-697C430F855E}"/>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40" name="Rectangle 39">
            <a:extLst>
              <a:ext uri="{FF2B5EF4-FFF2-40B4-BE49-F238E27FC236}">
                <a16:creationId xmlns:a16="http://schemas.microsoft.com/office/drawing/2014/main" id="{3F59A012-3129-AD49-83D2-A52B4436675B}"/>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41" name="Rectangle 40">
            <a:extLst>
              <a:ext uri="{FF2B5EF4-FFF2-40B4-BE49-F238E27FC236}">
                <a16:creationId xmlns:a16="http://schemas.microsoft.com/office/drawing/2014/main" id="{1B912DD8-508B-D948-BA12-AE52690D0986}"/>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42" name="Rectangle 41">
            <a:extLst>
              <a:ext uri="{FF2B5EF4-FFF2-40B4-BE49-F238E27FC236}">
                <a16:creationId xmlns:a16="http://schemas.microsoft.com/office/drawing/2014/main" id="{8D64CDFB-40A9-524C-A11E-0ADDA1125824}"/>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43" name="Rectangle 42">
            <a:extLst>
              <a:ext uri="{FF2B5EF4-FFF2-40B4-BE49-F238E27FC236}">
                <a16:creationId xmlns:a16="http://schemas.microsoft.com/office/drawing/2014/main" id="{716EFB8A-A495-A94A-8721-DEAED1C2C0B0}"/>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44" name="Rectangle 43">
            <a:extLst>
              <a:ext uri="{FF2B5EF4-FFF2-40B4-BE49-F238E27FC236}">
                <a16:creationId xmlns:a16="http://schemas.microsoft.com/office/drawing/2014/main" id="{4A86B648-1DA4-3141-A47E-CC4682A2177C}"/>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45" name="Rectangle 44">
            <a:extLst>
              <a:ext uri="{FF2B5EF4-FFF2-40B4-BE49-F238E27FC236}">
                <a16:creationId xmlns:a16="http://schemas.microsoft.com/office/drawing/2014/main" id="{294110F6-4658-3341-B041-4827E7154EAF}"/>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5629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D2EC10D-37A7-1546-88E3-C9DF6998878A}"/>
              </a:ext>
            </a:extLst>
          </p:cNvPr>
          <p:cNvPicPr>
            <a:picLocks noChangeAspect="1"/>
          </p:cNvPicPr>
          <p:nvPr/>
        </p:nvPicPr>
        <p:blipFill>
          <a:blip r:embed="rId3"/>
          <a:stretch>
            <a:fillRect/>
          </a:stretch>
        </p:blipFill>
        <p:spPr>
          <a:xfrm>
            <a:off x="12591898" y="2576673"/>
            <a:ext cx="5407524" cy="3825775"/>
          </a:xfrm>
          <a:prstGeom prst="rect">
            <a:avLst/>
          </a:prstGeom>
          <a:ln w="57150">
            <a:noFill/>
          </a:ln>
        </p:spPr>
      </p:pic>
      <p:sp>
        <p:nvSpPr>
          <p:cNvPr id="10" name="Rectangle 9">
            <a:extLst>
              <a:ext uri="{FF2B5EF4-FFF2-40B4-BE49-F238E27FC236}">
                <a16:creationId xmlns:a16="http://schemas.microsoft.com/office/drawing/2014/main" id="{FC542DFB-DC2B-DC42-936F-4CFD8AE6136F}"/>
              </a:ext>
            </a:extLst>
          </p:cNvPr>
          <p:cNvSpPr/>
          <p:nvPr/>
        </p:nvSpPr>
        <p:spPr>
          <a:xfrm>
            <a:off x="3437252" y="878164"/>
            <a:ext cx="5395593" cy="1490276"/>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51F24D-3139-8047-AD48-8753ED2A10DF}"/>
              </a:ext>
            </a:extLst>
          </p:cNvPr>
          <p:cNvSpPr/>
          <p:nvPr/>
        </p:nvSpPr>
        <p:spPr>
          <a:xfrm>
            <a:off x="9241199" y="69572"/>
            <a:ext cx="2392001"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Challenges</a:t>
            </a:r>
          </a:p>
        </p:txBody>
      </p:sp>
      <p:cxnSp>
        <p:nvCxnSpPr>
          <p:cNvPr id="5" name="Straight Connector 4">
            <a:extLst>
              <a:ext uri="{FF2B5EF4-FFF2-40B4-BE49-F238E27FC236}">
                <a16:creationId xmlns:a16="http://schemas.microsoft.com/office/drawing/2014/main" id="{66B877DD-0E41-EF49-BD9D-3186E1CB796F}"/>
              </a:ext>
            </a:extLst>
          </p:cNvPr>
          <p:cNvCxnSpPr>
            <a:cxnSpLocks/>
          </p:cNvCxnSpPr>
          <p:nvPr/>
        </p:nvCxnSpPr>
        <p:spPr>
          <a:xfrm>
            <a:off x="333214" y="757654"/>
            <a:ext cx="11299986"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ACAADA-0589-A74C-8488-F9708A324C19}"/>
              </a:ext>
            </a:extLst>
          </p:cNvPr>
          <p:cNvSpPr txBox="1"/>
          <p:nvPr/>
        </p:nvSpPr>
        <p:spPr>
          <a:xfrm>
            <a:off x="3437253" y="1135489"/>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1</a:t>
            </a:r>
          </a:p>
        </p:txBody>
      </p:sp>
      <p:sp>
        <p:nvSpPr>
          <p:cNvPr id="2" name="Rectangle 1">
            <a:extLst>
              <a:ext uri="{FF2B5EF4-FFF2-40B4-BE49-F238E27FC236}">
                <a16:creationId xmlns:a16="http://schemas.microsoft.com/office/drawing/2014/main" id="{FB319558-70F6-6B4E-A4C2-1EBAEF526A06}"/>
              </a:ext>
            </a:extLst>
          </p:cNvPr>
          <p:cNvSpPr/>
          <p:nvPr/>
        </p:nvSpPr>
        <p:spPr>
          <a:xfrm>
            <a:off x="12536151" y="6378506"/>
            <a:ext cx="2496196" cy="21544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Assessors Office, GIS Analysis performed by Authors </a:t>
            </a:r>
            <a:endParaRPr lang="en-US" sz="800" dirty="0">
              <a:solidFill>
                <a:schemeClr val="tx1">
                  <a:lumMod val="50000"/>
                  <a:lumOff val="50000"/>
                </a:schemeClr>
              </a:solidFill>
              <a:effectLst/>
              <a:latin typeface="Antonio" panose="02000503000000000000" pitchFamily="2" charset="77"/>
            </a:endParaRPr>
          </a:p>
        </p:txBody>
      </p:sp>
      <p:sp>
        <p:nvSpPr>
          <p:cNvPr id="4" name="Slide Number Placeholder 3">
            <a:extLst>
              <a:ext uri="{FF2B5EF4-FFF2-40B4-BE49-F238E27FC236}">
                <a16:creationId xmlns:a16="http://schemas.microsoft.com/office/drawing/2014/main" id="{86EE9FCB-C7D4-F544-A07E-F561BDDCDEA4}"/>
              </a:ext>
            </a:extLst>
          </p:cNvPr>
          <p:cNvSpPr>
            <a:spLocks noGrp="1"/>
          </p:cNvSpPr>
          <p:nvPr>
            <p:ph type="sldNum" sz="quarter" idx="12"/>
          </p:nvPr>
        </p:nvSpPr>
        <p:spPr>
          <a:xfrm>
            <a:off x="9010753" y="6356350"/>
            <a:ext cx="2743200" cy="365125"/>
          </a:xfrm>
        </p:spPr>
        <p:txBody>
          <a:bodyPr/>
          <a:lstStyle/>
          <a:p>
            <a:fld id="{596C8553-4B80-1B48-ABF9-E65CF85F8D92}" type="slidenum">
              <a:rPr lang="en-US" smtClean="0"/>
              <a:t>7</a:t>
            </a:fld>
            <a:endParaRPr lang="en-US"/>
          </a:p>
        </p:txBody>
      </p:sp>
      <p:sp>
        <p:nvSpPr>
          <p:cNvPr id="12" name="Rectangle 11">
            <a:extLst>
              <a:ext uri="{FF2B5EF4-FFF2-40B4-BE49-F238E27FC236}">
                <a16:creationId xmlns:a16="http://schemas.microsoft.com/office/drawing/2014/main" id="{6262B199-7149-3843-8E8E-BB4B16C5B993}"/>
              </a:ext>
            </a:extLst>
          </p:cNvPr>
          <p:cNvSpPr/>
          <p:nvPr/>
        </p:nvSpPr>
        <p:spPr>
          <a:xfrm>
            <a:off x="12634433" y="878164"/>
            <a:ext cx="5364989" cy="1490276"/>
          </a:xfrm>
          <a:prstGeom prst="rect">
            <a:avLst/>
          </a:prstGeom>
          <a:solidFill>
            <a:srgbClr val="0B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AD1F7B1-EDE0-BB40-B0AE-1FEF8D3FDB2B}"/>
              </a:ext>
            </a:extLst>
          </p:cNvPr>
          <p:cNvSpPr txBox="1"/>
          <p:nvPr/>
        </p:nvSpPr>
        <p:spPr>
          <a:xfrm>
            <a:off x="12576560" y="1135489"/>
            <a:ext cx="764066" cy="1631216"/>
          </a:xfrm>
          <a:prstGeom prst="rect">
            <a:avLst/>
          </a:prstGeom>
          <a:noFill/>
        </p:spPr>
        <p:txBody>
          <a:bodyPr wrap="square" rtlCol="0">
            <a:spAutoFit/>
          </a:bodyPr>
          <a:lstStyle/>
          <a:p>
            <a:r>
              <a:rPr lang="en-US" sz="10000" b="1" dirty="0">
                <a:solidFill>
                  <a:schemeClr val="bg1"/>
                </a:solidFill>
                <a:latin typeface="Antonio" panose="02000503000000000000" pitchFamily="2" charset="77"/>
              </a:rPr>
              <a:t>2</a:t>
            </a:r>
          </a:p>
        </p:txBody>
      </p:sp>
      <p:sp>
        <p:nvSpPr>
          <p:cNvPr id="14" name="직사각형 1">
            <a:extLst>
              <a:ext uri="{FF2B5EF4-FFF2-40B4-BE49-F238E27FC236}">
                <a16:creationId xmlns:a16="http://schemas.microsoft.com/office/drawing/2014/main" id="{68041496-B91C-BE40-9BEE-ECF73DE9129A}"/>
              </a:ext>
            </a:extLst>
          </p:cNvPr>
          <p:cNvSpPr/>
          <p:nvPr/>
        </p:nvSpPr>
        <p:spPr>
          <a:xfrm>
            <a:off x="4026791" y="1135489"/>
            <a:ext cx="4945518" cy="14365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r>
              <a:rPr lang="en-US" sz="2200" b="1" dirty="0">
                <a:latin typeface="Antonio" panose="02000503000000000000" pitchFamily="2" charset="77"/>
              </a:rPr>
              <a:t>Parts of the available land within the city are not suitable for development </a:t>
            </a:r>
            <a:endParaRPr lang="ko-KR" altLang="en-US" sz="2200" b="1" dirty="0">
              <a:latin typeface="Antonio" panose="02000503000000000000" pitchFamily="2" charset="77"/>
            </a:endParaRPr>
          </a:p>
        </p:txBody>
      </p:sp>
      <p:pic>
        <p:nvPicPr>
          <p:cNvPr id="16" name="Picture 15">
            <a:extLst>
              <a:ext uri="{FF2B5EF4-FFF2-40B4-BE49-F238E27FC236}">
                <a16:creationId xmlns:a16="http://schemas.microsoft.com/office/drawing/2014/main" id="{22EFBBE9-D685-2A4B-8EA4-B26BA83AB604}"/>
              </a:ext>
            </a:extLst>
          </p:cNvPr>
          <p:cNvPicPr>
            <a:picLocks noChangeAspect="1"/>
          </p:cNvPicPr>
          <p:nvPr/>
        </p:nvPicPr>
        <p:blipFill>
          <a:blip r:embed="rId4"/>
          <a:srcRect/>
          <a:stretch/>
        </p:blipFill>
        <p:spPr>
          <a:xfrm>
            <a:off x="3437252" y="2582992"/>
            <a:ext cx="5407524" cy="3825775"/>
          </a:xfrm>
          <a:prstGeom prst="rect">
            <a:avLst/>
          </a:prstGeom>
        </p:spPr>
      </p:pic>
      <p:sp>
        <p:nvSpPr>
          <p:cNvPr id="17" name="Rectangle 16">
            <a:extLst>
              <a:ext uri="{FF2B5EF4-FFF2-40B4-BE49-F238E27FC236}">
                <a16:creationId xmlns:a16="http://schemas.microsoft.com/office/drawing/2014/main" id="{82EE84BD-AFF6-5D4E-B9D5-135FAD73A1E9}"/>
              </a:ext>
            </a:extLst>
          </p:cNvPr>
          <p:cNvSpPr/>
          <p:nvPr/>
        </p:nvSpPr>
        <p:spPr>
          <a:xfrm>
            <a:off x="3373127" y="6378506"/>
            <a:ext cx="2496196" cy="215444"/>
          </a:xfrm>
          <a:prstGeom prst="rect">
            <a:avLst/>
          </a:prstGeom>
        </p:spPr>
        <p:txBody>
          <a:bodyPr wrap="none">
            <a:spAutoFit/>
          </a:bodyPr>
          <a:lstStyle/>
          <a:p>
            <a:r>
              <a:rPr lang="en-US" sz="800" dirty="0">
                <a:solidFill>
                  <a:schemeClr val="tx1">
                    <a:lumMod val="50000"/>
                    <a:lumOff val="50000"/>
                  </a:schemeClr>
                </a:solidFill>
                <a:latin typeface="Antonio" panose="02000503000000000000" pitchFamily="2" charset="77"/>
              </a:rPr>
              <a:t>Source: Assessors Office, GIS Analysis performed by Authors </a:t>
            </a:r>
            <a:endParaRPr lang="en-US" sz="800" dirty="0">
              <a:solidFill>
                <a:schemeClr val="tx1">
                  <a:lumMod val="50000"/>
                  <a:lumOff val="50000"/>
                </a:schemeClr>
              </a:solidFill>
              <a:effectLst/>
              <a:latin typeface="Antonio" panose="02000503000000000000" pitchFamily="2" charset="77"/>
            </a:endParaRPr>
          </a:p>
        </p:txBody>
      </p:sp>
      <p:sp>
        <p:nvSpPr>
          <p:cNvPr id="15" name="Rectangle 14">
            <a:extLst>
              <a:ext uri="{FF2B5EF4-FFF2-40B4-BE49-F238E27FC236}">
                <a16:creationId xmlns:a16="http://schemas.microsoft.com/office/drawing/2014/main" id="{15F8F20E-5A13-E544-9592-B0E28557EB50}"/>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BE162D-B0BB-8343-BA41-5613E084836F}"/>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644249-F214-5247-88AC-BC731352C0AC}"/>
              </a:ext>
            </a:extLst>
          </p:cNvPr>
          <p:cNvSpPr/>
          <p:nvPr/>
        </p:nvSpPr>
        <p:spPr>
          <a:xfrm>
            <a:off x="3168600"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90AFF5E-58F0-C74D-A6E0-7F5EA564C14D}"/>
              </a:ext>
            </a:extLst>
          </p:cNvPr>
          <p:cNvSpPr/>
          <p:nvPr/>
        </p:nvSpPr>
        <p:spPr>
          <a:xfrm>
            <a:off x="3696745"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A279BF5-86FE-FC45-9CB9-C568BC6AA46F}"/>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F71F686-F71A-1C48-8A46-D468B1F9041C}"/>
              </a:ext>
            </a:extLst>
          </p:cNvPr>
          <p:cNvSpPr/>
          <p:nvPr/>
        </p:nvSpPr>
        <p:spPr>
          <a:xfrm rot="5400000">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0AD0EB1-DE3E-D244-897F-934DF1972871}"/>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6E9CDA-0913-6149-813B-39F3BA254711}"/>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FE44DA-2CAF-4741-A86E-17AD0A4A3043}"/>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26" name="Rectangle 25">
            <a:extLst>
              <a:ext uri="{FF2B5EF4-FFF2-40B4-BE49-F238E27FC236}">
                <a16:creationId xmlns:a16="http://schemas.microsoft.com/office/drawing/2014/main" id="{6AA1F2D4-44E6-7C4B-9FAA-CAB26A1CEFF3}"/>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27" name="Rectangle 26">
            <a:extLst>
              <a:ext uri="{FF2B5EF4-FFF2-40B4-BE49-F238E27FC236}">
                <a16:creationId xmlns:a16="http://schemas.microsoft.com/office/drawing/2014/main" id="{1B72DB37-C161-BA4A-A6D5-9A81583D8C47}"/>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28" name="Rectangle 27">
            <a:extLst>
              <a:ext uri="{FF2B5EF4-FFF2-40B4-BE49-F238E27FC236}">
                <a16:creationId xmlns:a16="http://schemas.microsoft.com/office/drawing/2014/main" id="{494C7704-A84E-FE4A-8621-226D991DC155}"/>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29" name="Rectangle 28">
            <a:extLst>
              <a:ext uri="{FF2B5EF4-FFF2-40B4-BE49-F238E27FC236}">
                <a16:creationId xmlns:a16="http://schemas.microsoft.com/office/drawing/2014/main" id="{6224C4F8-090E-A640-A0D1-EDA728F31ABB}"/>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30" name="Rectangle 29">
            <a:extLst>
              <a:ext uri="{FF2B5EF4-FFF2-40B4-BE49-F238E27FC236}">
                <a16:creationId xmlns:a16="http://schemas.microsoft.com/office/drawing/2014/main" id="{6E9639B8-CA2F-8F4F-8F3E-E6CE41F31964}"/>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31" name="Rectangle 30">
            <a:extLst>
              <a:ext uri="{FF2B5EF4-FFF2-40B4-BE49-F238E27FC236}">
                <a16:creationId xmlns:a16="http://schemas.microsoft.com/office/drawing/2014/main" id="{BA0CEADD-C277-E54E-86D6-3E8631E093E3}"/>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32" name="Rectangle 31">
            <a:extLst>
              <a:ext uri="{FF2B5EF4-FFF2-40B4-BE49-F238E27FC236}">
                <a16:creationId xmlns:a16="http://schemas.microsoft.com/office/drawing/2014/main" id="{CFDDA02B-28ED-5B4E-ACB3-00BCFBCA603C}"/>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
        <p:nvSpPr>
          <p:cNvPr id="9" name="직사각형 1">
            <a:extLst>
              <a:ext uri="{FF2B5EF4-FFF2-40B4-BE49-F238E27FC236}">
                <a16:creationId xmlns:a16="http://schemas.microsoft.com/office/drawing/2014/main" id="{50D3911B-EECF-A34F-8535-27D3E397AE26}"/>
              </a:ext>
            </a:extLst>
          </p:cNvPr>
          <p:cNvSpPr/>
          <p:nvPr/>
        </p:nvSpPr>
        <p:spPr>
          <a:xfrm>
            <a:off x="13340625" y="1052447"/>
            <a:ext cx="4697241" cy="14365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97" tIns="43148" rIns="86297" bIns="43148" numCol="1" spcCol="0" rtlCol="0" fromWordArt="0" anchor="ctr" anchorCtr="0" forceAA="0" compatLnSpc="1">
            <a:prstTxWarp prst="textNoShape">
              <a:avLst/>
            </a:prstTxWarp>
            <a:noAutofit/>
          </a:bodyPr>
          <a:lstStyle/>
          <a:p>
            <a:r>
              <a:rPr lang="en-US" sz="2200" b="1" dirty="0">
                <a:latin typeface="Antonio" panose="02000503000000000000" pitchFamily="2" charset="77"/>
              </a:rPr>
              <a:t>Development of subdivisions outside of the city’s boundary</a:t>
            </a:r>
            <a:r>
              <a:rPr lang="en-US" sz="2200" dirty="0">
                <a:latin typeface="Antonio" panose="02000503000000000000" pitchFamily="2" charset="77"/>
              </a:rPr>
              <a:t> </a:t>
            </a:r>
            <a:endParaRPr lang="ko-KR" altLang="en-US" sz="2200" b="1" dirty="0">
              <a:latin typeface="Antonio" panose="02000503000000000000" pitchFamily="2" charset="77"/>
            </a:endParaRPr>
          </a:p>
        </p:txBody>
      </p:sp>
    </p:spTree>
    <p:extLst>
      <p:ext uri="{BB962C8B-B14F-4D97-AF65-F5344CB8AC3E}">
        <p14:creationId xmlns:p14="http://schemas.microsoft.com/office/powerpoint/2010/main" val="20605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365 0 " pathEditMode="relative" ptsTypes="AA">
                                      <p:cBhvr>
                                        <p:cTn id="6" dur="2000" fill="hold"/>
                                        <p:tgtEl>
                                          <p:spTgt spid="1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5365 0 " pathEditMode="relative" ptsTypes="AA">
                                      <p:cBhvr>
                                        <p:cTn id="8" dur="2000" fill="hold"/>
                                        <p:tgtEl>
                                          <p:spTgt spid="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25365 0 " pathEditMode="relative" ptsTypes="AA">
                                      <p:cBhvr>
                                        <p:cTn id="10" dur="2000" fill="hold"/>
                                        <p:tgtEl>
                                          <p:spTgt spid="14"/>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25365 0 " pathEditMode="relative" ptsTypes="AA">
                                      <p:cBhvr>
                                        <p:cTn id="12" dur="2000" fill="hold"/>
                                        <p:tgtEl>
                                          <p:spTgt spid="16"/>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25365 0 " pathEditMode="relative" ptsTypes="AA">
                                      <p:cBhvr>
                                        <p:cTn id="14" dur="2000" fill="hold"/>
                                        <p:tgtEl>
                                          <p:spTgt spid="1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 0 L -0.52213 0 " pathEditMode="relative" ptsTypes="AA">
                                      <p:cBhvr>
                                        <p:cTn id="18" dur="2000" fill="hold"/>
                                        <p:tgtEl>
                                          <p:spTgt spid="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52213 0 " pathEditMode="relative" ptsTypes="AA">
                                      <p:cBhvr>
                                        <p:cTn id="20" dur="2000" fill="hold"/>
                                        <p:tgtEl>
                                          <p:spTgt spid="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52213 0 " pathEditMode="relative" ptsTypes="AA">
                                      <p:cBhvr>
                                        <p:cTn id="22" dur="2000" fill="hold"/>
                                        <p:tgtEl>
                                          <p:spTgt spid="1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52213 0 " pathEditMode="relative" ptsTypes="AA">
                                      <p:cBhvr>
                                        <p:cTn id="24" dur="2000" fill="hold"/>
                                        <p:tgtEl>
                                          <p:spTgt spid="13"/>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52213 0 " pathEditMode="relative" ptsTypes="AA">
                                      <p:cBhvr>
                                        <p:cTn id="2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 grpId="0"/>
      <p:bldP spid="12" grpId="0" animBg="1"/>
      <p:bldP spid="13" grpId="0"/>
      <p:bldP spid="14" grpId="0"/>
      <p:bldP spid="1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B352-8A33-4C11-9D3E-FFBA475859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C0FA09-8470-4D09-8260-7F199664C6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C60C2F-0F52-4073-897A-A57EFE88CC9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000"/>
          <a:stretch/>
        </p:blipFill>
        <p:spPr>
          <a:xfrm>
            <a:off x="2655" y="10"/>
            <a:ext cx="12192000" cy="6857990"/>
          </a:xfrm>
          <a:prstGeom prst="rect">
            <a:avLst/>
          </a:prstGeom>
        </p:spPr>
      </p:pic>
      <p:sp>
        <p:nvSpPr>
          <p:cNvPr id="5" name="Rectangle 4">
            <a:extLst>
              <a:ext uri="{FF2B5EF4-FFF2-40B4-BE49-F238E27FC236}">
                <a16:creationId xmlns:a16="http://schemas.microsoft.com/office/drawing/2014/main" id="{82B41913-EE6C-4CD0-87EE-48839A9BD341}"/>
              </a:ext>
            </a:extLst>
          </p:cNvPr>
          <p:cNvSpPr/>
          <p:nvPr/>
        </p:nvSpPr>
        <p:spPr>
          <a:xfrm>
            <a:off x="-2655" y="935672"/>
            <a:ext cx="9391204" cy="4741125"/>
          </a:xfrm>
          <a:prstGeom prst="rect">
            <a:avLst/>
          </a:prstGeom>
          <a:solidFill>
            <a:srgbClr val="123B4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690DBC-B7CD-4B6C-93F2-FCFEA66F2E17}"/>
              </a:ext>
            </a:extLst>
          </p:cNvPr>
          <p:cNvSpPr/>
          <p:nvPr/>
        </p:nvSpPr>
        <p:spPr>
          <a:xfrm>
            <a:off x="3936701" y="1872885"/>
            <a:ext cx="5225018" cy="2878936"/>
          </a:xfrm>
          <a:prstGeom prst="rect">
            <a:avLst/>
          </a:prstGeom>
        </p:spPr>
        <p:txBody>
          <a:bodyPr vert="horz" lIns="91440" tIns="45720" rIns="91440" bIns="45720" rtlCol="0" anchor="ctr">
            <a:normAutofit/>
          </a:bodyPr>
          <a:lstStyle/>
          <a:p>
            <a:pPr>
              <a:lnSpc>
                <a:spcPct val="90000"/>
              </a:lnSpc>
              <a:spcAft>
                <a:spcPts val="600"/>
              </a:spcAft>
            </a:pPr>
            <a:r>
              <a:rPr lang="en-US" sz="3500" dirty="0">
                <a:solidFill>
                  <a:srgbClr val="FFFFFF"/>
                </a:solidFill>
                <a:latin typeface="Antonio" panose="02000503000000000000" pitchFamily="2" charset="77"/>
                <a:cs typeface="Levenim MT" panose="02010502060101010101" pitchFamily="2" charset="-79"/>
              </a:rPr>
              <a:t>Manchester provides ample opportunities for growth while optimizing land use and adhering to principles of sustainability.</a:t>
            </a:r>
          </a:p>
        </p:txBody>
      </p:sp>
      <p:sp>
        <p:nvSpPr>
          <p:cNvPr id="8" name="TextBox 7">
            <a:extLst>
              <a:ext uri="{FF2B5EF4-FFF2-40B4-BE49-F238E27FC236}">
                <a16:creationId xmlns:a16="http://schemas.microsoft.com/office/drawing/2014/main" id="{824C48B9-02F6-495E-8CD6-C14B15FA8019}"/>
              </a:ext>
            </a:extLst>
          </p:cNvPr>
          <p:cNvSpPr txBox="1"/>
          <p:nvPr/>
        </p:nvSpPr>
        <p:spPr>
          <a:xfrm>
            <a:off x="472026" y="2760286"/>
            <a:ext cx="2331425" cy="849475"/>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000" b="1" dirty="0">
                <a:solidFill>
                  <a:srgbClr val="FFFFFF"/>
                </a:solidFill>
                <a:latin typeface="Antonio" panose="02000503000000000000" pitchFamily="2" charset="77"/>
                <a:ea typeface="+mj-ea"/>
                <a:cs typeface="Levenim MT" panose="02010502060101010101" pitchFamily="2" charset="-79"/>
              </a:rPr>
              <a:t>VISION</a:t>
            </a:r>
          </a:p>
        </p:txBody>
      </p:sp>
      <p:cxnSp>
        <p:nvCxnSpPr>
          <p:cNvPr id="10" name="Straight Connector 9">
            <a:extLst>
              <a:ext uri="{FF2B5EF4-FFF2-40B4-BE49-F238E27FC236}">
                <a16:creationId xmlns:a16="http://schemas.microsoft.com/office/drawing/2014/main" id="{3DA44440-BC7B-434C-AB9F-CE0EAEEE575E}"/>
              </a:ext>
            </a:extLst>
          </p:cNvPr>
          <p:cNvCxnSpPr/>
          <p:nvPr/>
        </p:nvCxnSpPr>
        <p:spPr>
          <a:xfrm>
            <a:off x="3338623" y="2094846"/>
            <a:ext cx="0" cy="23708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847B893-7223-3C48-8D45-F0EFD52236A2}"/>
              </a:ext>
            </a:extLst>
          </p:cNvPr>
          <p:cNvSpPr>
            <a:spLocks noGrp="1"/>
          </p:cNvSpPr>
          <p:nvPr>
            <p:ph type="sldNum" sz="quarter" idx="12"/>
          </p:nvPr>
        </p:nvSpPr>
        <p:spPr/>
        <p:txBody>
          <a:bodyPr/>
          <a:lstStyle/>
          <a:p>
            <a:fld id="{596C8553-4B80-1B48-ABF9-E65CF85F8D92}" type="slidenum">
              <a:rPr lang="en-US" smtClean="0"/>
              <a:t>8</a:t>
            </a:fld>
            <a:endParaRPr lang="en-US"/>
          </a:p>
        </p:txBody>
      </p:sp>
    </p:spTree>
    <p:extLst>
      <p:ext uri="{BB962C8B-B14F-4D97-AF65-F5344CB8AC3E}">
        <p14:creationId xmlns:p14="http://schemas.microsoft.com/office/powerpoint/2010/main" val="32810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59C45B0-7DAA-B546-B318-1F1E7156FE43}"/>
              </a:ext>
            </a:extLst>
          </p:cNvPr>
          <p:cNvSpPr/>
          <p:nvPr/>
        </p:nvSpPr>
        <p:spPr>
          <a:xfrm>
            <a:off x="841869" y="2802765"/>
            <a:ext cx="1871864" cy="1871864"/>
          </a:xfrm>
          <a:prstGeom prst="ellipse">
            <a:avLst/>
          </a:prstGeom>
          <a:solidFill>
            <a:srgbClr val="55A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875CE23-4C0E-BB4E-8B8D-3DBCBE6E1543}"/>
              </a:ext>
            </a:extLst>
          </p:cNvPr>
          <p:cNvSpPr txBox="1"/>
          <p:nvPr/>
        </p:nvSpPr>
        <p:spPr>
          <a:xfrm>
            <a:off x="3670162" y="2286970"/>
            <a:ext cx="2485134"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Housing Diversity; </a:t>
            </a:r>
          </a:p>
        </p:txBody>
      </p:sp>
      <p:sp>
        <p:nvSpPr>
          <p:cNvPr id="30" name="TextBox 29">
            <a:extLst>
              <a:ext uri="{FF2B5EF4-FFF2-40B4-BE49-F238E27FC236}">
                <a16:creationId xmlns:a16="http://schemas.microsoft.com/office/drawing/2014/main" id="{A2B35F19-BE50-F743-A996-B5CD859E2345}"/>
              </a:ext>
            </a:extLst>
          </p:cNvPr>
          <p:cNvSpPr txBox="1"/>
          <p:nvPr/>
        </p:nvSpPr>
        <p:spPr>
          <a:xfrm>
            <a:off x="3589843" y="1613499"/>
            <a:ext cx="4448590"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Sustainable design;</a:t>
            </a:r>
          </a:p>
        </p:txBody>
      </p:sp>
      <p:sp>
        <p:nvSpPr>
          <p:cNvPr id="31" name="Oval 30">
            <a:extLst>
              <a:ext uri="{FF2B5EF4-FFF2-40B4-BE49-F238E27FC236}">
                <a16:creationId xmlns:a16="http://schemas.microsoft.com/office/drawing/2014/main" id="{AFF88632-8F40-FC48-BF52-8EB5D1A881D8}"/>
              </a:ext>
            </a:extLst>
          </p:cNvPr>
          <p:cNvSpPr/>
          <p:nvPr/>
        </p:nvSpPr>
        <p:spPr>
          <a:xfrm>
            <a:off x="3589843" y="1591558"/>
            <a:ext cx="1476462" cy="1249959"/>
          </a:xfrm>
          <a:prstGeom prst="ellipse">
            <a:avLst/>
          </a:prstGeom>
          <a:solidFill>
            <a:srgbClr val="13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419021F-8277-684C-B1CE-89AAE02A3B1F}"/>
              </a:ext>
            </a:extLst>
          </p:cNvPr>
          <p:cNvSpPr/>
          <p:nvPr/>
        </p:nvSpPr>
        <p:spPr>
          <a:xfrm>
            <a:off x="4370019" y="1591558"/>
            <a:ext cx="6460876" cy="1249959"/>
          </a:xfrm>
          <a:prstGeom prst="rect">
            <a:avLst/>
          </a:prstGeom>
          <a:solidFill>
            <a:srgbClr val="13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F72ED2EC-E5CF-1C4B-9B84-950370E796D9}"/>
              </a:ext>
            </a:extLst>
          </p:cNvPr>
          <p:cNvSpPr/>
          <p:nvPr/>
        </p:nvSpPr>
        <p:spPr>
          <a:xfrm>
            <a:off x="3688423" y="1693214"/>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BBA2C8E-049C-4ED7-B796-035D0EAA4E4C}"/>
              </a:ext>
            </a:extLst>
          </p:cNvPr>
          <p:cNvSpPr txBox="1"/>
          <p:nvPr/>
        </p:nvSpPr>
        <p:spPr>
          <a:xfrm>
            <a:off x="5317202" y="3391893"/>
            <a:ext cx="4448590" cy="589286"/>
          </a:xfrm>
          <a:prstGeom prst="rect">
            <a:avLst/>
          </a:prstGeom>
        </p:spPr>
        <p:txBody>
          <a:bodyPr vert="horz" lIns="91440" tIns="45720" rIns="91440" bIns="45720" rtlCol="0" anchor="ctr">
            <a:normAutofit/>
          </a:bodyPr>
          <a:lstStyle/>
          <a:p>
            <a:pPr fontAlgn="base"/>
            <a:r>
              <a:rPr lang="en-US" sz="2000" dirty="0">
                <a:solidFill>
                  <a:schemeClr val="bg1"/>
                </a:solidFill>
                <a:latin typeface="Levenim MT" panose="02010502060101010101" pitchFamily="2" charset="-79"/>
                <a:cs typeface="Levenim MT" panose="02010502060101010101" pitchFamily="2" charset="-79"/>
              </a:rPr>
              <a:t>Community character;</a:t>
            </a:r>
          </a:p>
        </p:txBody>
      </p:sp>
      <p:sp>
        <p:nvSpPr>
          <p:cNvPr id="40" name="Oval 39">
            <a:extLst>
              <a:ext uri="{FF2B5EF4-FFF2-40B4-BE49-F238E27FC236}">
                <a16:creationId xmlns:a16="http://schemas.microsoft.com/office/drawing/2014/main" id="{1433F4E9-362A-0240-8F19-BE84952541DA}"/>
              </a:ext>
            </a:extLst>
          </p:cNvPr>
          <p:cNvSpPr/>
          <p:nvPr/>
        </p:nvSpPr>
        <p:spPr>
          <a:xfrm>
            <a:off x="5324625" y="3110019"/>
            <a:ext cx="1476462" cy="1249959"/>
          </a:xfrm>
          <a:prstGeom prst="ellipse">
            <a:avLst/>
          </a:prstGeom>
          <a:solidFill>
            <a:srgbClr val="0D6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0D62B9C-DC42-D24E-B5A3-2A85586A642B}"/>
              </a:ext>
            </a:extLst>
          </p:cNvPr>
          <p:cNvSpPr/>
          <p:nvPr/>
        </p:nvSpPr>
        <p:spPr>
          <a:xfrm>
            <a:off x="6104801" y="3110019"/>
            <a:ext cx="6087199" cy="1249959"/>
          </a:xfrm>
          <a:prstGeom prst="rect">
            <a:avLst/>
          </a:prstGeom>
          <a:solidFill>
            <a:srgbClr val="0D6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09DBBA0D-E915-5649-941A-F4C5FEA0D63F}"/>
              </a:ext>
            </a:extLst>
          </p:cNvPr>
          <p:cNvSpPr/>
          <p:nvPr/>
        </p:nvSpPr>
        <p:spPr>
          <a:xfrm>
            <a:off x="3585021" y="4669870"/>
            <a:ext cx="1476462" cy="1249959"/>
          </a:xfrm>
          <a:prstGeom prst="ellipse">
            <a:avLst/>
          </a:prstGeom>
          <a:solidFill>
            <a:srgbClr val="1784A3"/>
          </a:solidFill>
          <a:ln>
            <a:solidFill>
              <a:srgbClr val="178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9FBADDB-1054-4042-8A2B-372091500651}"/>
              </a:ext>
            </a:extLst>
          </p:cNvPr>
          <p:cNvSpPr/>
          <p:nvPr/>
        </p:nvSpPr>
        <p:spPr>
          <a:xfrm>
            <a:off x="4365197" y="4669870"/>
            <a:ext cx="6465698" cy="1249959"/>
          </a:xfrm>
          <a:prstGeom prst="rect">
            <a:avLst/>
          </a:prstGeom>
          <a:solidFill>
            <a:srgbClr val="0C546B"/>
          </a:solidFill>
          <a:ln>
            <a:solidFill>
              <a:srgbClr val="178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37544D7-C7DD-3848-9599-35A244FE9D5E}"/>
              </a:ext>
            </a:extLst>
          </p:cNvPr>
          <p:cNvSpPr/>
          <p:nvPr/>
        </p:nvSpPr>
        <p:spPr>
          <a:xfrm>
            <a:off x="3697691" y="4781607"/>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194B27C-86D1-7543-AAC4-08D4DAFEA52F}"/>
              </a:ext>
            </a:extLst>
          </p:cNvPr>
          <p:cNvSpPr/>
          <p:nvPr/>
        </p:nvSpPr>
        <p:spPr>
          <a:xfrm>
            <a:off x="5448541" y="3208134"/>
            <a:ext cx="1026483" cy="1026483"/>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AADC12-4FAB-D046-981B-3997DBC0A7D9}"/>
              </a:ext>
            </a:extLst>
          </p:cNvPr>
          <p:cNvPicPr>
            <a:picLocks noChangeAspect="1"/>
          </p:cNvPicPr>
          <p:nvPr/>
        </p:nvPicPr>
        <p:blipFill>
          <a:blip r:embed="rId2">
            <a:duotone>
              <a:prstClr val="black"/>
              <a:srgbClr val="1784A3">
                <a:tint val="45000"/>
                <a:satMod val="400000"/>
              </a:srgbClr>
            </a:duotone>
          </a:blip>
          <a:stretch>
            <a:fillRect/>
          </a:stretch>
        </p:blipFill>
        <p:spPr>
          <a:xfrm>
            <a:off x="55722" y="1414404"/>
            <a:ext cx="6667500" cy="4648200"/>
          </a:xfrm>
          <a:prstGeom prst="rect">
            <a:avLst/>
          </a:prstGeom>
        </p:spPr>
      </p:pic>
      <p:sp>
        <p:nvSpPr>
          <p:cNvPr id="27" name="Rectangle 26">
            <a:extLst>
              <a:ext uri="{FF2B5EF4-FFF2-40B4-BE49-F238E27FC236}">
                <a16:creationId xmlns:a16="http://schemas.microsoft.com/office/drawing/2014/main" id="{C9949E04-E5F6-BF43-AC69-741F166FE310}"/>
              </a:ext>
            </a:extLst>
          </p:cNvPr>
          <p:cNvSpPr/>
          <p:nvPr/>
        </p:nvSpPr>
        <p:spPr>
          <a:xfrm>
            <a:off x="10252694" y="69572"/>
            <a:ext cx="1380506" cy="707886"/>
          </a:xfrm>
          <a:prstGeom prst="rect">
            <a:avLst/>
          </a:prstGeom>
        </p:spPr>
        <p:txBody>
          <a:bodyPr wrap="none">
            <a:spAutoFit/>
          </a:bodyPr>
          <a:lstStyle/>
          <a:p>
            <a:r>
              <a:rPr lang="en-US" sz="4000" b="1" dirty="0">
                <a:solidFill>
                  <a:srgbClr val="0B546A"/>
                </a:solidFill>
                <a:latin typeface="Antonio" panose="02000503000000000000" pitchFamily="2" charset="77"/>
                <a:cs typeface="Levenim MT" panose="02010502060101010101" pitchFamily="2" charset="-79"/>
              </a:rPr>
              <a:t>Scope</a:t>
            </a:r>
          </a:p>
        </p:txBody>
      </p:sp>
      <p:cxnSp>
        <p:nvCxnSpPr>
          <p:cNvPr id="28" name="Straight Connector 27">
            <a:extLst>
              <a:ext uri="{FF2B5EF4-FFF2-40B4-BE49-F238E27FC236}">
                <a16:creationId xmlns:a16="http://schemas.microsoft.com/office/drawing/2014/main" id="{2EBE4FB1-2C57-694C-A4F8-73D78DCEC89E}"/>
              </a:ext>
            </a:extLst>
          </p:cNvPr>
          <p:cNvCxnSpPr>
            <a:cxnSpLocks/>
          </p:cNvCxnSpPr>
          <p:nvPr/>
        </p:nvCxnSpPr>
        <p:spPr>
          <a:xfrm>
            <a:off x="0" y="757654"/>
            <a:ext cx="1163320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7DCB67B-F856-8144-8D10-6ECCC5957F26}"/>
              </a:ext>
            </a:extLst>
          </p:cNvPr>
          <p:cNvSpPr/>
          <p:nvPr/>
        </p:nvSpPr>
        <p:spPr>
          <a:xfrm>
            <a:off x="828014" y="2788949"/>
            <a:ext cx="1892097" cy="18920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77B889-10E7-1D46-9C0A-725085A11A95}"/>
              </a:ext>
            </a:extLst>
          </p:cNvPr>
          <p:cNvSpPr/>
          <p:nvPr/>
        </p:nvSpPr>
        <p:spPr>
          <a:xfrm>
            <a:off x="838792" y="2802765"/>
            <a:ext cx="1868696" cy="1868696"/>
          </a:xfrm>
          <a:prstGeom prst="ellipse">
            <a:avLst/>
          </a:prstGeom>
          <a:solidFill>
            <a:srgbClr val="0B5469"/>
          </a:solidFill>
          <a:ln>
            <a:solidFill>
              <a:srgbClr val="0B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Magnifying glass with solid fill">
            <a:extLst>
              <a:ext uri="{FF2B5EF4-FFF2-40B4-BE49-F238E27FC236}">
                <a16:creationId xmlns:a16="http://schemas.microsoft.com/office/drawing/2014/main" id="{5D5C168F-5BB0-EC47-A5A8-AD11776C11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758" y="2841517"/>
            <a:ext cx="1409950" cy="1409946"/>
          </a:xfrm>
          <a:prstGeom prst="rect">
            <a:avLst/>
          </a:prstGeom>
        </p:spPr>
      </p:pic>
      <p:pic>
        <p:nvPicPr>
          <p:cNvPr id="37" name="Picture 36" descr="Shape&#10;&#10;Description automatically generated">
            <a:extLst>
              <a:ext uri="{FF2B5EF4-FFF2-40B4-BE49-F238E27FC236}">
                <a16:creationId xmlns:a16="http://schemas.microsoft.com/office/drawing/2014/main" id="{41A6313B-4DFD-7849-AF9E-6184AEEA860A}"/>
              </a:ext>
            </a:extLst>
          </p:cNvPr>
          <p:cNvPicPr>
            <a:picLocks noChangeAspect="1"/>
          </p:cNvPicPr>
          <p:nvPr/>
        </p:nvPicPr>
        <p:blipFill rotWithShape="1">
          <a:blip r:embed="rId5"/>
          <a:srcRect l="4518" t="12720" r="4673" b="30483"/>
          <a:stretch/>
        </p:blipFill>
        <p:spPr>
          <a:xfrm>
            <a:off x="3760731" y="1860129"/>
            <a:ext cx="900401" cy="422371"/>
          </a:xfrm>
          <a:prstGeom prst="rect">
            <a:avLst/>
          </a:prstGeom>
        </p:spPr>
      </p:pic>
      <p:sp>
        <p:nvSpPr>
          <p:cNvPr id="41" name="Rectangle 40">
            <a:extLst>
              <a:ext uri="{FF2B5EF4-FFF2-40B4-BE49-F238E27FC236}">
                <a16:creationId xmlns:a16="http://schemas.microsoft.com/office/drawing/2014/main" id="{FAED22E0-15A1-824B-A91E-3AD286386C20}"/>
              </a:ext>
            </a:extLst>
          </p:cNvPr>
          <p:cNvSpPr/>
          <p:nvPr/>
        </p:nvSpPr>
        <p:spPr>
          <a:xfrm>
            <a:off x="5061483" y="1924489"/>
            <a:ext cx="5549823" cy="553228"/>
          </a:xfrm>
          <a:prstGeom prst="rect">
            <a:avLst/>
          </a:prstGeom>
        </p:spPr>
        <p:txBody>
          <a:bodyPr wrap="square">
            <a:spAutoFit/>
          </a:bodyPr>
          <a:lstStyle/>
          <a:p>
            <a:pPr algn="just">
              <a:lnSpc>
                <a:spcPct val="115000"/>
              </a:lnSpc>
            </a:pPr>
            <a:r>
              <a:rPr lang="en-US" sz="2800" b="1" dirty="0">
                <a:solidFill>
                  <a:schemeClr val="bg1"/>
                </a:solidFill>
                <a:latin typeface="Antonio" panose="02000503000000000000" pitchFamily="2" charset="77"/>
                <a:cs typeface="Levenim MT" panose="02010502060101010101" pitchFamily="2" charset="-79"/>
              </a:rPr>
              <a:t>Infill Development and Redevelopment</a:t>
            </a:r>
          </a:p>
        </p:txBody>
      </p:sp>
      <p:sp>
        <p:nvSpPr>
          <p:cNvPr id="42" name="Rectangle 41">
            <a:extLst>
              <a:ext uri="{FF2B5EF4-FFF2-40B4-BE49-F238E27FC236}">
                <a16:creationId xmlns:a16="http://schemas.microsoft.com/office/drawing/2014/main" id="{912FFCF4-5F68-064E-9D72-0627C5F602F8}"/>
              </a:ext>
            </a:extLst>
          </p:cNvPr>
          <p:cNvSpPr/>
          <p:nvPr/>
        </p:nvSpPr>
        <p:spPr>
          <a:xfrm>
            <a:off x="5174153" y="4808836"/>
            <a:ext cx="5004952" cy="954107"/>
          </a:xfrm>
          <a:prstGeom prst="rect">
            <a:avLst/>
          </a:prstGeom>
        </p:spPr>
        <p:txBody>
          <a:bodyPr wrap="square">
            <a:spAutoFit/>
          </a:bodyPr>
          <a:lstStyle/>
          <a:p>
            <a:r>
              <a:rPr lang="en-US" sz="2800" b="1" dirty="0">
                <a:solidFill>
                  <a:schemeClr val="bg1"/>
                </a:solidFill>
                <a:latin typeface="Antonio" panose="02000503000000000000" pitchFamily="2" charset="77"/>
                <a:cs typeface="Levenim MT" panose="02010502060101010101" pitchFamily="2" charset="-79"/>
              </a:rPr>
              <a:t>Emphasize on the Importance of Having Extraterritorial Zoning </a:t>
            </a:r>
          </a:p>
        </p:txBody>
      </p:sp>
      <p:pic>
        <p:nvPicPr>
          <p:cNvPr id="44" name="Picture 43" descr="A picture containing icon&#10;&#10;Description automatically generated">
            <a:extLst>
              <a:ext uri="{FF2B5EF4-FFF2-40B4-BE49-F238E27FC236}">
                <a16:creationId xmlns:a16="http://schemas.microsoft.com/office/drawing/2014/main" id="{4A50C736-BCD8-D74A-9936-4FA50EC9E058}"/>
              </a:ext>
            </a:extLst>
          </p:cNvPr>
          <p:cNvPicPr>
            <a:picLocks noChangeAspect="1"/>
          </p:cNvPicPr>
          <p:nvPr/>
        </p:nvPicPr>
        <p:blipFill>
          <a:blip r:embed="rId6"/>
          <a:stretch>
            <a:fillRect/>
          </a:stretch>
        </p:blipFill>
        <p:spPr>
          <a:xfrm>
            <a:off x="3749914" y="5001895"/>
            <a:ext cx="865146" cy="584775"/>
          </a:xfrm>
          <a:prstGeom prst="rect">
            <a:avLst/>
          </a:prstGeom>
        </p:spPr>
      </p:pic>
      <p:sp>
        <p:nvSpPr>
          <p:cNvPr id="47" name="Rectangle 46">
            <a:extLst>
              <a:ext uri="{FF2B5EF4-FFF2-40B4-BE49-F238E27FC236}">
                <a16:creationId xmlns:a16="http://schemas.microsoft.com/office/drawing/2014/main" id="{535CA6D3-0168-3340-A06F-B754A3C1E836}"/>
              </a:ext>
            </a:extLst>
          </p:cNvPr>
          <p:cNvSpPr/>
          <p:nvPr/>
        </p:nvSpPr>
        <p:spPr>
          <a:xfrm>
            <a:off x="6925003" y="3498266"/>
            <a:ext cx="1819729" cy="553228"/>
          </a:xfrm>
          <a:prstGeom prst="rect">
            <a:avLst/>
          </a:prstGeom>
        </p:spPr>
        <p:txBody>
          <a:bodyPr wrap="none">
            <a:spAutoFit/>
          </a:bodyPr>
          <a:lstStyle/>
          <a:p>
            <a:pPr algn="just">
              <a:lnSpc>
                <a:spcPct val="115000"/>
              </a:lnSpc>
            </a:pPr>
            <a:r>
              <a:rPr lang="en-US" sz="2800" b="1" dirty="0">
                <a:solidFill>
                  <a:schemeClr val="bg1"/>
                </a:solidFill>
                <a:latin typeface="Antonio" panose="02000503000000000000" pitchFamily="2" charset="77"/>
                <a:cs typeface="Levenim MT" panose="02010502060101010101" pitchFamily="2" charset="-79"/>
              </a:rPr>
              <a:t>Annexation</a:t>
            </a:r>
            <a:r>
              <a:rPr lang="en-US" sz="2800" b="1" dirty="0">
                <a:solidFill>
                  <a:schemeClr val="bg1"/>
                </a:solidFill>
                <a:latin typeface="Antonio" panose="02000503000000000000" pitchFamily="2" charset="77"/>
                <a:ea typeface="Times New Roman" panose="02020603050405020304" pitchFamily="18" charset="0"/>
                <a:cs typeface="Times New Roman" panose="02020603050405020304" pitchFamily="18" charset="0"/>
              </a:rPr>
              <a:t> </a:t>
            </a:r>
            <a:endParaRPr lang="en-US" sz="2800" dirty="0">
              <a:solidFill>
                <a:schemeClr val="bg1"/>
              </a:solidFill>
              <a:latin typeface="Antonio" panose="02000503000000000000" pitchFamily="2" charset="77"/>
              <a:ea typeface="Times New Roman" panose="02020603050405020304" pitchFamily="18" charset="0"/>
            </a:endParaRPr>
          </a:p>
        </p:txBody>
      </p:sp>
      <p:pic>
        <p:nvPicPr>
          <p:cNvPr id="48" name="Picture 47" descr="Icon&#10;&#10;Description automatically generated">
            <a:extLst>
              <a:ext uri="{FF2B5EF4-FFF2-40B4-BE49-F238E27FC236}">
                <a16:creationId xmlns:a16="http://schemas.microsoft.com/office/drawing/2014/main" id="{69CD842C-04AF-9F4D-94D7-DF300AF6DD15}"/>
              </a:ext>
            </a:extLst>
          </p:cNvPr>
          <p:cNvPicPr>
            <a:picLocks noChangeAspect="1"/>
          </p:cNvPicPr>
          <p:nvPr/>
        </p:nvPicPr>
        <p:blipFill>
          <a:blip r:embed="rId7"/>
          <a:stretch>
            <a:fillRect/>
          </a:stretch>
        </p:blipFill>
        <p:spPr>
          <a:xfrm>
            <a:off x="5646163" y="3369405"/>
            <a:ext cx="707123" cy="698899"/>
          </a:xfrm>
          <a:prstGeom prst="rect">
            <a:avLst/>
          </a:prstGeom>
        </p:spPr>
      </p:pic>
      <p:sp>
        <p:nvSpPr>
          <p:cNvPr id="4" name="Slide Number Placeholder 3">
            <a:extLst>
              <a:ext uri="{FF2B5EF4-FFF2-40B4-BE49-F238E27FC236}">
                <a16:creationId xmlns:a16="http://schemas.microsoft.com/office/drawing/2014/main" id="{D9E935F9-8988-E644-AA98-B6DF4C2E1216}"/>
              </a:ext>
            </a:extLst>
          </p:cNvPr>
          <p:cNvSpPr>
            <a:spLocks noGrp="1"/>
          </p:cNvSpPr>
          <p:nvPr>
            <p:ph type="sldNum" sz="quarter" idx="12"/>
          </p:nvPr>
        </p:nvSpPr>
        <p:spPr/>
        <p:txBody>
          <a:bodyPr/>
          <a:lstStyle/>
          <a:p>
            <a:fld id="{596C8553-4B80-1B48-ABF9-E65CF85F8D92}" type="slidenum">
              <a:rPr lang="en-US" smtClean="0"/>
              <a:t>9</a:t>
            </a:fld>
            <a:endParaRPr lang="en-US"/>
          </a:p>
        </p:txBody>
      </p:sp>
      <p:sp>
        <p:nvSpPr>
          <p:cNvPr id="34" name="Rectangle 33">
            <a:extLst>
              <a:ext uri="{FF2B5EF4-FFF2-40B4-BE49-F238E27FC236}">
                <a16:creationId xmlns:a16="http://schemas.microsoft.com/office/drawing/2014/main" id="{6C21784F-37CC-0B41-9CD7-4DC5EB17DADB}"/>
              </a:ext>
            </a:extLst>
          </p:cNvPr>
          <p:cNvSpPr/>
          <p:nvPr/>
        </p:nvSpPr>
        <p:spPr>
          <a:xfrm>
            <a:off x="1054380" y="3980559"/>
            <a:ext cx="1380506" cy="523220"/>
          </a:xfrm>
          <a:prstGeom prst="rect">
            <a:avLst/>
          </a:prstGeom>
        </p:spPr>
        <p:txBody>
          <a:bodyPr wrap="square">
            <a:spAutoFit/>
          </a:bodyPr>
          <a:lstStyle/>
          <a:p>
            <a:pPr algn="ctr"/>
            <a:r>
              <a:rPr lang="en-US" sz="2800" b="1" dirty="0">
                <a:solidFill>
                  <a:schemeClr val="bg1"/>
                </a:solidFill>
                <a:latin typeface="Antonio" panose="02000503000000000000" pitchFamily="2" charset="77"/>
                <a:cs typeface="Levenim MT" panose="02010502060101010101" pitchFamily="2" charset="-79"/>
              </a:rPr>
              <a:t>Scope</a:t>
            </a:r>
          </a:p>
        </p:txBody>
      </p:sp>
      <p:sp>
        <p:nvSpPr>
          <p:cNvPr id="35" name="Rectangle 34">
            <a:extLst>
              <a:ext uri="{FF2B5EF4-FFF2-40B4-BE49-F238E27FC236}">
                <a16:creationId xmlns:a16="http://schemas.microsoft.com/office/drawing/2014/main" id="{81A5390E-B413-9A46-9DB5-C4B21DA4CD15}"/>
              </a:ext>
            </a:extLst>
          </p:cNvPr>
          <p:cNvSpPr/>
          <p:nvPr/>
        </p:nvSpPr>
        <p:spPr>
          <a:xfrm>
            <a:off x="786846" y="2239388"/>
            <a:ext cx="1957773" cy="1868696"/>
          </a:xfrm>
          <a:prstGeom prst="rect">
            <a:avLst/>
          </a:prstGeom>
        </p:spPr>
        <p:txBody>
          <a:bodyPr wrap="square">
            <a:prstTxWarp prst="textArchUp">
              <a:avLst/>
            </a:prstTxWarp>
            <a:spAutoFit/>
          </a:bodyPr>
          <a:lstStyle/>
          <a:p>
            <a:pPr algn="ctr"/>
            <a:r>
              <a:rPr lang="en-US" b="1" dirty="0">
                <a:solidFill>
                  <a:srgbClr val="0B546A"/>
                </a:solidFill>
                <a:latin typeface="Antonio" panose="02000503000000000000" pitchFamily="2" charset="77"/>
                <a:cs typeface="Levenim MT" panose="02010502060101010101" pitchFamily="2" charset="-79"/>
              </a:rPr>
              <a:t>5-10 years</a:t>
            </a:r>
          </a:p>
        </p:txBody>
      </p:sp>
      <p:sp>
        <p:nvSpPr>
          <p:cNvPr id="39" name="Rectangle 38">
            <a:extLst>
              <a:ext uri="{FF2B5EF4-FFF2-40B4-BE49-F238E27FC236}">
                <a16:creationId xmlns:a16="http://schemas.microsoft.com/office/drawing/2014/main" id="{5D29338A-0A66-C542-8BA2-F602F4021369}"/>
              </a:ext>
            </a:extLst>
          </p:cNvPr>
          <p:cNvSpPr/>
          <p:nvPr/>
        </p:nvSpPr>
        <p:spPr>
          <a:xfrm>
            <a:off x="2112310" y="331461"/>
            <a:ext cx="402020" cy="104630"/>
          </a:xfrm>
          <a:prstGeom prst="rect">
            <a:avLst/>
          </a:prstGeom>
          <a:solidFill>
            <a:srgbClr val="39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57FEA39-C65E-C942-85E5-F3D070492825}"/>
              </a:ext>
            </a:extLst>
          </p:cNvPr>
          <p:cNvSpPr/>
          <p:nvPr/>
        </p:nvSpPr>
        <p:spPr>
          <a:xfrm>
            <a:off x="2640455" y="331461"/>
            <a:ext cx="402020" cy="104630"/>
          </a:xfrm>
          <a:prstGeom prst="rect">
            <a:avLst/>
          </a:prstGeom>
          <a:solidFill>
            <a:srgbClr val="5EB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382715B-5660-D847-89BB-AF002509BA49}"/>
              </a:ext>
            </a:extLst>
          </p:cNvPr>
          <p:cNvSpPr/>
          <p:nvPr/>
        </p:nvSpPr>
        <p:spPr>
          <a:xfrm>
            <a:off x="3168600" y="331461"/>
            <a:ext cx="402020" cy="104630"/>
          </a:xfrm>
          <a:prstGeom prst="rect">
            <a:avLst/>
          </a:prstGeom>
          <a:solidFill>
            <a:srgbClr val="0A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D80B59E-EAFF-364C-A7A7-6D0C714945A8}"/>
              </a:ext>
            </a:extLst>
          </p:cNvPr>
          <p:cNvSpPr/>
          <p:nvPr/>
        </p:nvSpPr>
        <p:spPr>
          <a:xfrm>
            <a:off x="3696745" y="331461"/>
            <a:ext cx="402020" cy="104630"/>
          </a:xfrm>
          <a:prstGeom prst="rect">
            <a:avLst/>
          </a:prstGeom>
          <a:solidFill>
            <a:srgbClr val="36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8DC45D4-9DA1-4D42-93E6-A72963399338}"/>
              </a:ext>
            </a:extLst>
          </p:cNvPr>
          <p:cNvSpPr/>
          <p:nvPr/>
        </p:nvSpPr>
        <p:spPr>
          <a:xfrm>
            <a:off x="1582914"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51B963-43B5-6041-89FB-4F97D4D00521}"/>
              </a:ext>
            </a:extLst>
          </p:cNvPr>
          <p:cNvSpPr/>
          <p:nvPr/>
        </p:nvSpPr>
        <p:spPr>
          <a:xfrm rot="5400000">
            <a:off x="1053518"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D9A03AF-17D9-E045-B6C6-D63C29B97303}"/>
              </a:ext>
            </a:extLst>
          </p:cNvPr>
          <p:cNvSpPr/>
          <p:nvPr/>
        </p:nvSpPr>
        <p:spPr>
          <a:xfrm>
            <a:off x="529396"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890ECB2-9913-8142-A555-C7122DEB1A0F}"/>
              </a:ext>
            </a:extLst>
          </p:cNvPr>
          <p:cNvSpPr/>
          <p:nvPr/>
        </p:nvSpPr>
        <p:spPr>
          <a:xfrm>
            <a:off x="0" y="331461"/>
            <a:ext cx="402020" cy="104630"/>
          </a:xfrm>
          <a:prstGeom prst="rect">
            <a:avLst/>
          </a:prstGeom>
          <a:solidFill>
            <a:srgbClr val="9C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D71E7B6-9F01-374A-9266-223F1049A7E1}"/>
              </a:ext>
            </a:extLst>
          </p:cNvPr>
          <p:cNvSpPr/>
          <p:nvPr/>
        </p:nvSpPr>
        <p:spPr>
          <a:xfrm>
            <a:off x="93601" y="299010"/>
            <a:ext cx="218330"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1</a:t>
            </a:r>
            <a:endParaRPr lang="en-US" sz="800" dirty="0">
              <a:solidFill>
                <a:schemeClr val="bg1"/>
              </a:solidFill>
              <a:latin typeface="Antonio" panose="02000503000000000000" pitchFamily="2" charset="77"/>
            </a:endParaRPr>
          </a:p>
        </p:txBody>
      </p:sp>
      <p:sp>
        <p:nvSpPr>
          <p:cNvPr id="58" name="Rectangle 57">
            <a:extLst>
              <a:ext uri="{FF2B5EF4-FFF2-40B4-BE49-F238E27FC236}">
                <a16:creationId xmlns:a16="http://schemas.microsoft.com/office/drawing/2014/main" id="{A5B4EF80-AA5A-2749-9B3A-9F7C988FC12C}"/>
              </a:ext>
            </a:extLst>
          </p:cNvPr>
          <p:cNvSpPr/>
          <p:nvPr/>
        </p:nvSpPr>
        <p:spPr>
          <a:xfrm>
            <a:off x="614028"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2</a:t>
            </a:r>
            <a:endParaRPr lang="en-US" sz="800" dirty="0">
              <a:solidFill>
                <a:schemeClr val="bg1"/>
              </a:solidFill>
              <a:latin typeface="Antonio" panose="02000503000000000000" pitchFamily="2" charset="77"/>
            </a:endParaRPr>
          </a:p>
        </p:txBody>
      </p:sp>
      <p:sp>
        <p:nvSpPr>
          <p:cNvPr id="59" name="Rectangle 58">
            <a:extLst>
              <a:ext uri="{FF2B5EF4-FFF2-40B4-BE49-F238E27FC236}">
                <a16:creationId xmlns:a16="http://schemas.microsoft.com/office/drawing/2014/main" id="{1834D6C0-5E4B-054C-85F2-F67A44CC6D5E}"/>
              </a:ext>
            </a:extLst>
          </p:cNvPr>
          <p:cNvSpPr/>
          <p:nvPr/>
        </p:nvSpPr>
        <p:spPr>
          <a:xfrm>
            <a:off x="113815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3</a:t>
            </a:r>
            <a:endParaRPr lang="en-US" sz="800" dirty="0">
              <a:solidFill>
                <a:schemeClr val="bg1"/>
              </a:solidFill>
              <a:latin typeface="Antonio" panose="02000503000000000000" pitchFamily="2" charset="77"/>
            </a:endParaRPr>
          </a:p>
        </p:txBody>
      </p:sp>
      <p:sp>
        <p:nvSpPr>
          <p:cNvPr id="60" name="Rectangle 59">
            <a:extLst>
              <a:ext uri="{FF2B5EF4-FFF2-40B4-BE49-F238E27FC236}">
                <a16:creationId xmlns:a16="http://schemas.microsoft.com/office/drawing/2014/main" id="{10184A25-3872-EA42-9869-BA7BF0A50A98}"/>
              </a:ext>
            </a:extLst>
          </p:cNvPr>
          <p:cNvSpPr/>
          <p:nvPr/>
        </p:nvSpPr>
        <p:spPr>
          <a:xfrm>
            <a:off x="1541210"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4</a:t>
            </a:r>
            <a:endParaRPr lang="en-US" sz="800" dirty="0">
              <a:solidFill>
                <a:schemeClr val="bg1"/>
              </a:solidFill>
              <a:latin typeface="Antonio" panose="02000503000000000000" pitchFamily="2" charset="77"/>
            </a:endParaRPr>
          </a:p>
        </p:txBody>
      </p:sp>
      <p:sp>
        <p:nvSpPr>
          <p:cNvPr id="61" name="Rectangle 60">
            <a:extLst>
              <a:ext uri="{FF2B5EF4-FFF2-40B4-BE49-F238E27FC236}">
                <a16:creationId xmlns:a16="http://schemas.microsoft.com/office/drawing/2014/main" id="{2B9F9DEF-EFB9-CB4F-885B-E565039F13AE}"/>
              </a:ext>
            </a:extLst>
          </p:cNvPr>
          <p:cNvSpPr/>
          <p:nvPr/>
        </p:nvSpPr>
        <p:spPr>
          <a:xfrm>
            <a:off x="205388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5</a:t>
            </a:r>
            <a:endParaRPr lang="en-US" sz="800" dirty="0">
              <a:solidFill>
                <a:schemeClr val="bg1"/>
              </a:solidFill>
              <a:latin typeface="Antonio" panose="02000503000000000000" pitchFamily="2" charset="77"/>
            </a:endParaRPr>
          </a:p>
        </p:txBody>
      </p:sp>
      <p:sp>
        <p:nvSpPr>
          <p:cNvPr id="62" name="Rectangle 61">
            <a:extLst>
              <a:ext uri="{FF2B5EF4-FFF2-40B4-BE49-F238E27FC236}">
                <a16:creationId xmlns:a16="http://schemas.microsoft.com/office/drawing/2014/main" id="{6301BE47-FEA9-FF42-A9A4-ABEE7A3E6D1E}"/>
              </a:ext>
            </a:extLst>
          </p:cNvPr>
          <p:cNvSpPr/>
          <p:nvPr/>
        </p:nvSpPr>
        <p:spPr>
          <a:xfrm>
            <a:off x="258186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6</a:t>
            </a:r>
            <a:endParaRPr lang="en-US" sz="800" dirty="0">
              <a:solidFill>
                <a:schemeClr val="bg1"/>
              </a:solidFill>
              <a:latin typeface="Antonio" panose="02000503000000000000" pitchFamily="2" charset="77"/>
            </a:endParaRPr>
          </a:p>
        </p:txBody>
      </p:sp>
      <p:sp>
        <p:nvSpPr>
          <p:cNvPr id="63" name="Rectangle 62">
            <a:extLst>
              <a:ext uri="{FF2B5EF4-FFF2-40B4-BE49-F238E27FC236}">
                <a16:creationId xmlns:a16="http://schemas.microsoft.com/office/drawing/2014/main" id="{1F4E01BE-C993-BA4F-BA7D-C4EB74162164}"/>
              </a:ext>
            </a:extLst>
          </p:cNvPr>
          <p:cNvSpPr/>
          <p:nvPr/>
        </p:nvSpPr>
        <p:spPr>
          <a:xfrm>
            <a:off x="310984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7</a:t>
            </a:r>
            <a:endParaRPr lang="en-US" sz="800" dirty="0">
              <a:solidFill>
                <a:schemeClr val="bg1"/>
              </a:solidFill>
              <a:latin typeface="Antonio" panose="02000503000000000000" pitchFamily="2" charset="77"/>
            </a:endParaRPr>
          </a:p>
        </p:txBody>
      </p:sp>
      <p:sp>
        <p:nvSpPr>
          <p:cNvPr id="64" name="Rectangle 63">
            <a:extLst>
              <a:ext uri="{FF2B5EF4-FFF2-40B4-BE49-F238E27FC236}">
                <a16:creationId xmlns:a16="http://schemas.microsoft.com/office/drawing/2014/main" id="{6CA9075A-BE36-AB47-8B72-79C6E83AA95A}"/>
              </a:ext>
            </a:extLst>
          </p:cNvPr>
          <p:cNvSpPr/>
          <p:nvPr/>
        </p:nvSpPr>
        <p:spPr>
          <a:xfrm>
            <a:off x="3637826" y="299010"/>
            <a:ext cx="232756" cy="215444"/>
          </a:xfrm>
          <a:prstGeom prst="rect">
            <a:avLst/>
          </a:prstGeom>
        </p:spPr>
        <p:txBody>
          <a:bodyPr wrap="none">
            <a:spAutoFit/>
          </a:bodyPr>
          <a:lstStyle/>
          <a:p>
            <a:r>
              <a:rPr lang="en-US" sz="800" b="1" dirty="0">
                <a:solidFill>
                  <a:schemeClr val="bg1"/>
                </a:solidFill>
                <a:latin typeface="Antonio" panose="02000503000000000000" pitchFamily="2" charset="77"/>
                <a:cs typeface="Levenim MT" panose="02010502060101010101" pitchFamily="2" charset="-79"/>
              </a:rPr>
              <a:t>8</a:t>
            </a:r>
            <a:endParaRPr lang="en-US" sz="800" dirty="0">
              <a:solidFill>
                <a:schemeClr val="bg1"/>
              </a:solidFill>
              <a:latin typeface="Antonio" panose="02000503000000000000" pitchFamily="2" charset="77"/>
            </a:endParaRPr>
          </a:p>
        </p:txBody>
      </p:sp>
    </p:spTree>
    <p:extLst>
      <p:ext uri="{BB962C8B-B14F-4D97-AF65-F5344CB8AC3E}">
        <p14:creationId xmlns:p14="http://schemas.microsoft.com/office/powerpoint/2010/main" val="14526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11340</TotalTime>
  <Words>3367</Words>
  <Application>Microsoft Macintosh PowerPoint</Application>
  <PresentationFormat>Widescreen</PresentationFormat>
  <Paragraphs>730</Paragraphs>
  <Slides>39</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Antonio</vt:lpstr>
      <vt:lpstr>Antonio Light</vt:lpstr>
      <vt:lpstr>Arial</vt:lpstr>
      <vt:lpstr>Calibri</vt:lpstr>
      <vt:lpstr>Calibri Light</vt:lpstr>
      <vt:lpstr>Levenim MT</vt:lpstr>
      <vt:lpstr>Lora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Morais, Shila</dc:creator>
  <cp:lastModifiedBy>de Morais, Shila</cp:lastModifiedBy>
  <cp:revision>351</cp:revision>
  <dcterms:created xsi:type="dcterms:W3CDTF">2020-12-02T16:28:49Z</dcterms:created>
  <dcterms:modified xsi:type="dcterms:W3CDTF">2021-05-06T18:42:29Z</dcterms:modified>
</cp:coreProperties>
</file>