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7"/>
  </p:notesMasterIdLst>
  <p:sldIdLst>
    <p:sldId id="256" r:id="rId2"/>
    <p:sldId id="277" r:id="rId3"/>
    <p:sldId id="276" r:id="rId4"/>
    <p:sldId id="279" r:id="rId5"/>
    <p:sldId id="281" r:id="rId6"/>
    <p:sldId id="262" r:id="rId7"/>
    <p:sldId id="261" r:id="rId8"/>
    <p:sldId id="263" r:id="rId9"/>
    <p:sldId id="266" r:id="rId10"/>
    <p:sldId id="282" r:id="rId11"/>
    <p:sldId id="267" r:id="rId12"/>
    <p:sldId id="284" r:id="rId13"/>
    <p:sldId id="268" r:id="rId14"/>
    <p:sldId id="278" r:id="rId15"/>
    <p:sldId id="270" r:id="rId16"/>
    <p:sldId id="269" r:id="rId17"/>
    <p:sldId id="285" r:id="rId18"/>
    <p:sldId id="286" r:id="rId19"/>
    <p:sldId id="287" r:id="rId20"/>
    <p:sldId id="291" r:id="rId21"/>
    <p:sldId id="292" r:id="rId22"/>
    <p:sldId id="293" r:id="rId23"/>
    <p:sldId id="294" r:id="rId24"/>
    <p:sldId id="290" r:id="rId25"/>
    <p:sldId id="2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902B"/>
    <a:srgbClr val="5B94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3B55D-CAC1-AD48-B655-AEE3883079C5}" type="datetimeFigureOut">
              <a:rPr lang="en-US" smtClean="0"/>
              <a:t>11/27/18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24A9A-7552-1144-9AC9-10451FDDB81D}" type="slidenum">
              <a:rPr lang="en-US" smtClean="0"/>
              <a:t>‹#›</a:t>
            </a:fld>
            <a:endParaRPr lang="en-US"/>
          </a:p>
        </p:txBody>
      </p:sp>
    </p:spTree>
    <p:extLst>
      <p:ext uri="{BB962C8B-B14F-4D97-AF65-F5344CB8AC3E}">
        <p14:creationId xmlns:p14="http://schemas.microsoft.com/office/powerpoint/2010/main" val="78272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existing</a:t>
            </a:r>
            <a:r>
              <a:rPr lang="en-US" baseline="0" dirty="0" smtClean="0"/>
              <a:t> features and attractions</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3</a:t>
            </a:fld>
            <a:endParaRPr lang="en-US"/>
          </a:p>
        </p:txBody>
      </p:sp>
    </p:spTree>
    <p:extLst>
      <p:ext uri="{BB962C8B-B14F-4D97-AF65-F5344CB8AC3E}">
        <p14:creationId xmlns:p14="http://schemas.microsoft.com/office/powerpoint/2010/main" val="420082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sent emails to my contact and executive director, Tanner </a:t>
            </a:r>
            <a:r>
              <a:rPr lang="en-US" sz="1200" kern="1200" dirty="0" err="1" smtClean="0">
                <a:solidFill>
                  <a:schemeClr val="tx1"/>
                </a:solidFill>
                <a:effectLst/>
                <a:latin typeface="+mn-lt"/>
                <a:ea typeface="+mn-ea"/>
                <a:cs typeface="+mn-cs"/>
              </a:rPr>
              <a:t>Scheuermann</a:t>
            </a:r>
            <a:r>
              <a:rPr lang="en-US" sz="1200" kern="1200" dirty="0" smtClean="0">
                <a:solidFill>
                  <a:schemeClr val="tx1"/>
                </a:solidFill>
                <a:effectLst/>
                <a:latin typeface="+mn-lt"/>
                <a:ea typeface="+mn-ea"/>
                <a:cs typeface="+mn-cs"/>
              </a:rPr>
              <a:t>. We discussed the current usage of Don Williams Park and their goals of increasing recreation participation and community involvement in conservation. Tanner mentioned that maintenance workers at the park has occasionally found Frisbees of campers who had played using trees as holes, which became the inspiration for this project. </a:t>
            </a:r>
          </a:p>
          <a:p>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13</a:t>
            </a:fld>
            <a:endParaRPr lang="en-US"/>
          </a:p>
        </p:txBody>
      </p:sp>
    </p:spTree>
    <p:extLst>
      <p:ext uri="{BB962C8B-B14F-4D97-AF65-F5344CB8AC3E}">
        <p14:creationId xmlns:p14="http://schemas.microsoft.com/office/powerpoint/2010/main" val="395888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a:t>
            </a:r>
            <a:r>
              <a:rPr lang="en-US" baseline="0" dirty="0" smtClean="0"/>
              <a:t> golf is an area where these ideals intersect</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14</a:t>
            </a:fld>
            <a:endParaRPr lang="en-US"/>
          </a:p>
        </p:txBody>
      </p:sp>
    </p:spTree>
    <p:extLst>
      <p:ext uri="{BB962C8B-B14F-4D97-AF65-F5344CB8AC3E}">
        <p14:creationId xmlns:p14="http://schemas.microsoft.com/office/powerpoint/2010/main" val="27552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had played a handful of rounds at my local 9-hole course in high school but that was the extent of my knowledge. I visited Sugar Bottom Disc Golf Course, </a:t>
            </a:r>
            <a:r>
              <a:rPr lang="en-US" sz="1200" kern="1200" dirty="0" err="1" smtClean="0">
                <a:solidFill>
                  <a:schemeClr val="tx1"/>
                </a:solidFill>
                <a:effectLst/>
                <a:latin typeface="+mn-lt"/>
                <a:ea typeface="+mn-ea"/>
                <a:cs typeface="+mn-cs"/>
              </a:rPr>
              <a:t>Wetherby</a:t>
            </a:r>
            <a:r>
              <a:rPr lang="en-US" sz="1200" kern="1200" dirty="0" smtClean="0">
                <a:solidFill>
                  <a:schemeClr val="tx1"/>
                </a:solidFill>
                <a:effectLst/>
                <a:latin typeface="+mn-lt"/>
                <a:ea typeface="+mn-ea"/>
                <a:cs typeface="+mn-cs"/>
              </a:rPr>
              <a:t> Disc Golf Course, and Peninsula Disc Golf Course in the month of September. At each course I took notes on the lengths of each hole, general course design, how the landscape and shrubbery was used. I also took pictures of signage and unique holes.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15</a:t>
            </a:fld>
            <a:endParaRPr lang="en-US"/>
          </a:p>
        </p:txBody>
      </p:sp>
    </p:spTree>
    <p:extLst>
      <p:ext uri="{BB962C8B-B14F-4D97-AF65-F5344CB8AC3E}">
        <p14:creationId xmlns:p14="http://schemas.microsoft.com/office/powerpoint/2010/main" val="284151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September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accompanied by Kelly Carr form the Office of Outreach and Engagement, I traveled to the park for a first hand perspective of what opportunities the park had to offer. Tanner and Eric gave us a tour of the area where envisioned the course would begin and end, pointing out placement of potential holes, obstacles to work around, and areas of high traffic to avoid. After the tour he presented me a map of the park in its entirety.</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16</a:t>
            </a:fld>
            <a:endParaRPr lang="en-US"/>
          </a:p>
        </p:txBody>
      </p:sp>
    </p:spTree>
    <p:extLst>
      <p:ext uri="{BB962C8B-B14F-4D97-AF65-F5344CB8AC3E}">
        <p14:creationId xmlns:p14="http://schemas.microsoft.com/office/powerpoint/2010/main" val="193504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conversation with </a:t>
            </a:r>
            <a:r>
              <a:rPr lang="en-US" dirty="0" err="1" smtClean="0"/>
              <a:t>Packy</a:t>
            </a:r>
            <a:r>
              <a:rPr lang="en-US" dirty="0" smtClean="0"/>
              <a:t>,</a:t>
            </a:r>
            <a:r>
              <a:rPr lang="en-US" baseline="0" dirty="0" smtClean="0"/>
              <a:t> my job isn't to design the course, its to make sure my stakeholder receives the best design</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17</a:t>
            </a:fld>
            <a:endParaRPr lang="en-US"/>
          </a:p>
        </p:txBody>
      </p:sp>
    </p:spTree>
    <p:extLst>
      <p:ext uri="{BB962C8B-B14F-4D97-AF65-F5344CB8AC3E}">
        <p14:creationId xmlns:p14="http://schemas.microsoft.com/office/powerpoint/2010/main" val="222779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has designed courses all over the state, proved</a:t>
            </a:r>
            <a:r>
              <a:rPr lang="en-US" baseline="0" dirty="0" smtClean="0"/>
              <a:t> me valuable background information on the sport in the state of Iowa, and, </a:t>
            </a:r>
            <a:r>
              <a:rPr lang="en-US" dirty="0" smtClean="0"/>
              <a:t>Ultimately helped me make a lot of my</a:t>
            </a:r>
            <a:r>
              <a:rPr lang="en-US" baseline="0" dirty="0" smtClean="0"/>
              <a:t> recommendations. </a:t>
            </a:r>
            <a:r>
              <a:rPr lang="en-US" dirty="0" smtClean="0"/>
              <a:t>I should also mention Steve</a:t>
            </a:r>
            <a:r>
              <a:rPr lang="en-US" baseline="0" dirty="0" smtClean="0"/>
              <a:t> Kenton here as well, as he became Tanner’s main contact. He’s from Ames, has played professionally and worked with Jeff on multiple occasions.</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18</a:t>
            </a:fld>
            <a:endParaRPr lang="en-US"/>
          </a:p>
        </p:txBody>
      </p:sp>
    </p:spTree>
    <p:extLst>
      <p:ext uri="{BB962C8B-B14F-4D97-AF65-F5344CB8AC3E}">
        <p14:creationId xmlns:p14="http://schemas.microsoft.com/office/powerpoint/2010/main" val="332597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research into the value and practicality of creating a disc golf course at Don Williams, I truly believe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a:t>
            </a:r>
            <a:r>
              <a:rPr lang="en-US" sz="1200" kern="1200" baseline="0" dirty="0" smtClean="0">
                <a:solidFill>
                  <a:schemeClr val="tx1"/>
                </a:solidFill>
                <a:effectLst/>
                <a:latin typeface="+mn-lt"/>
                <a:ea typeface="+mn-ea"/>
                <a:cs typeface="+mn-cs"/>
              </a:rPr>
              <a:t> logical next step to</a:t>
            </a:r>
            <a:r>
              <a:rPr lang="en-US" sz="1200" kern="1200" dirty="0" smtClean="0">
                <a:solidFill>
                  <a:schemeClr val="tx1"/>
                </a:solidFill>
                <a:effectLst/>
                <a:latin typeface="+mn-lt"/>
                <a:ea typeface="+mn-ea"/>
                <a:cs typeface="+mn-cs"/>
              </a:rPr>
              <a:t> take Don Williams Park to the next level in terms of usage, community involvement in conservation, and generating revenue for Boone County.</a:t>
            </a:r>
            <a:r>
              <a:rPr lang="en-US" dirty="0" smtClean="0">
                <a:effectLst/>
              </a:rPr>
              <a:t> </a:t>
            </a:r>
            <a:r>
              <a:rPr lang="en-US" sz="1200" kern="1200" dirty="0" smtClean="0">
                <a:solidFill>
                  <a:schemeClr val="tx1"/>
                </a:solidFill>
                <a:effectLst/>
                <a:latin typeface="+mn-lt"/>
                <a:ea typeface="+mn-ea"/>
                <a:cs typeface="+mn-cs"/>
              </a:rPr>
              <a:t>Clearly, the population of active people in this state who enjoy the outdoors is already immersed in this sport. The renowned High Trestle Trail is within riding distance of Don Williams Park and adding disc golf could allow us to further tap into a number of people who enjoy the outdoors.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19</a:t>
            </a:fld>
            <a:endParaRPr lang="en-US"/>
          </a:p>
        </p:txBody>
      </p:sp>
    </p:spTree>
    <p:extLst>
      <p:ext uri="{BB962C8B-B14F-4D97-AF65-F5344CB8AC3E}">
        <p14:creationId xmlns:p14="http://schemas.microsoft.com/office/powerpoint/2010/main" val="80867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mentioned tournaments bring in hundreds, close to a thousand people. Got state championships year after it was built. </a:t>
            </a:r>
            <a:r>
              <a:rPr lang="en-US" dirty="0" err="1" smtClean="0"/>
              <a:t>Altmaier</a:t>
            </a:r>
            <a:r>
              <a:rPr lang="en-US" dirty="0" smtClean="0"/>
              <a:t> park got a</a:t>
            </a:r>
            <a:r>
              <a:rPr lang="en-US" baseline="0" dirty="0" smtClean="0"/>
              <a:t> pro am two weeks after opening</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21</a:t>
            </a:fld>
            <a:endParaRPr lang="en-US"/>
          </a:p>
        </p:txBody>
      </p:sp>
    </p:spTree>
    <p:extLst>
      <p:ext uri="{BB962C8B-B14F-4D97-AF65-F5344CB8AC3E}">
        <p14:creationId xmlns:p14="http://schemas.microsoft.com/office/powerpoint/2010/main" val="395108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is already maintained, volunteers</a:t>
            </a:r>
            <a:r>
              <a:rPr lang="en-US" baseline="0" dirty="0" smtClean="0"/>
              <a:t>, BCC staff</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22</a:t>
            </a:fld>
            <a:endParaRPr lang="en-US"/>
          </a:p>
        </p:txBody>
      </p:sp>
    </p:spTree>
    <p:extLst>
      <p:ext uri="{BB962C8B-B14F-4D97-AF65-F5344CB8AC3E}">
        <p14:creationId xmlns:p14="http://schemas.microsoft.com/office/powerpoint/2010/main" val="403411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bait shop being built</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23</a:t>
            </a:fld>
            <a:endParaRPr lang="en-US"/>
          </a:p>
        </p:txBody>
      </p:sp>
    </p:spTree>
    <p:extLst>
      <p:ext uri="{BB962C8B-B14F-4D97-AF65-F5344CB8AC3E}">
        <p14:creationId xmlns:p14="http://schemas.microsoft.com/office/powerpoint/2010/main" val="28940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all have jobs, stuff that requires their daily</a:t>
            </a:r>
            <a:r>
              <a:rPr lang="en-US" baseline="0" dirty="0" smtClean="0"/>
              <a:t> attention. I started with researching existing knowledge of disc golf. I found 3 main takeaways pertinent to the creation of a course at Don Williams Park: Booming popularity of the sport, a potential source of revenue and tourism dollars, and one of the least invasive recreational activities to the environment.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4</a:t>
            </a:fld>
            <a:endParaRPr lang="en-US"/>
          </a:p>
        </p:txBody>
      </p:sp>
    </p:spTree>
    <p:extLst>
      <p:ext uri="{BB962C8B-B14F-4D97-AF65-F5344CB8AC3E}">
        <p14:creationId xmlns:p14="http://schemas.microsoft.com/office/powerpoint/2010/main" val="342964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year, Fiscal year ends June 2019)</a:t>
            </a:r>
          </a:p>
          <a:p>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24</a:t>
            </a:fld>
            <a:endParaRPr lang="en-US"/>
          </a:p>
        </p:txBody>
      </p:sp>
    </p:spTree>
    <p:extLst>
      <p:ext uri="{BB962C8B-B14F-4D97-AF65-F5344CB8AC3E}">
        <p14:creationId xmlns:p14="http://schemas.microsoft.com/office/powerpoint/2010/main" val="21737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very few places in the US that are farther than 50 miles away from a Frisbee golf course. I expect if I asked you guys to picture a disc golf player you would picture a white male, with long hair, wearing a tie dye t shirt. Probably just got back from a weekend trip to Colorado.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5</a:t>
            </a:fld>
            <a:endParaRPr lang="en-US"/>
          </a:p>
        </p:txBody>
      </p:sp>
    </p:spTree>
    <p:extLst>
      <p:ext uri="{BB962C8B-B14F-4D97-AF65-F5344CB8AC3E}">
        <p14:creationId xmlns:p14="http://schemas.microsoft.com/office/powerpoint/2010/main" val="13420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6</a:t>
            </a:fld>
            <a:endParaRPr lang="en-US"/>
          </a:p>
        </p:txBody>
      </p:sp>
    </p:spTree>
    <p:extLst>
      <p:ext uri="{BB962C8B-B14F-4D97-AF65-F5344CB8AC3E}">
        <p14:creationId xmlns:p14="http://schemas.microsoft.com/office/powerpoint/2010/main" val="26273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Iowa is at</a:t>
            </a:r>
            <a:r>
              <a:rPr lang="en-US" baseline="0" dirty="0" smtClean="0"/>
              <a:t> the epicenter for Disc Golf in America. </a:t>
            </a:r>
            <a:r>
              <a:rPr lang="en-US" dirty="0" smtClean="0"/>
              <a:t>Later,</a:t>
            </a:r>
            <a:r>
              <a:rPr lang="en-US" baseline="0" dirty="0" smtClean="0"/>
              <a:t> in my research a couple local experts verified this notion. People in the state of Iowa are already participating.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8</a:t>
            </a:fld>
            <a:endParaRPr lang="en-US"/>
          </a:p>
        </p:txBody>
      </p:sp>
    </p:spTree>
    <p:extLst>
      <p:ext uri="{BB962C8B-B14F-4D97-AF65-F5344CB8AC3E}">
        <p14:creationId xmlns:p14="http://schemas.microsoft.com/office/powerpoint/2010/main" val="130577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state</a:t>
            </a:r>
            <a:r>
              <a:rPr lang="en-US" baseline="0" dirty="0" smtClean="0"/>
              <a:t> park in Michigan that reports making $50,000 or more the previous 3 years from merchandise and course fees. Very few courses have course fees, because most are in publicly owned spaces and the relatively inexpensiveness is part of the fabric of the sport</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9</a:t>
            </a:fld>
            <a:endParaRPr lang="en-US"/>
          </a:p>
        </p:txBody>
      </p:sp>
    </p:spTree>
    <p:extLst>
      <p:ext uri="{BB962C8B-B14F-4D97-AF65-F5344CB8AC3E}">
        <p14:creationId xmlns:p14="http://schemas.microsoft.com/office/powerpoint/2010/main" val="159761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Large tournaments can bring in hundreds of competitors, from all over the state and some from around the country. </a:t>
            </a:r>
            <a:endParaRPr lang="en-US" dirty="0" smtClean="0"/>
          </a:p>
          <a:p>
            <a:r>
              <a:rPr lang="en-US" dirty="0" smtClean="0"/>
              <a:t>These</a:t>
            </a:r>
            <a:r>
              <a:rPr lang="en-US" baseline="0" dirty="0" smtClean="0"/>
              <a:t> are some participant projections for some of PDGA’s major events in 2019. Don Williams Park certainly has the terrain, open space, and is aesthetically pleasing enough to hold a course of this caliber. </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10</a:t>
            </a:fld>
            <a:endParaRPr lang="en-US"/>
          </a:p>
        </p:txBody>
      </p:sp>
    </p:spTree>
    <p:extLst>
      <p:ext uri="{BB962C8B-B14F-4D97-AF65-F5344CB8AC3E}">
        <p14:creationId xmlns:p14="http://schemas.microsoft.com/office/powerpoint/2010/main" val="321340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 conservation group, obviously being environmentally friendly is a major part of this project. There is very little removal of trees and shrubbery to create space for a course. There is no need for pesticides or herbicides used frequently on traditional golf courses.</a:t>
            </a:r>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11</a:t>
            </a:fld>
            <a:endParaRPr lang="en-US"/>
          </a:p>
        </p:txBody>
      </p:sp>
    </p:spTree>
    <p:extLst>
      <p:ext uri="{BB962C8B-B14F-4D97-AF65-F5344CB8AC3E}">
        <p14:creationId xmlns:p14="http://schemas.microsoft.com/office/powerpoint/2010/main" val="126619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Frisbee golf players maintain a culture of coexisting</a:t>
            </a:r>
            <a:r>
              <a:rPr lang="en-US" baseline="0" dirty="0" smtClean="0"/>
              <a:t> and appreciation of our natural spaces. It is sort of an unwritten rule </a:t>
            </a:r>
            <a:r>
              <a:rPr lang="en-US" dirty="0" smtClean="0"/>
              <a:t>to leave</a:t>
            </a:r>
            <a:r>
              <a:rPr lang="en-US" baseline="0" dirty="0" smtClean="0"/>
              <a:t> the course better than you found it, picking up trash or debris and disposing of it during a round. Many courses include signs like the one pictured above warning about the spread of invasive species or steps to not disturb natural habitat for wildlife.</a:t>
            </a:r>
            <a:endParaRPr lang="en-US" dirty="0" smtClean="0"/>
          </a:p>
          <a:p>
            <a:endParaRPr lang="en-US" dirty="0"/>
          </a:p>
        </p:txBody>
      </p:sp>
      <p:sp>
        <p:nvSpPr>
          <p:cNvPr id="4" name="Slide Number Placeholder 3"/>
          <p:cNvSpPr>
            <a:spLocks noGrp="1"/>
          </p:cNvSpPr>
          <p:nvPr>
            <p:ph type="sldNum" sz="quarter" idx="10"/>
          </p:nvPr>
        </p:nvSpPr>
        <p:spPr/>
        <p:txBody>
          <a:bodyPr/>
          <a:lstStyle/>
          <a:p>
            <a:fld id="{BDB24A9A-7552-1144-9AC9-10451FDDB81D}" type="slidenum">
              <a:rPr lang="en-US" smtClean="0"/>
              <a:t>12</a:t>
            </a:fld>
            <a:endParaRPr lang="en-US"/>
          </a:p>
        </p:txBody>
      </p:sp>
    </p:spTree>
    <p:extLst>
      <p:ext uri="{BB962C8B-B14F-4D97-AF65-F5344CB8AC3E}">
        <p14:creationId xmlns:p14="http://schemas.microsoft.com/office/powerpoint/2010/main" val="188975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BFECD78-3C8E-49F2-8FAB-59489D168ABB}" type="datetimeFigureOut">
              <a:rPr lang="en-US" smtClean="0"/>
              <a:t>11/26/18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FB56013-B943-42BA-886F-6F9D4EB85E9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B56013-B943-42BA-886F-6F9D4EB85E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B56013-B943-42BA-886F-6F9D4EB85E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B56013-B943-42BA-886F-6F9D4EB85E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BFECD78-3C8E-49F2-8FAB-59489D168ABB}" type="datetimeFigureOut">
              <a:rPr lang="en-US" smtClean="0"/>
              <a:t>11/26/18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FB56013-B943-42BA-886F-6F9D4EB85E9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FB56013-B943-42BA-886F-6F9D4EB85E9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FB56013-B943-42BA-886F-6F9D4EB85E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FB56013-B943-42BA-886F-6F9D4EB85E9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BFECD78-3C8E-49F2-8FAB-59489D168ABB}" type="datetimeFigureOut">
              <a:rPr lang="en-US" smtClean="0"/>
              <a:t>11/26/18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FB56013-B943-42BA-886F-6F9D4EB85E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BFECD78-3C8E-49F2-8FAB-59489D168ABB}" type="datetimeFigureOut">
              <a:rPr lang="en-US" smtClean="0"/>
              <a:t>11/26/18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FB56013-B943-42BA-886F-6F9D4EB85E9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BFECD78-3C8E-49F2-8FAB-59489D168ABB}" type="datetimeFigureOut">
              <a:rPr lang="en-US" smtClean="0"/>
              <a:t>11/26/18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FB56013-B943-42BA-886F-6F9D4EB85E9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941F"/>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BFECD78-3C8E-49F2-8FAB-59489D168ABB}" type="datetimeFigureOut">
              <a:rPr lang="en-US" smtClean="0"/>
              <a:t>11/26/18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FB56013-B943-42BA-886F-6F9D4EB85E9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4425"/>
            <a:ext cx="7772400" cy="1470025"/>
          </a:xfrm>
        </p:spPr>
        <p:txBody>
          <a:bodyPr>
            <a:normAutofit fontScale="90000"/>
          </a:bodyPr>
          <a:lstStyle/>
          <a:p>
            <a:r>
              <a:rPr lang="en-US" dirty="0" smtClean="0"/>
              <a:t>Don Williams Park Disc Golf Course</a:t>
            </a:r>
            <a:endParaRPr lang="en-US" dirty="0"/>
          </a:p>
        </p:txBody>
      </p:sp>
      <p:pic>
        <p:nvPicPr>
          <p:cNvPr id="4" name="Picture 3" descr="Screen Shot 2018-11-27 at 1.0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00" y="2940050"/>
            <a:ext cx="3530600" cy="3530600"/>
          </a:xfrm>
          <a:prstGeom prst="rect">
            <a:avLst/>
          </a:prstGeom>
        </p:spPr>
      </p:pic>
    </p:spTree>
    <p:extLst>
      <p:ext uri="{BB962C8B-B14F-4D97-AF65-F5344CB8AC3E}">
        <p14:creationId xmlns:p14="http://schemas.microsoft.com/office/powerpoint/2010/main" val="143724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8-11-27 at 3.08.03 PM.png"/>
          <p:cNvPicPr>
            <a:picLocks noGrp="1" noChangeAspect="1"/>
          </p:cNvPicPr>
          <p:nvPr>
            <p:ph idx="1"/>
          </p:nvPr>
        </p:nvPicPr>
        <p:blipFill>
          <a:blip r:embed="rId3">
            <a:extLst>
              <a:ext uri="{28A0092B-C50C-407E-A947-70E740481C1C}">
                <a14:useLocalDpi xmlns:a14="http://schemas.microsoft.com/office/drawing/2010/main" val="0"/>
              </a:ext>
            </a:extLst>
          </a:blip>
          <a:srcRect l="-6612" r="-6612"/>
          <a:stretch>
            <a:fillRect/>
          </a:stretch>
        </p:blipFill>
        <p:spPr>
          <a:xfrm>
            <a:off x="1" y="968548"/>
            <a:ext cx="9144000" cy="5029553"/>
          </a:xfrm>
        </p:spPr>
      </p:pic>
    </p:spTree>
    <p:extLst>
      <p:ext uri="{BB962C8B-B14F-4D97-AF65-F5344CB8AC3E}">
        <p14:creationId xmlns:p14="http://schemas.microsoft.com/office/powerpoint/2010/main" val="7787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Eco-friendly</a:t>
            </a:r>
            <a:endParaRPr lang="en-US" dirty="0"/>
          </a:p>
        </p:txBody>
      </p:sp>
      <p:pic>
        <p:nvPicPr>
          <p:cNvPr id="4" name="Content Placeholder 3" descr="Screen Shot 2018-11-27 at 3.25.47 PM.png"/>
          <p:cNvPicPr>
            <a:picLocks noGrp="1" noChangeAspect="1"/>
          </p:cNvPicPr>
          <p:nvPr>
            <p:ph idx="1"/>
          </p:nvPr>
        </p:nvPicPr>
        <p:blipFill>
          <a:blip r:embed="rId3">
            <a:extLst>
              <a:ext uri="{28A0092B-C50C-407E-A947-70E740481C1C}">
                <a14:useLocalDpi xmlns:a14="http://schemas.microsoft.com/office/drawing/2010/main" val="0"/>
              </a:ext>
            </a:extLst>
          </a:blip>
          <a:srcRect t="6021" b="6021"/>
          <a:stretch>
            <a:fillRect/>
          </a:stretch>
        </p:blipFill>
        <p:spPr>
          <a:xfrm>
            <a:off x="1210411" y="1863053"/>
            <a:ext cx="6567378" cy="3612058"/>
          </a:xfrm>
        </p:spPr>
      </p:pic>
    </p:spTree>
    <p:extLst>
      <p:ext uri="{BB962C8B-B14F-4D97-AF65-F5344CB8AC3E}">
        <p14:creationId xmlns:p14="http://schemas.microsoft.com/office/powerpoint/2010/main" val="349561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Player Involvement in Conservation</a:t>
            </a:r>
            <a:endParaRPr lang="en-US" dirty="0"/>
          </a:p>
        </p:txBody>
      </p:sp>
      <p:pic>
        <p:nvPicPr>
          <p:cNvPr id="4" name="Content Placeholder 3" descr="Screen Shot 2018-11-27 at 3.42.37 PM.png"/>
          <p:cNvPicPr>
            <a:picLocks noGrp="1" noChangeAspect="1"/>
          </p:cNvPicPr>
          <p:nvPr>
            <p:ph idx="1"/>
          </p:nvPr>
        </p:nvPicPr>
        <p:blipFill>
          <a:blip r:embed="rId3">
            <a:extLst>
              <a:ext uri="{28A0092B-C50C-407E-A947-70E740481C1C}">
                <a14:useLocalDpi xmlns:a14="http://schemas.microsoft.com/office/drawing/2010/main" val="0"/>
              </a:ext>
            </a:extLst>
          </a:blip>
          <a:srcRect l="-71098" r="-71098"/>
          <a:stretch>
            <a:fillRect/>
          </a:stretch>
        </p:blipFill>
        <p:spPr/>
      </p:pic>
    </p:spTree>
    <p:extLst>
      <p:ext uri="{BB962C8B-B14F-4D97-AF65-F5344CB8AC3E}">
        <p14:creationId xmlns:p14="http://schemas.microsoft.com/office/powerpoint/2010/main" val="121228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Stakeholder Understanding </a:t>
            </a:r>
            <a:endParaRPr lang="en-US" dirty="0"/>
          </a:p>
        </p:txBody>
      </p:sp>
      <p:pic>
        <p:nvPicPr>
          <p:cNvPr id="4" name="Picture 3" descr="Screen Shot 2018-11-27 at 1.02.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54111"/>
            <a:ext cx="3510844" cy="3510844"/>
          </a:xfrm>
          <a:prstGeom prst="rect">
            <a:avLst/>
          </a:prstGeom>
        </p:spPr>
      </p:pic>
    </p:spTree>
    <p:extLst>
      <p:ext uri="{BB962C8B-B14F-4D97-AF65-F5344CB8AC3E}">
        <p14:creationId xmlns:p14="http://schemas.microsoft.com/office/powerpoint/2010/main" val="165808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r>
              <a:rPr lang="en-US" dirty="0" smtClean="0"/>
              <a:t>“To protect, conserve, and maintain our natural resources and provide education and recreation for the benefit of current and future generations.”</a:t>
            </a:r>
            <a:endParaRPr lang="en-US" dirty="0"/>
          </a:p>
        </p:txBody>
      </p:sp>
    </p:spTree>
    <p:extLst>
      <p:ext uri="{BB962C8B-B14F-4D97-AF65-F5344CB8AC3E}">
        <p14:creationId xmlns:p14="http://schemas.microsoft.com/office/powerpoint/2010/main" val="58022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Research </a:t>
            </a:r>
            <a:endParaRPr lang="en-US" dirty="0"/>
          </a:p>
        </p:txBody>
      </p:sp>
      <p:pic>
        <p:nvPicPr>
          <p:cNvPr id="4" name="Content Placeholder 3" descr="Screen Shot 2018-11-28 at 3.41.51 PM.png"/>
          <p:cNvPicPr>
            <a:picLocks noGrp="1" noChangeAspect="1"/>
          </p:cNvPicPr>
          <p:nvPr>
            <p:ph idx="1"/>
          </p:nvPr>
        </p:nvPicPr>
        <p:blipFill>
          <a:blip r:embed="rId3">
            <a:extLst>
              <a:ext uri="{28A0092B-C50C-407E-A947-70E740481C1C}">
                <a14:useLocalDpi xmlns:a14="http://schemas.microsoft.com/office/drawing/2010/main" val="0"/>
              </a:ext>
            </a:extLst>
          </a:blip>
          <a:srcRect t="12699" b="12699"/>
          <a:stretch>
            <a:fillRect/>
          </a:stretch>
        </p:blipFill>
        <p:spPr>
          <a:xfrm>
            <a:off x="1219200" y="2048122"/>
            <a:ext cx="6626578" cy="3644618"/>
          </a:xfrm>
        </p:spPr>
      </p:pic>
    </p:spTree>
    <p:extLst>
      <p:ext uri="{BB962C8B-B14F-4D97-AF65-F5344CB8AC3E}">
        <p14:creationId xmlns:p14="http://schemas.microsoft.com/office/powerpoint/2010/main" val="293474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a:t>
            </a:r>
            <a:endParaRPr lang="en-US" dirty="0"/>
          </a:p>
        </p:txBody>
      </p:sp>
      <p:pic>
        <p:nvPicPr>
          <p:cNvPr id="4" name="Content Placeholder 3" descr="Screen Shot 2018-11-28 at 3.47.15 PM.png"/>
          <p:cNvPicPr>
            <a:picLocks noGrp="1" noChangeAspect="1"/>
          </p:cNvPicPr>
          <p:nvPr>
            <p:ph idx="1"/>
          </p:nvPr>
        </p:nvPicPr>
        <p:blipFill>
          <a:blip r:embed="rId3">
            <a:extLst>
              <a:ext uri="{28A0092B-C50C-407E-A947-70E740481C1C}">
                <a14:useLocalDpi xmlns:a14="http://schemas.microsoft.com/office/drawing/2010/main" val="0"/>
              </a:ext>
            </a:extLst>
          </a:blip>
          <a:srcRect t="6769" b="6769"/>
          <a:stretch>
            <a:fillRect/>
          </a:stretch>
        </p:blipFill>
        <p:spPr>
          <a:xfrm>
            <a:off x="951088" y="1975555"/>
            <a:ext cx="7220335" cy="3971184"/>
          </a:xfrm>
        </p:spPr>
      </p:pic>
    </p:spTree>
    <p:extLst>
      <p:ext uri="{BB962C8B-B14F-4D97-AF65-F5344CB8AC3E}">
        <p14:creationId xmlns:p14="http://schemas.microsoft.com/office/powerpoint/2010/main" val="38751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Selection</a:t>
            </a:r>
            <a:endParaRPr lang="en-US" dirty="0"/>
          </a:p>
        </p:txBody>
      </p:sp>
      <p:sp>
        <p:nvSpPr>
          <p:cNvPr id="3" name="Content Placeholder 2"/>
          <p:cNvSpPr>
            <a:spLocks noGrp="1"/>
          </p:cNvSpPr>
          <p:nvPr>
            <p:ph idx="1"/>
          </p:nvPr>
        </p:nvSpPr>
        <p:spPr/>
        <p:txBody>
          <a:bodyPr/>
          <a:lstStyle/>
          <a:p>
            <a:r>
              <a:rPr lang="en-US" dirty="0" smtClean="0"/>
              <a:t>We realized we couldn’t do it</a:t>
            </a:r>
            <a:endParaRPr lang="en-US" dirty="0"/>
          </a:p>
        </p:txBody>
      </p:sp>
    </p:spTree>
    <p:extLst>
      <p:ext uri="{BB962C8B-B14F-4D97-AF65-F5344CB8AC3E}">
        <p14:creationId xmlns:p14="http://schemas.microsoft.com/office/powerpoint/2010/main" val="308967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 Harper</a:t>
            </a:r>
            <a:endParaRPr lang="en-US" dirty="0"/>
          </a:p>
        </p:txBody>
      </p:sp>
      <p:sp>
        <p:nvSpPr>
          <p:cNvPr id="3" name="Content Placeholder 2"/>
          <p:cNvSpPr>
            <a:spLocks noGrp="1"/>
          </p:cNvSpPr>
          <p:nvPr>
            <p:ph idx="1"/>
          </p:nvPr>
        </p:nvSpPr>
        <p:spPr/>
        <p:txBody>
          <a:bodyPr/>
          <a:lstStyle/>
          <a:p>
            <a:r>
              <a:rPr lang="en-US" dirty="0" smtClean="0"/>
              <a:t>Pro Disc Golfer since 1985</a:t>
            </a:r>
          </a:p>
          <a:p>
            <a:pPr lvl="1"/>
            <a:r>
              <a:rPr lang="en-US" dirty="0" smtClean="0"/>
              <a:t>266 Pro events</a:t>
            </a:r>
          </a:p>
          <a:p>
            <a:pPr lvl="1"/>
            <a:r>
              <a:rPr lang="en-US" dirty="0" smtClean="0"/>
              <a:t>71 Wins</a:t>
            </a:r>
          </a:p>
        </p:txBody>
      </p:sp>
      <p:pic>
        <p:nvPicPr>
          <p:cNvPr id="4" name="Picture 3" descr="Screen Shot 2018-11-28 at 3.5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610" y="2737556"/>
            <a:ext cx="4718682" cy="3052233"/>
          </a:xfrm>
          <a:prstGeom prst="rect">
            <a:avLst/>
          </a:prstGeom>
        </p:spPr>
      </p:pic>
    </p:spTree>
    <p:extLst>
      <p:ext uri="{BB962C8B-B14F-4D97-AF65-F5344CB8AC3E}">
        <p14:creationId xmlns:p14="http://schemas.microsoft.com/office/powerpoint/2010/main" val="276246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418"/>
            <a:ext cx="8229600" cy="1143000"/>
          </a:xfrm>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ALL IN!!!!</a:t>
            </a:r>
          </a:p>
          <a:p>
            <a:endParaRPr lang="en-US" dirty="0"/>
          </a:p>
          <a:p>
            <a:pPr marL="0" indent="0">
              <a:buNone/>
            </a:pPr>
            <a:endParaRPr lang="en-US" dirty="0" smtClean="0"/>
          </a:p>
          <a:p>
            <a:r>
              <a:rPr lang="en-US" dirty="0" smtClean="0"/>
              <a:t>Iowa is major hotbed for Frisbee golf</a:t>
            </a:r>
          </a:p>
          <a:p>
            <a:pPr lvl="1"/>
            <a:r>
              <a:rPr lang="en-US" dirty="0" smtClean="0"/>
              <a:t>279 courses listed on PDGA </a:t>
            </a:r>
          </a:p>
          <a:p>
            <a:pPr lvl="1"/>
            <a:r>
              <a:rPr lang="en-US" dirty="0" smtClean="0"/>
              <a:t>Held World championships twice</a:t>
            </a:r>
          </a:p>
          <a:p>
            <a:pPr marL="411480" lvl="1" indent="0">
              <a:buNone/>
            </a:pPr>
            <a:endParaRPr lang="en-US" dirty="0"/>
          </a:p>
        </p:txBody>
      </p:sp>
    </p:spTree>
    <p:extLst>
      <p:ext uri="{BB962C8B-B14F-4D97-AF65-F5344CB8AC3E}">
        <p14:creationId xmlns:p14="http://schemas.microsoft.com/office/powerpoint/2010/main" val="370775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 Golf as a Leisure Sport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Screen Shot 2018-11-27 at 1.3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693" y="2426771"/>
            <a:ext cx="4882444" cy="3297511"/>
          </a:xfrm>
          <a:prstGeom prst="rect">
            <a:avLst/>
          </a:prstGeom>
        </p:spPr>
      </p:pic>
    </p:spTree>
    <p:extLst>
      <p:ext uri="{BB962C8B-B14F-4D97-AF65-F5344CB8AC3E}">
        <p14:creationId xmlns:p14="http://schemas.microsoft.com/office/powerpoint/2010/main" val="12780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 Disc Golf Course</a:t>
            </a:r>
            <a:endParaRPr lang="en-US" dirty="0"/>
          </a:p>
        </p:txBody>
      </p:sp>
      <p:pic>
        <p:nvPicPr>
          <p:cNvPr id="8" name="Content Placeholder 7" descr="IMG_0972 2.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182" t="2657" r="-18182" b="4450"/>
          <a:stretch/>
        </p:blipFill>
        <p:spPr>
          <a:xfrm>
            <a:off x="619350" y="1891645"/>
            <a:ext cx="8229600" cy="4204585"/>
          </a:xfrm>
        </p:spPr>
      </p:pic>
    </p:spTree>
    <p:extLst>
      <p:ext uri="{BB962C8B-B14F-4D97-AF65-F5344CB8AC3E}">
        <p14:creationId xmlns:p14="http://schemas.microsoft.com/office/powerpoint/2010/main" val="294298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 Usage</a:t>
            </a:r>
            <a:endParaRPr lang="en-US" dirty="0"/>
          </a:p>
        </p:txBody>
      </p:sp>
      <p:sp>
        <p:nvSpPr>
          <p:cNvPr id="3" name="Content Placeholder 2"/>
          <p:cNvSpPr>
            <a:spLocks noGrp="1"/>
          </p:cNvSpPr>
          <p:nvPr>
            <p:ph idx="1"/>
          </p:nvPr>
        </p:nvSpPr>
        <p:spPr/>
        <p:txBody>
          <a:bodyPr/>
          <a:lstStyle/>
          <a:p>
            <a:r>
              <a:rPr lang="en-US" dirty="0" smtClean="0"/>
              <a:t>In season</a:t>
            </a:r>
          </a:p>
          <a:p>
            <a:pPr lvl="1"/>
            <a:r>
              <a:rPr lang="en-US" dirty="0" smtClean="0"/>
              <a:t>40 rounds weekdays</a:t>
            </a:r>
          </a:p>
          <a:p>
            <a:pPr lvl="1"/>
            <a:r>
              <a:rPr lang="en-US" dirty="0" smtClean="0"/>
              <a:t>100+ weekends</a:t>
            </a:r>
          </a:p>
          <a:p>
            <a:r>
              <a:rPr lang="en-US" dirty="0" smtClean="0"/>
              <a:t>Out of season</a:t>
            </a:r>
          </a:p>
          <a:p>
            <a:pPr lvl="1"/>
            <a:r>
              <a:rPr lang="en-US" dirty="0" smtClean="0"/>
              <a:t>10 rounds weekdays</a:t>
            </a:r>
          </a:p>
          <a:p>
            <a:pPr lvl="1"/>
            <a:r>
              <a:rPr lang="en-US" dirty="0" smtClean="0"/>
              <a:t>25 weekends</a:t>
            </a:r>
          </a:p>
          <a:p>
            <a:r>
              <a:rPr lang="en-US" dirty="0" smtClean="0"/>
              <a:t>Hosts Pro/Pro-Am tournaments</a:t>
            </a:r>
          </a:p>
          <a:p>
            <a:endParaRPr lang="en-US" dirty="0"/>
          </a:p>
        </p:txBody>
      </p:sp>
    </p:spTree>
    <p:extLst>
      <p:ext uri="{BB962C8B-B14F-4D97-AF65-F5344CB8AC3E}">
        <p14:creationId xmlns:p14="http://schemas.microsoft.com/office/powerpoint/2010/main" val="351995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Estimates</a:t>
            </a:r>
            <a:endParaRPr lang="en-US" dirty="0"/>
          </a:p>
        </p:txBody>
      </p:sp>
      <p:sp>
        <p:nvSpPr>
          <p:cNvPr id="3" name="Content Placeholder 2"/>
          <p:cNvSpPr>
            <a:spLocks noGrp="1"/>
          </p:cNvSpPr>
          <p:nvPr>
            <p:ph idx="1"/>
          </p:nvPr>
        </p:nvSpPr>
        <p:spPr/>
        <p:txBody>
          <a:bodyPr/>
          <a:lstStyle/>
          <a:p>
            <a:r>
              <a:rPr lang="en-US" dirty="0" smtClean="0"/>
              <a:t>36 tee boxes: $170 x 36 = $6,120</a:t>
            </a:r>
          </a:p>
          <a:p>
            <a:r>
              <a:rPr lang="en-US" dirty="0" smtClean="0"/>
              <a:t>36 baskets: $400 x 36 = $14,400</a:t>
            </a:r>
          </a:p>
          <a:p>
            <a:r>
              <a:rPr lang="en-US" dirty="0" smtClean="0"/>
              <a:t>Signs and waste baskets: $90 x 18 = $1,620</a:t>
            </a:r>
          </a:p>
          <a:p>
            <a:endParaRPr lang="en-US" dirty="0"/>
          </a:p>
          <a:p>
            <a:r>
              <a:rPr lang="en-US" dirty="0" smtClean="0"/>
              <a:t>= $22,140.00</a:t>
            </a:r>
            <a:endParaRPr lang="en-US" dirty="0"/>
          </a:p>
        </p:txBody>
      </p:sp>
    </p:spTree>
    <p:extLst>
      <p:ext uri="{BB962C8B-B14F-4D97-AF65-F5344CB8AC3E}">
        <p14:creationId xmlns:p14="http://schemas.microsoft.com/office/powerpoint/2010/main" val="175123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Offsetting Costs and Revenue</a:t>
            </a:r>
            <a:endParaRPr lang="en-US" dirty="0"/>
          </a:p>
        </p:txBody>
      </p:sp>
      <p:sp>
        <p:nvSpPr>
          <p:cNvPr id="3" name="Content Placeholder 2"/>
          <p:cNvSpPr>
            <a:spLocks noGrp="1"/>
          </p:cNvSpPr>
          <p:nvPr>
            <p:ph idx="1"/>
          </p:nvPr>
        </p:nvSpPr>
        <p:spPr/>
        <p:txBody>
          <a:bodyPr/>
          <a:lstStyle/>
          <a:p>
            <a:r>
              <a:rPr lang="en-US" dirty="0" smtClean="0"/>
              <a:t>Hole memorial and sponsorship </a:t>
            </a:r>
          </a:p>
          <a:p>
            <a:r>
              <a:rPr lang="en-US" dirty="0" smtClean="0"/>
              <a:t>Disc sales and rental</a:t>
            </a:r>
          </a:p>
          <a:p>
            <a:r>
              <a:rPr lang="en-US" dirty="0" smtClean="0"/>
              <a:t>Merchandise </a:t>
            </a:r>
            <a:endParaRPr lang="en-US" dirty="0"/>
          </a:p>
        </p:txBody>
      </p:sp>
      <p:pic>
        <p:nvPicPr>
          <p:cNvPr id="4" name="Picture 3" descr="66-03 B Col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362662"/>
            <a:ext cx="3472780" cy="2679002"/>
          </a:xfrm>
          <a:prstGeom prst="rect">
            <a:avLst/>
          </a:prstGeom>
        </p:spPr>
      </p:pic>
    </p:spTree>
    <p:extLst>
      <p:ext uri="{BB962C8B-B14F-4D97-AF65-F5344CB8AC3E}">
        <p14:creationId xmlns:p14="http://schemas.microsoft.com/office/powerpoint/2010/main" val="118836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Steve Kenton site </a:t>
            </a:r>
            <a:r>
              <a:rPr lang="en-US" dirty="0" smtClean="0"/>
              <a:t>visit</a:t>
            </a:r>
          </a:p>
          <a:p>
            <a:pPr marL="0" indent="0">
              <a:buNone/>
            </a:pPr>
            <a:endParaRPr lang="en-US" dirty="0"/>
          </a:p>
          <a:p>
            <a:r>
              <a:rPr lang="en-US" dirty="0" smtClean="0"/>
              <a:t>Timeline</a:t>
            </a:r>
          </a:p>
          <a:p>
            <a:endParaRPr lang="en-US" dirty="0"/>
          </a:p>
          <a:p>
            <a:r>
              <a:rPr lang="en-US" dirty="0" smtClean="0"/>
              <a:t>Opening Tournament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8559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images.jpeg"/>
          <p:cNvPicPr>
            <a:picLocks noGrp="1" noChangeAspect="1"/>
          </p:cNvPicPr>
          <p:nvPr>
            <p:ph idx="1"/>
          </p:nvPr>
        </p:nvPicPr>
        <p:blipFill>
          <a:blip r:embed="rId2">
            <a:extLst>
              <a:ext uri="{28A0092B-C50C-407E-A947-70E740481C1C}">
                <a14:useLocalDpi xmlns:a14="http://schemas.microsoft.com/office/drawing/2010/main" val="0"/>
              </a:ext>
            </a:extLst>
          </a:blip>
          <a:srcRect l="2196" r="2196"/>
          <a:stretch>
            <a:fillRect/>
          </a:stretch>
        </p:blipFill>
        <p:spPr>
          <a:xfrm>
            <a:off x="1308847" y="2151530"/>
            <a:ext cx="6767571" cy="3722164"/>
          </a:xfrm>
        </p:spPr>
      </p:pic>
    </p:spTree>
    <p:extLst>
      <p:ext uri="{BB962C8B-B14F-4D97-AF65-F5344CB8AC3E}">
        <p14:creationId xmlns:p14="http://schemas.microsoft.com/office/powerpoint/2010/main" val="311516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 Williams Park</a:t>
            </a:r>
            <a:endParaRPr lang="en-US" dirty="0"/>
          </a:p>
        </p:txBody>
      </p:sp>
      <p:pic>
        <p:nvPicPr>
          <p:cNvPr id="5" name="Picture 4" descr="Screen Shot 2018-11-27 at 1.2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95428"/>
            <a:ext cx="5046133" cy="2701866"/>
          </a:xfrm>
          <a:prstGeom prst="rect">
            <a:avLst/>
          </a:prstGeom>
        </p:spPr>
      </p:pic>
      <p:pic>
        <p:nvPicPr>
          <p:cNvPr id="6" name="Picture 5" descr="Screen Shot 2018-11-27 at 1.14.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496" y="3615764"/>
            <a:ext cx="4359388" cy="2499742"/>
          </a:xfrm>
          <a:prstGeom prst="rect">
            <a:avLst/>
          </a:prstGeom>
        </p:spPr>
      </p:pic>
    </p:spTree>
    <p:extLst>
      <p:ext uri="{BB962C8B-B14F-4D97-AF65-F5344CB8AC3E}">
        <p14:creationId xmlns:p14="http://schemas.microsoft.com/office/powerpoint/2010/main" val="348839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t>
            </a:r>
            <a:endParaRPr lang="en-US" dirty="0"/>
          </a:p>
        </p:txBody>
      </p:sp>
      <p:sp>
        <p:nvSpPr>
          <p:cNvPr id="3" name="Content Placeholder 2"/>
          <p:cNvSpPr>
            <a:spLocks noGrp="1"/>
          </p:cNvSpPr>
          <p:nvPr>
            <p:ph idx="1"/>
          </p:nvPr>
        </p:nvSpPr>
        <p:spPr/>
        <p:txBody>
          <a:bodyPr/>
          <a:lstStyle/>
          <a:p>
            <a:r>
              <a:rPr lang="en-US" dirty="0" smtClean="0"/>
              <a:t>Office of Outreach and Engagement</a:t>
            </a:r>
          </a:p>
          <a:p>
            <a:endParaRPr lang="en-US" dirty="0"/>
          </a:p>
          <a:p>
            <a:r>
              <a:rPr lang="en-US" dirty="0"/>
              <a:t>F</a:t>
            </a:r>
            <a:r>
              <a:rPr lang="en-US" dirty="0" smtClean="0"/>
              <a:t>acilitate research into the value, feasibility, and implementation of a disc golf course</a:t>
            </a:r>
            <a:endParaRPr lang="en-US" dirty="0"/>
          </a:p>
        </p:txBody>
      </p:sp>
    </p:spTree>
    <p:extLst>
      <p:ext uri="{BB962C8B-B14F-4D97-AF65-F5344CB8AC3E}">
        <p14:creationId xmlns:p14="http://schemas.microsoft.com/office/powerpoint/2010/main" val="222007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Popularity </a:t>
            </a:r>
            <a:endParaRPr lang="en-US" dirty="0"/>
          </a:p>
        </p:txBody>
      </p:sp>
      <p:sp>
        <p:nvSpPr>
          <p:cNvPr id="3" name="Content Placeholder 2"/>
          <p:cNvSpPr>
            <a:spLocks noGrp="1"/>
          </p:cNvSpPr>
          <p:nvPr>
            <p:ph idx="1"/>
          </p:nvPr>
        </p:nvSpPr>
        <p:spPr/>
        <p:txBody>
          <a:bodyPr/>
          <a:lstStyle/>
          <a:p>
            <a:r>
              <a:rPr lang="en-US" dirty="0" smtClean="0"/>
              <a:t>4,000 courses worldwide</a:t>
            </a:r>
            <a:endParaRPr lang="en-US" dirty="0"/>
          </a:p>
          <a:p>
            <a:r>
              <a:rPr lang="en-US" dirty="0" smtClean="0"/>
              <a:t>Expanding demographic of participants</a:t>
            </a:r>
            <a:endParaRPr lang="en-US" dirty="0"/>
          </a:p>
        </p:txBody>
      </p:sp>
      <p:pic>
        <p:nvPicPr>
          <p:cNvPr id="4" name="Picture 3" descr="Screen Shot 2018-11-27 at 2.54.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3017363"/>
            <a:ext cx="3024011" cy="3013725"/>
          </a:xfrm>
          <a:prstGeom prst="rect">
            <a:avLst/>
          </a:prstGeom>
        </p:spPr>
      </p:pic>
    </p:spTree>
    <p:extLst>
      <p:ext uri="{BB962C8B-B14F-4D97-AF65-F5344CB8AC3E}">
        <p14:creationId xmlns:p14="http://schemas.microsoft.com/office/powerpoint/2010/main" val="198232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Disc Golf in US</a:t>
            </a:r>
            <a:endParaRPr lang="en-US" dirty="0"/>
          </a:p>
        </p:txBody>
      </p:sp>
      <p:pic>
        <p:nvPicPr>
          <p:cNvPr id="4" name="Content Placeholder 3" descr="Screen Shot 2018-11-26 at 12.25.1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189" t="8830" r="3361" b="8830"/>
          <a:stretch/>
        </p:blipFill>
        <p:spPr>
          <a:xfrm>
            <a:off x="719667" y="1646237"/>
            <a:ext cx="7690556" cy="4526280"/>
          </a:xfrm>
        </p:spPr>
      </p:pic>
    </p:spTree>
    <p:extLst>
      <p:ext uri="{BB962C8B-B14F-4D97-AF65-F5344CB8AC3E}">
        <p14:creationId xmlns:p14="http://schemas.microsoft.com/office/powerpoint/2010/main" val="204290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11-26 at 12.24.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048" t="8203" r="3361" b="8203"/>
          <a:stretch/>
        </p:blipFill>
        <p:spPr>
          <a:xfrm>
            <a:off x="656294" y="1110013"/>
            <a:ext cx="7895039" cy="4689653"/>
          </a:xfrm>
        </p:spPr>
      </p:pic>
    </p:spTree>
    <p:extLst>
      <p:ext uri="{BB962C8B-B14F-4D97-AF65-F5344CB8AC3E}">
        <p14:creationId xmlns:p14="http://schemas.microsoft.com/office/powerpoint/2010/main" val="232865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11-26 at 12.25.2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189" t="8559" r="3361" b="8559"/>
          <a:stretch/>
        </p:blipFill>
        <p:spPr>
          <a:xfrm>
            <a:off x="719666" y="926569"/>
            <a:ext cx="7845777" cy="4617635"/>
          </a:xfrm>
        </p:spPr>
      </p:pic>
    </p:spTree>
    <p:extLst>
      <p:ext uri="{BB962C8B-B14F-4D97-AF65-F5344CB8AC3E}">
        <p14:creationId xmlns:p14="http://schemas.microsoft.com/office/powerpoint/2010/main" val="309319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Revenue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descr="Screen Shot 2018-11-27 at 1.3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63" y="1646237"/>
            <a:ext cx="5144996" cy="4355824"/>
          </a:xfrm>
          <a:prstGeom prst="rect">
            <a:avLst/>
          </a:prstGeom>
        </p:spPr>
      </p:pic>
    </p:spTree>
    <p:extLst>
      <p:ext uri="{BB962C8B-B14F-4D97-AF65-F5344CB8AC3E}">
        <p14:creationId xmlns:p14="http://schemas.microsoft.com/office/powerpoint/2010/main" val="4209456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11499</TotalTime>
  <Words>1148</Words>
  <Application>Microsoft Macintosh PowerPoint</Application>
  <PresentationFormat>On-screen Show (4:3)</PresentationFormat>
  <Paragraphs>99</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Foundry</vt:lpstr>
      <vt:lpstr>Don Williams Park Disc Golf Course</vt:lpstr>
      <vt:lpstr>Disc Golf as a Leisure Sport</vt:lpstr>
      <vt:lpstr>Don Williams Park</vt:lpstr>
      <vt:lpstr>Why Me?</vt:lpstr>
      <vt:lpstr>Growing Popularity </vt:lpstr>
      <vt:lpstr>Diffusion of Disc Golf in US</vt:lpstr>
      <vt:lpstr>PowerPoint Presentation</vt:lpstr>
      <vt:lpstr>PowerPoint Presentation</vt:lpstr>
      <vt:lpstr>Generating Revenue</vt:lpstr>
      <vt:lpstr>PowerPoint Presentation</vt:lpstr>
      <vt:lpstr>Eco-friendly</vt:lpstr>
      <vt:lpstr>Player Involvement in Conservation</vt:lpstr>
      <vt:lpstr>Methods</vt:lpstr>
      <vt:lpstr>Mission Statement</vt:lpstr>
      <vt:lpstr>Course Research </vt:lpstr>
      <vt:lpstr>Site Visit</vt:lpstr>
      <vt:lpstr>Design Selection</vt:lpstr>
      <vt:lpstr>Jeff Harper</vt:lpstr>
      <vt:lpstr>Recommendations</vt:lpstr>
      <vt:lpstr>Peninsula Disc Golf Course</vt:lpstr>
      <vt:lpstr>Peninsula Usage</vt:lpstr>
      <vt:lpstr>Cost Estimates</vt:lpstr>
      <vt:lpstr>Offsetting Costs and Revenue</vt:lpstr>
      <vt:lpstr>Next Steps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Hesse</dc:creator>
  <cp:lastModifiedBy>Parker Hesse</cp:lastModifiedBy>
  <cp:revision>48</cp:revision>
  <dcterms:created xsi:type="dcterms:W3CDTF">2018-11-26T16:30:10Z</dcterms:created>
  <dcterms:modified xsi:type="dcterms:W3CDTF">2018-12-04T16:09:33Z</dcterms:modified>
</cp:coreProperties>
</file>